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9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57BA2-FC64-4865-8342-4293595AD3E9}" type="datetimeFigureOut">
              <a:rPr lang="hr-HR" smtClean="0"/>
              <a:pPr/>
              <a:t>20.12.2010.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94F56-8919-48BB-8295-7FAA88DD635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4F56-8919-48BB-8295-7FAA88DD635B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FFE4-93E8-47CD-8CC1-8057310FF005}" type="datetimeFigureOut">
              <a:rPr lang="hr-HR" smtClean="0"/>
              <a:pPr/>
              <a:t>20.12.2010.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356C9-C0D6-48C9-A505-D81221BE2A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FFE4-93E8-47CD-8CC1-8057310FF005}" type="datetimeFigureOut">
              <a:rPr lang="hr-HR" smtClean="0"/>
              <a:pPr/>
              <a:t>20.12.2010.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56C9-C0D6-48C9-A505-D81221BE2A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FFE4-93E8-47CD-8CC1-8057310FF005}" type="datetimeFigureOut">
              <a:rPr lang="hr-HR" smtClean="0"/>
              <a:pPr/>
              <a:t>20.12.2010.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56C9-C0D6-48C9-A505-D81221BE2A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91FFE4-93E8-47CD-8CC1-8057310FF005}" type="datetimeFigureOut">
              <a:rPr lang="hr-HR" smtClean="0"/>
              <a:pPr/>
              <a:t>20.12.2010.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F4356C9-C0D6-48C9-A505-D81221BE2A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FFE4-93E8-47CD-8CC1-8057310FF005}" type="datetimeFigureOut">
              <a:rPr lang="hr-HR" smtClean="0"/>
              <a:pPr/>
              <a:t>20.12.2010.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56C9-C0D6-48C9-A505-D81221BE2A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FFE4-93E8-47CD-8CC1-8057310FF005}" type="datetimeFigureOut">
              <a:rPr lang="hr-HR" smtClean="0"/>
              <a:pPr/>
              <a:t>20.12.2010.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56C9-C0D6-48C9-A505-D81221BE2A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56C9-C0D6-48C9-A505-D81221BE2A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FFE4-93E8-47CD-8CC1-8057310FF005}" type="datetimeFigureOut">
              <a:rPr lang="hr-HR" smtClean="0"/>
              <a:pPr/>
              <a:t>20.12.2010.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FFE4-93E8-47CD-8CC1-8057310FF005}" type="datetimeFigureOut">
              <a:rPr lang="hr-HR" smtClean="0"/>
              <a:pPr/>
              <a:t>20.12.2010.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56C9-C0D6-48C9-A505-D81221BE2A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FFE4-93E8-47CD-8CC1-8057310FF005}" type="datetimeFigureOut">
              <a:rPr lang="hr-HR" smtClean="0"/>
              <a:pPr/>
              <a:t>20.12.2010.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56C9-C0D6-48C9-A505-D81221BE2A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91FFE4-93E8-47CD-8CC1-8057310FF005}" type="datetimeFigureOut">
              <a:rPr lang="hr-HR" smtClean="0"/>
              <a:pPr/>
              <a:t>20.12.2010.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4356C9-C0D6-48C9-A505-D81221BE2A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FFE4-93E8-47CD-8CC1-8057310FF005}" type="datetimeFigureOut">
              <a:rPr lang="hr-HR" smtClean="0"/>
              <a:pPr/>
              <a:t>20.12.2010.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356C9-C0D6-48C9-A505-D81221BE2A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91FFE4-93E8-47CD-8CC1-8057310FF005}" type="datetimeFigureOut">
              <a:rPr lang="hr-HR" smtClean="0"/>
              <a:pPr/>
              <a:t>20.12.2010.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F4356C9-C0D6-48C9-A505-D81221BE2A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Marija Gužvinec</a:t>
            </a:r>
          </a:p>
          <a:p>
            <a:r>
              <a:rPr lang="hr-HR" dirty="0" smtClean="0"/>
              <a:t>Marina Hudoletnjak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Položaj žena u društvu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63272" cy="2481064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sve nekretnine koje žene ima u vrijeme braka postaje posjed njezinog muža</a:t>
            </a:r>
          </a:p>
          <a:p>
            <a:r>
              <a:rPr lang="hr-HR" dirty="0" smtClean="0"/>
              <a:t>zadaća žena – odgoj djece</a:t>
            </a:r>
          </a:p>
          <a:p>
            <a:r>
              <a:rPr lang="hr-HR" dirty="0" smtClean="0"/>
              <a:t>ako žena nije radila to je bio znak dobrostojeće obitelji</a:t>
            </a:r>
          </a:p>
          <a:p>
            <a:r>
              <a:rPr lang="hr-HR" dirty="0" smtClean="0"/>
              <a:t>umjetnice redovito bile iz bogate aristokratske klase</a:t>
            </a:r>
          </a:p>
          <a:p>
            <a:r>
              <a:rPr lang="hr-HR" dirty="0" smtClean="0"/>
              <a:t>Hildegard von Bingen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SREDNJI VIJEK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6146" name="Picture 2" descr="C:\Users\user\Desktop\410px-Hildeg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73016"/>
            <a:ext cx="2005087" cy="293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760984"/>
          </a:xfrm>
        </p:spPr>
        <p:txBody>
          <a:bodyPr/>
          <a:lstStyle/>
          <a:p>
            <a:r>
              <a:rPr lang="hr-HR" dirty="0" smtClean="0"/>
              <a:t>pitanje prava žena postalo središnje mjesto u političkim debatama</a:t>
            </a:r>
          </a:p>
          <a:p>
            <a:r>
              <a:rPr lang="hr-HR" dirty="0" smtClean="0"/>
              <a:t>deklaracija o pravima žena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RENESANSA i PROSVJETITELJSTVO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7170" name="Picture 2" descr="C:\Users\user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852936"/>
            <a:ext cx="2491730" cy="3643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pokret koji je nastao u zapadnim zemljama u XIX. stoljeću</a:t>
            </a:r>
          </a:p>
          <a:p>
            <a:r>
              <a:rPr lang="hr-HR" b="1" dirty="0" smtClean="0"/>
              <a:t>feministkinja; feminist</a:t>
            </a:r>
            <a:r>
              <a:rPr lang="hr-HR" dirty="0" smtClean="0"/>
              <a:t> - osoba koja podržava neku femnističku ideologiju te se zalaže protiv patrijarhata i rodne neravnopravnosti</a:t>
            </a:r>
          </a:p>
          <a:p>
            <a:r>
              <a:rPr lang="hr-HR" dirty="0" smtClean="0"/>
              <a:t>u početku samo za ravnopravnost plaća i kao pokret za davanja glasa ženama</a:t>
            </a:r>
          </a:p>
          <a:p>
            <a:r>
              <a:rPr lang="hr-HR" dirty="0" smtClean="0"/>
              <a:t>1893. Novi Zeland prvi priznao pravo glasa za žene</a:t>
            </a:r>
          </a:p>
          <a:p>
            <a:r>
              <a:rPr lang="hr-HR" dirty="0" smtClean="0"/>
              <a:t>radikalni feminizam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FEMINIZAM</a:t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emini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2962072" cy="4869160"/>
          </a:xfrm>
          <a:prstGeom prst="rect">
            <a:avLst/>
          </a:prstGeom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708920"/>
            <a:ext cx="3789946" cy="3819203"/>
          </a:xfrm>
          <a:prstGeom prst="rect">
            <a:avLst/>
          </a:prstGeom>
        </p:spPr>
      </p:pic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3004" y="0"/>
            <a:ext cx="2730996" cy="37444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2808312"/>
          </a:xfrm>
        </p:spPr>
        <p:txBody>
          <a:bodyPr/>
          <a:lstStyle/>
          <a:p>
            <a:r>
              <a:rPr lang="hr-HR" dirty="0" smtClean="0"/>
              <a:t>tri vala feminizma – 19. st, 1960.-1980., 1980.- ~</a:t>
            </a:r>
          </a:p>
          <a:p>
            <a:endParaRPr lang="hr-HR" dirty="0" smtClean="0"/>
          </a:p>
          <a:p>
            <a:r>
              <a:rPr lang="hr-HR" dirty="0" smtClean="0"/>
              <a:t>glavne tendencije u feminizmu :</a:t>
            </a:r>
          </a:p>
          <a:p>
            <a:pPr lvl="1"/>
            <a:r>
              <a:rPr lang="hr-HR" dirty="0" smtClean="0"/>
              <a:t> radikalni</a:t>
            </a:r>
          </a:p>
          <a:p>
            <a:pPr lvl="1"/>
            <a:r>
              <a:rPr lang="hr-HR" dirty="0" smtClean="0"/>
              <a:t>socijalistički</a:t>
            </a:r>
          </a:p>
          <a:p>
            <a:pPr lvl="1"/>
            <a:r>
              <a:rPr lang="hr-HR" dirty="0" smtClean="0"/>
              <a:t>liberalni</a:t>
            </a:r>
          </a:p>
          <a:p>
            <a:pPr lvl="1"/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10242" name="Picture 2" descr="C:\Users\user\Desktop\femini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04864"/>
            <a:ext cx="4038600" cy="437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8856"/>
          </a:xfrm>
        </p:spPr>
        <p:txBody>
          <a:bodyPr/>
          <a:lstStyle/>
          <a:p>
            <a:r>
              <a:rPr lang="hr-HR" dirty="0" smtClean="0"/>
              <a:t>8. ožujka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Dan žena</a:t>
            </a:r>
            <a:endParaRPr lang="hr-HR" dirty="0"/>
          </a:p>
        </p:txBody>
      </p:sp>
      <p:pic>
        <p:nvPicPr>
          <p:cNvPr id="11266" name="Picture 2" descr="C:\Users\user\Desktop\feminist-journerys-01-womens-day-b-w-marc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6264696" cy="3736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764704"/>
            <a:ext cx="6707088" cy="4248472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¼</a:t>
            </a:r>
            <a:r>
              <a:rPr lang="hr-HR" dirty="0" smtClean="0"/>
              <a:t> žena su silovane</a:t>
            </a:r>
          </a:p>
          <a:p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87</a:t>
            </a:r>
            <a:r>
              <a:rPr lang="hr-HR" dirty="0" smtClean="0"/>
              <a:t> od 100 članova u američkog senata su muškarci</a:t>
            </a:r>
          </a:p>
          <a:p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5 milijuna </a:t>
            </a:r>
            <a:r>
              <a:rPr lang="hr-HR" dirty="0" smtClean="0"/>
              <a:t>žena se svakodnevno izgladnjuje da bi bile smatrane lijepima</a:t>
            </a:r>
          </a:p>
          <a:p>
            <a:r>
              <a:rPr lang="hr-HR" dirty="0" smtClean="0"/>
              <a:t> žensko zdravlje, sloboda, sigurnost, prava reprodukcije su i dalje </a:t>
            </a:r>
            <a:r>
              <a:rPr lang="hr-HR" dirty="0" smtClean="0">
                <a:solidFill>
                  <a:srgbClr val="FF0000"/>
                </a:solidFill>
              </a:rPr>
              <a:t>ugrožena</a:t>
            </a:r>
            <a:r>
              <a:rPr lang="hr-HR" dirty="0" smtClean="0"/>
              <a:t> diljem svijeta</a:t>
            </a:r>
          </a:p>
          <a:p>
            <a:r>
              <a:rPr lang="hr-HR" dirty="0" smtClean="0"/>
              <a:t>žene rade </a:t>
            </a:r>
            <a:r>
              <a:rPr lang="hr-HR" dirty="0" smtClean="0">
                <a:solidFill>
                  <a:srgbClr val="FF0000"/>
                </a:solidFill>
              </a:rPr>
              <a:t>20 – 30 % </a:t>
            </a:r>
            <a:r>
              <a:rPr lang="hr-HR" dirty="0" smtClean="0"/>
              <a:t>više nego muškarci</a:t>
            </a:r>
          </a:p>
          <a:p>
            <a:r>
              <a:rPr lang="hr-HR" dirty="0" smtClean="0"/>
              <a:t>žene su u prosjeku plaćene </a:t>
            </a:r>
            <a:r>
              <a:rPr lang="hr-HR" dirty="0" smtClean="0">
                <a:solidFill>
                  <a:srgbClr val="FF0000"/>
                </a:solidFill>
              </a:rPr>
              <a:t>30%</a:t>
            </a:r>
            <a:r>
              <a:rPr lang="hr-HR" dirty="0" smtClean="0"/>
              <a:t> manje od muškaraca</a:t>
            </a:r>
          </a:p>
          <a:p>
            <a:r>
              <a:rPr lang="hr-HR" dirty="0" smtClean="0"/>
              <a:t>žene čine </a:t>
            </a:r>
            <a:r>
              <a:rPr lang="hr-HR" dirty="0" smtClean="0">
                <a:solidFill>
                  <a:srgbClr val="FF0000"/>
                </a:solidFill>
              </a:rPr>
              <a:t>51% </a:t>
            </a:r>
            <a:r>
              <a:rPr lang="hr-HR" dirty="0" smtClean="0"/>
              <a:t>ukupnog svjetskog stanovništva, posjeduju </a:t>
            </a:r>
            <a:r>
              <a:rPr lang="hr-HR" dirty="0" smtClean="0">
                <a:solidFill>
                  <a:srgbClr val="FF0000"/>
                </a:solidFill>
              </a:rPr>
              <a:t>1%</a:t>
            </a:r>
            <a:r>
              <a:rPr lang="hr-HR" dirty="0" smtClean="0"/>
              <a:t> ukupnog svjetskog bogatstva,a zarađuju </a:t>
            </a:r>
            <a:r>
              <a:rPr lang="hr-HR" dirty="0" smtClean="0">
                <a:solidFill>
                  <a:srgbClr val="FF0000"/>
                </a:solidFill>
              </a:rPr>
              <a:t>10%</a:t>
            </a:r>
            <a:r>
              <a:rPr lang="hr-HR" dirty="0" smtClean="0"/>
              <a:t> ukupnog svjetskog dohotka</a:t>
            </a:r>
          </a:p>
          <a:p>
            <a:r>
              <a:rPr lang="hr-HR" dirty="0" smtClean="0"/>
              <a:t>- od </a:t>
            </a:r>
            <a:r>
              <a:rPr lang="hr-HR" dirty="0" smtClean="0">
                <a:solidFill>
                  <a:srgbClr val="FF0000"/>
                </a:solidFill>
              </a:rPr>
              <a:t>1,3</a:t>
            </a:r>
            <a:r>
              <a:rPr lang="hr-HR" dirty="0" smtClean="0"/>
              <a:t> milijarde ljudi koji žive u potpunom siromaštvu, žene čine </a:t>
            </a:r>
            <a:r>
              <a:rPr lang="hr-HR" dirty="0" smtClean="0">
                <a:solidFill>
                  <a:srgbClr val="FF0000"/>
                </a:solidFill>
              </a:rPr>
              <a:t>70%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gender_equality-703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27940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2376264"/>
          </a:xfrm>
        </p:spPr>
        <p:txBody>
          <a:bodyPr/>
          <a:lstStyle/>
          <a:p>
            <a:r>
              <a:rPr lang="hr-HR" dirty="0" smtClean="0"/>
              <a:t>proces kojim pojedinac prihvaća norme, vrijednosti i uloge koje su potrebne za djelovanje društva</a:t>
            </a:r>
          </a:p>
          <a:p>
            <a:r>
              <a:rPr lang="hr-HR" dirty="0" smtClean="0"/>
              <a:t>razlikovanje između spola (engleski: </a:t>
            </a:r>
            <a:r>
              <a:rPr lang="hr-HR" i="1" dirty="0" smtClean="0"/>
              <a:t>sex</a:t>
            </a:r>
            <a:r>
              <a:rPr lang="hr-HR" dirty="0" smtClean="0"/>
              <a:t>) i roda (engleski: </a:t>
            </a:r>
            <a:r>
              <a:rPr lang="hr-HR" i="1" dirty="0" smtClean="0"/>
              <a:t>gender</a:t>
            </a:r>
            <a:r>
              <a:rPr lang="hr-HR" dirty="0" smtClean="0"/>
              <a:t>)</a:t>
            </a:r>
          </a:p>
          <a:p>
            <a:r>
              <a:rPr lang="hr-HR" dirty="0" smtClean="0"/>
              <a:t>razdvajanje putova socijalizacije prema spolu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SOCIJALIZACIJA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5" name="Picture 4" descr="63162 pastel toaster set.b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717032"/>
            <a:ext cx="2520280" cy="1946640"/>
          </a:xfrm>
          <a:prstGeom prst="rect">
            <a:avLst/>
          </a:prstGeom>
        </p:spPr>
      </p:pic>
      <p:pic>
        <p:nvPicPr>
          <p:cNvPr id="6" name="Picture 5" descr="megat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89394"/>
            <a:ext cx="2232248" cy="2232248"/>
          </a:xfrm>
          <a:prstGeom prst="rect">
            <a:avLst/>
          </a:prstGeom>
        </p:spPr>
      </p:pic>
      <p:pic>
        <p:nvPicPr>
          <p:cNvPr id="7" name="Picture 6" descr="SpeedRacer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077072"/>
            <a:ext cx="2232248" cy="2232248"/>
          </a:xfrm>
          <a:prstGeom prst="rect">
            <a:avLst/>
          </a:prstGeom>
        </p:spPr>
      </p:pic>
      <p:pic>
        <p:nvPicPr>
          <p:cNvPr id="4" name="Picture 3" descr="2009 Holiday Barb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077072"/>
            <a:ext cx="2232248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057128"/>
          </a:xfrm>
        </p:spPr>
        <p:txBody>
          <a:bodyPr/>
          <a:lstStyle/>
          <a:p>
            <a:r>
              <a:rPr lang="hr-HR" dirty="0" smtClean="0"/>
              <a:t>patrijarhat</a:t>
            </a:r>
          </a:p>
          <a:p>
            <a:r>
              <a:rPr lang="hr-HR" dirty="0" smtClean="0"/>
              <a:t>važnost žena</a:t>
            </a:r>
          </a:p>
          <a:p>
            <a:r>
              <a:rPr lang="hr-HR" dirty="0" smtClean="0"/>
              <a:t>mit o matrijarhatu</a:t>
            </a:r>
          </a:p>
          <a:p>
            <a:pPr>
              <a:buNone/>
            </a:pPr>
            <a:endParaRPr lang="hr-HR" dirty="0" smtClean="0"/>
          </a:p>
          <a:p>
            <a:pPr algn="ctr">
              <a:buNone/>
            </a:pPr>
            <a:r>
              <a:rPr lang="hr-HR" dirty="0" smtClean="0"/>
              <a:t>         STAROGRČKI MIT O POSTANKU ŽENE</a:t>
            </a:r>
          </a:p>
          <a:p>
            <a:r>
              <a:rPr lang="hr-HR" dirty="0" smtClean="0"/>
              <a:t>žena je izvor svega zla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PORJEKLO SOCIJALNE STUKTURE RODA U PRETHISTORIJI</a:t>
            </a:r>
            <a:endParaRPr lang="hr-HR" dirty="0"/>
          </a:p>
        </p:txBody>
      </p:sp>
      <p:pic>
        <p:nvPicPr>
          <p:cNvPr id="8195" name="Picture 3" descr="C:\Users\user\Desktop\pand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933056"/>
            <a:ext cx="2736304" cy="2568053"/>
          </a:xfrm>
          <a:prstGeom prst="rect">
            <a:avLst/>
          </a:prstGeom>
          <a:noFill/>
        </p:spPr>
      </p:pic>
      <p:pic>
        <p:nvPicPr>
          <p:cNvPr id="8196" name="Picture 4" descr="C:\Users\user\Downloads\Athe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933056"/>
            <a:ext cx="1769061" cy="2627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93032"/>
          </a:xfrm>
        </p:spPr>
        <p:txBody>
          <a:bodyPr/>
          <a:lstStyle/>
          <a:p>
            <a:r>
              <a:rPr lang="hr-HR" dirty="0" smtClean="0"/>
              <a:t>žene i muškarci nisu ravnopravni</a:t>
            </a:r>
          </a:p>
          <a:p>
            <a:r>
              <a:rPr lang="hr-HR" dirty="0" smtClean="0"/>
              <a:t>žena u Babilonu ima pravnu i djelatnu sposobnost, može biti svjedok</a:t>
            </a:r>
          </a:p>
          <a:p>
            <a:r>
              <a:rPr lang="hr-HR" dirty="0" smtClean="0"/>
              <a:t>muž ne može zapostavljati ženu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BABILON </a:t>
            </a:r>
            <a:endParaRPr lang="hr-HR" dirty="0"/>
          </a:p>
        </p:txBody>
      </p:sp>
      <p:pic>
        <p:nvPicPr>
          <p:cNvPr id="4" name="Picture 3" descr="aleksander_19_babil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429000"/>
            <a:ext cx="2448272" cy="2999133"/>
          </a:xfrm>
          <a:prstGeom prst="rect">
            <a:avLst/>
          </a:prstGeom>
        </p:spPr>
      </p:pic>
      <p:pic>
        <p:nvPicPr>
          <p:cNvPr id="5" name="Picture 4" descr="babil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356992"/>
            <a:ext cx="4256116" cy="30757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448272"/>
          </a:xfrm>
        </p:spPr>
        <p:txBody>
          <a:bodyPr/>
          <a:lstStyle/>
          <a:p>
            <a:pPr algn="ctr">
              <a:buNone/>
            </a:pPr>
            <a:r>
              <a:rPr lang="hr-HR" dirty="0" smtClean="0"/>
              <a:t>ATENA</a:t>
            </a:r>
          </a:p>
          <a:p>
            <a:endParaRPr lang="hr-HR" dirty="0" smtClean="0"/>
          </a:p>
          <a:p>
            <a:r>
              <a:rPr lang="hr-HR" dirty="0" smtClean="0"/>
              <a:t>patrijarhat</a:t>
            </a:r>
          </a:p>
          <a:p>
            <a:r>
              <a:rPr lang="hr-HR" dirty="0" smtClean="0"/>
              <a:t>žena ne odlučuje o svojoj sudbini</a:t>
            </a:r>
          </a:p>
          <a:p>
            <a:r>
              <a:rPr lang="hr-HR" dirty="0" smtClean="0"/>
              <a:t>žena je samo domaćica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19200"/>
          </a:xfrm>
        </p:spPr>
        <p:txBody>
          <a:bodyPr/>
          <a:lstStyle/>
          <a:p>
            <a:pPr algn="ctr"/>
            <a:r>
              <a:rPr lang="hr-HR" dirty="0" smtClean="0"/>
              <a:t>GRČKA</a:t>
            </a:r>
            <a:endParaRPr lang="hr-HR" dirty="0"/>
          </a:p>
        </p:txBody>
      </p:sp>
      <p:pic>
        <p:nvPicPr>
          <p:cNvPr id="6" name="Picture 2" descr="C:\Users\user\Desktop\old-parliament-national-historical-museum-athens-gr5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5" y="3861048"/>
            <a:ext cx="2960427" cy="2421629"/>
          </a:xfrm>
          <a:prstGeom prst="rect">
            <a:avLst/>
          </a:prstGeom>
          <a:noFill/>
        </p:spPr>
      </p:pic>
      <p:pic>
        <p:nvPicPr>
          <p:cNvPr id="1027" name="Picture 3" descr="C:\Users\user\Desktop\AthWo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73016"/>
            <a:ext cx="3816424" cy="2828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3024336"/>
          </a:xfrm>
        </p:spPr>
        <p:txBody>
          <a:bodyPr/>
          <a:lstStyle/>
          <a:p>
            <a:pPr algn="ctr">
              <a:buNone/>
            </a:pPr>
            <a:r>
              <a:rPr lang="hr-HR" dirty="0" smtClean="0"/>
              <a:t>SPARTA</a:t>
            </a:r>
          </a:p>
          <a:p>
            <a:endParaRPr lang="hr-HR" dirty="0" smtClean="0"/>
          </a:p>
          <a:p>
            <a:r>
              <a:rPr lang="hr-HR" dirty="0" smtClean="0"/>
              <a:t>liberalnija u odnosu prema ženama</a:t>
            </a:r>
          </a:p>
          <a:p>
            <a:r>
              <a:rPr lang="hr-HR" dirty="0" smtClean="0"/>
              <a:t>važna fizička sprema</a:t>
            </a:r>
          </a:p>
          <a:p>
            <a:endParaRPr lang="hr-HR" dirty="0" smtClean="0"/>
          </a:p>
          <a:p>
            <a:r>
              <a:rPr lang="hr-HR" dirty="0" smtClean="0"/>
              <a:t>spominju se prve umjetnice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2050" name="Picture 2" descr="C:\Users\user\Desktop\SpartanWomanShieldBarb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140968"/>
            <a:ext cx="4014589" cy="3336224"/>
          </a:xfrm>
          <a:prstGeom prst="rect">
            <a:avLst/>
          </a:prstGeom>
          <a:noFill/>
        </p:spPr>
      </p:pic>
      <p:pic>
        <p:nvPicPr>
          <p:cNvPr id="2051" name="Picture 3" descr="C:\Users\user\Desktop\sparta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40768"/>
            <a:ext cx="299085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977008"/>
          </a:xfrm>
        </p:spPr>
        <p:txBody>
          <a:bodyPr/>
          <a:lstStyle/>
          <a:p>
            <a:pPr algn="ctr">
              <a:buNone/>
            </a:pPr>
            <a:r>
              <a:rPr lang="hr-HR" dirty="0" smtClean="0"/>
              <a:t>ETRUŠĆANI</a:t>
            </a:r>
          </a:p>
          <a:p>
            <a:endParaRPr lang="hr-HR" dirty="0" smtClean="0"/>
          </a:p>
          <a:p>
            <a:r>
              <a:rPr lang="hr-HR" dirty="0" smtClean="0"/>
              <a:t>samostalnije i privilegiranije</a:t>
            </a:r>
          </a:p>
          <a:p>
            <a:r>
              <a:rPr lang="hr-HR" dirty="0" smtClean="0"/>
              <a:t>imaju osobna imena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22920"/>
          </a:xfrm>
        </p:spPr>
        <p:txBody>
          <a:bodyPr/>
          <a:lstStyle/>
          <a:p>
            <a:pPr algn="ctr"/>
            <a:r>
              <a:rPr lang="hr-HR" dirty="0" smtClean="0"/>
              <a:t>ITALIJA</a:t>
            </a:r>
            <a:endParaRPr lang="hr-HR" dirty="0"/>
          </a:p>
        </p:txBody>
      </p:sp>
      <p:pic>
        <p:nvPicPr>
          <p:cNvPr id="3074" name="Picture 2" descr="C:\Users\user\Desktop\Maravot Etruscan_mural_wom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24944"/>
            <a:ext cx="3765481" cy="3583483"/>
          </a:xfrm>
          <a:prstGeom prst="rect">
            <a:avLst/>
          </a:prstGeom>
          <a:noFill/>
        </p:spPr>
      </p:pic>
      <p:pic>
        <p:nvPicPr>
          <p:cNvPr id="3075" name="Picture 3" descr="C:\Users\user\Desktop\Femme-etrus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1905000"/>
          </a:xfrm>
        </p:spPr>
        <p:txBody>
          <a:bodyPr/>
          <a:lstStyle/>
          <a:p>
            <a:pPr algn="ctr">
              <a:buNone/>
            </a:pPr>
            <a:r>
              <a:rPr lang="hr-HR" dirty="0" smtClean="0"/>
              <a:t>RIM</a:t>
            </a:r>
          </a:p>
          <a:p>
            <a:r>
              <a:rPr lang="hr-HR" dirty="0" smtClean="0"/>
              <a:t>žene ne smiju govoriti u javnim okupljanjima</a:t>
            </a:r>
          </a:p>
          <a:p>
            <a:r>
              <a:rPr lang="hr-HR" dirty="0" smtClean="0"/>
              <a:t>tretirane kao maloljetnici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098" name="Picture 2" descr="C:\Users\user\Desktop\ancient-roman-wome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513982"/>
            <a:ext cx="3168352" cy="3973113"/>
          </a:xfrm>
          <a:prstGeom prst="rect">
            <a:avLst/>
          </a:prstGeom>
          <a:noFill/>
        </p:spPr>
      </p:pic>
      <p:pic>
        <p:nvPicPr>
          <p:cNvPr id="4099" name="Picture 3" descr="C:\Users\user\Desktop\hairstyles-roman-wo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2952328" cy="3104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553072"/>
          </a:xfrm>
        </p:spPr>
        <p:txBody>
          <a:bodyPr/>
          <a:lstStyle/>
          <a:p>
            <a:r>
              <a:rPr lang="hr-HR" dirty="0" smtClean="0"/>
              <a:t>po Kur’anu muškarci i žene su jednaki</a:t>
            </a:r>
          </a:p>
          <a:p>
            <a:r>
              <a:rPr lang="hr-HR" dirty="0" smtClean="0"/>
              <a:t>neko vrijeme silovanje je žena je bio način kažnjavanja žene</a:t>
            </a:r>
          </a:p>
          <a:p>
            <a:r>
              <a:rPr lang="hr-HR" dirty="0" smtClean="0"/>
              <a:t>većina muslimanskih zemalja daje ženama različite </a:t>
            </a:r>
          </a:p>
          <a:p>
            <a:pPr>
              <a:buNone/>
            </a:pPr>
            <a:r>
              <a:rPr lang="hr-HR" dirty="0" smtClean="0"/>
              <a:t>stupnjeve prava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ISLAM</a:t>
            </a:r>
            <a:endParaRPr lang="hr-HR" dirty="0"/>
          </a:p>
        </p:txBody>
      </p:sp>
      <p:pic>
        <p:nvPicPr>
          <p:cNvPr id="5122" name="Picture 2" descr="C:\Users\user\Desktop\svVEILS_wideweb__470x308,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688169"/>
            <a:ext cx="4104456" cy="2689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655</TotalTime>
  <Words>290</Words>
  <Application>Microsoft Office PowerPoint</Application>
  <PresentationFormat>On-screen Show (4:3)</PresentationFormat>
  <Paragraphs>80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Položaj žena u društvu</vt:lpstr>
      <vt:lpstr>SOCIJALIZACIJA </vt:lpstr>
      <vt:lpstr>PORJEKLO SOCIJALNE STUKTURE RODA U PRETHISTORIJI</vt:lpstr>
      <vt:lpstr>BABILON </vt:lpstr>
      <vt:lpstr>GRČKA</vt:lpstr>
      <vt:lpstr>Slide 6</vt:lpstr>
      <vt:lpstr>ITALIJA</vt:lpstr>
      <vt:lpstr>Slide 8</vt:lpstr>
      <vt:lpstr>ISLAM</vt:lpstr>
      <vt:lpstr>SREDNJI VIJEK </vt:lpstr>
      <vt:lpstr>RENESANSA i PROSVJETITELJSTVO </vt:lpstr>
      <vt:lpstr>FEMINIZAM </vt:lpstr>
      <vt:lpstr>Slide 13</vt:lpstr>
      <vt:lpstr>Slide 14</vt:lpstr>
      <vt:lpstr>Dan žena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Položaj žena u društvu</dc:title>
  <dc:creator>user</dc:creator>
  <cp:lastModifiedBy>user</cp:lastModifiedBy>
  <cp:revision>71</cp:revision>
  <dcterms:created xsi:type="dcterms:W3CDTF">2010-12-19T18:05:02Z</dcterms:created>
  <dcterms:modified xsi:type="dcterms:W3CDTF">2010-12-20T14:12:54Z</dcterms:modified>
</cp:coreProperties>
</file>