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7"/>
  </p:handoutMasterIdLst>
  <p:sldIdLst>
    <p:sldId id="256" r:id="rId2"/>
    <p:sldId id="456" r:id="rId3"/>
    <p:sldId id="457" r:id="rId4"/>
    <p:sldId id="458" r:id="rId5"/>
    <p:sldId id="469" r:id="rId6"/>
    <p:sldId id="470" r:id="rId7"/>
    <p:sldId id="471" r:id="rId8"/>
    <p:sldId id="472" r:id="rId9"/>
    <p:sldId id="473" r:id="rId10"/>
    <p:sldId id="474" r:id="rId11"/>
    <p:sldId id="475" r:id="rId12"/>
    <p:sldId id="487" r:id="rId13"/>
    <p:sldId id="488" r:id="rId14"/>
    <p:sldId id="489" r:id="rId15"/>
    <p:sldId id="388" r:id="rId16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AF038-6ECE-4995-9F0D-45769929989D}" type="datetimeFigureOut">
              <a:rPr lang="sr-Latn-CS"/>
              <a:pPr>
                <a:defRPr/>
              </a:pPr>
              <a:t>3.4.2018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9E15BC-8F3F-4261-8176-F5F4222E62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7973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E1BD154-5F3E-4452-9285-ACB6C058DA33}" type="datetimeFigureOut">
              <a:rPr lang="sr-Latn-CS"/>
              <a:pPr>
                <a:defRPr/>
              </a:pPr>
              <a:t>3.4.2018</a:t>
            </a:fld>
            <a:endParaRPr lang="hr-HR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5FFFDA-C89E-454F-AD9D-A6E6666AB91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0756A-E33C-44C7-B4FC-58387FD6BCE1}" type="datetimeFigureOut">
              <a:rPr lang="sr-Latn-CS"/>
              <a:pPr>
                <a:defRPr/>
              </a:pPr>
              <a:t>3.4.2018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A80C2-3591-46DF-ABEC-ECAF8BBD41F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15707-51E5-4DAE-9241-D05A06C63CF9}" type="datetimeFigureOut">
              <a:rPr lang="sr-Latn-CS"/>
              <a:pPr>
                <a:defRPr/>
              </a:pPr>
              <a:t>3.4.2018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8ACEF-A92C-45E9-8121-9DBD6665554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01B10-5B10-4225-A5E2-B45ED5EC53A9}" type="datetimeFigureOut">
              <a:rPr lang="sr-Latn-CS"/>
              <a:pPr>
                <a:defRPr/>
              </a:pPr>
              <a:t>3.4.2018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76EAC-4672-4FAF-A102-84FEA9025F5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F7900D-4B3A-4E5B-AE38-D7D2A65DCF61}" type="datetimeFigureOut">
              <a:rPr lang="sr-Latn-CS"/>
              <a:pPr>
                <a:defRPr/>
              </a:pPr>
              <a:t>3.4.2018</a:t>
            </a:fld>
            <a:endParaRPr lang="hr-H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91DC6B-8740-42C2-AC0D-2454412F876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E6C5B6-2235-44A6-BE39-5B7EEDB9D607}" type="datetimeFigureOut">
              <a:rPr lang="sr-Latn-CS"/>
              <a:pPr>
                <a:defRPr/>
              </a:pPr>
              <a:t>3.4.2018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06385B-33F9-4F52-B6A0-087C6DBA3EE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7CA613-8846-489D-A3FC-ECE8FAA92900}" type="datetimeFigureOut">
              <a:rPr lang="sr-Latn-CS"/>
              <a:pPr>
                <a:defRPr/>
              </a:pPr>
              <a:t>3.4.2018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3464D3-1A8C-46E6-A6BE-20F64BE2576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C26FD1-E014-4AA9-B92D-D3EDC710A2C3}" type="datetimeFigureOut">
              <a:rPr lang="sr-Latn-CS"/>
              <a:pPr>
                <a:defRPr/>
              </a:pPr>
              <a:t>3.4.2018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ED5F20-4648-4E8F-A14D-F6C54D4620A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2514F-48D8-4634-9E90-8EC96201E751}" type="datetimeFigureOut">
              <a:rPr lang="sr-Latn-CS"/>
              <a:pPr>
                <a:defRPr/>
              </a:pPr>
              <a:t>3.4.2018</a:t>
            </a:fld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3BB75-4D65-4320-BD4D-9FC87D28C2B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FD89FF-1A33-49B2-94BB-E5F36F5FB06C}" type="datetimeFigureOut">
              <a:rPr lang="sr-Latn-CS"/>
              <a:pPr>
                <a:defRPr/>
              </a:pPr>
              <a:t>3.4.2018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E68F1E-A225-40BE-A6A6-7B0E9171846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A643274-3372-4974-8A73-80EB57A9EC77}" type="datetimeFigureOut">
              <a:rPr lang="sr-Latn-CS"/>
              <a:pPr>
                <a:defRPr/>
              </a:pPr>
              <a:t>3.4.2018</a:t>
            </a:fld>
            <a:endParaRPr lang="hr-H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D5FE34-EF5E-492E-9F3A-8D8A388FCF0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87B93B4-FD15-400D-9BA3-D5570F139FDE}" type="datetimeFigureOut">
              <a:rPr lang="sr-Latn-CS"/>
              <a:pPr>
                <a:defRPr/>
              </a:pPr>
              <a:t>3.4.2018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135AD46-7961-401D-B3D1-4B61423767A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5" r:id="rId2"/>
    <p:sldLayoutId id="2147483780" r:id="rId3"/>
    <p:sldLayoutId id="2147483781" r:id="rId4"/>
    <p:sldLayoutId id="2147483782" r:id="rId5"/>
    <p:sldLayoutId id="2147483783" r:id="rId6"/>
    <p:sldLayoutId id="2147483776" r:id="rId7"/>
    <p:sldLayoutId id="2147483784" r:id="rId8"/>
    <p:sldLayoutId id="2147483785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zg.t-com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7200" dirty="0" smtClean="0"/>
              <a:t>English for </a:t>
            </a:r>
            <a:r>
              <a:rPr lang="hr-HR" sz="7200" dirty="0" err="1" smtClean="0"/>
              <a:t>Tax</a:t>
            </a:r>
            <a:r>
              <a:rPr lang="hr-HR" sz="7200" dirty="0" smtClean="0"/>
              <a:t> </a:t>
            </a:r>
            <a:r>
              <a:rPr lang="hr-HR" sz="7200" dirty="0" err="1" smtClean="0"/>
              <a:t>Administration</a:t>
            </a:r>
            <a:r>
              <a:rPr lang="hr-HR" sz="7200" dirty="0" smtClean="0"/>
              <a:t> 2</a:t>
            </a:r>
            <a:endParaRPr lang="hr-HR" sz="720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573016"/>
            <a:ext cx="7772400" cy="1389062"/>
          </a:xfrm>
        </p:spPr>
        <p:txBody>
          <a:bodyPr/>
          <a:lstStyle/>
          <a:p>
            <a:pPr marR="0" eaLnBrk="1" hangingPunct="1"/>
            <a:r>
              <a:rPr lang="hr-HR" sz="2400" dirty="0" smtClean="0"/>
              <a:t>Lecturer: Miljen Matijašević</a:t>
            </a:r>
          </a:p>
          <a:p>
            <a:pPr marR="0" eaLnBrk="1" hangingPunct="1"/>
            <a:r>
              <a:rPr lang="hr-HR" sz="2400" dirty="0" smtClean="0"/>
              <a:t>G10, room 6/I, </a:t>
            </a:r>
            <a:r>
              <a:rPr lang="hr-HR" sz="2400" dirty="0" err="1" smtClean="0"/>
              <a:t>Wed</a:t>
            </a:r>
            <a:r>
              <a:rPr lang="hr-HR" sz="2400" smtClean="0"/>
              <a:t> 11:00-12:00</a:t>
            </a:r>
            <a:endParaRPr lang="hr-HR" sz="2400" dirty="0" smtClean="0"/>
          </a:p>
          <a:p>
            <a:pPr marR="0" eaLnBrk="1" hangingPunct="1"/>
            <a:r>
              <a:rPr lang="hr-HR" sz="1800" dirty="0" smtClean="0"/>
              <a:t>e-mail: </a:t>
            </a:r>
            <a:r>
              <a:rPr lang="hr-HR" sz="1800" dirty="0" err="1" smtClean="0">
                <a:hlinkClick r:id="rId2"/>
              </a:rPr>
              <a:t>miljen.matijasevic</a:t>
            </a:r>
            <a:r>
              <a:rPr lang="hr-HR" sz="1800" dirty="0" smtClean="0">
                <a:hlinkClick r:id="rId2"/>
              </a:rPr>
              <a:t>@</a:t>
            </a:r>
            <a:r>
              <a:rPr lang="hr-HR" sz="1800" dirty="0" err="1" smtClean="0">
                <a:hlinkClick r:id="rId2"/>
              </a:rPr>
              <a:t>gmail.com</a:t>
            </a:r>
            <a:endParaRPr lang="hr-HR" sz="1800" dirty="0" smtClean="0"/>
          </a:p>
          <a:p>
            <a:pPr marR="0" eaLnBrk="1" hangingPunct="1"/>
            <a:r>
              <a:rPr lang="hr-HR" sz="2400" dirty="0" err="1" smtClean="0"/>
              <a:t>Session</a:t>
            </a:r>
            <a:r>
              <a:rPr lang="hr-HR" sz="2400" dirty="0" smtClean="0"/>
              <a:t>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Principles of Taxation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to disclose (information) – </a:t>
            </a:r>
            <a:r>
              <a:rPr lang="hr-HR" i="1" dirty="0" smtClean="0"/>
              <a:t>otkriti </a:t>
            </a:r>
          </a:p>
          <a:p>
            <a:r>
              <a:rPr lang="hr-HR" dirty="0" smtClean="0"/>
              <a:t>to obtain sth – </a:t>
            </a:r>
            <a:r>
              <a:rPr lang="hr-HR" i="1" dirty="0" smtClean="0"/>
              <a:t>dobiti, steći nešto</a:t>
            </a:r>
          </a:p>
          <a:p>
            <a:r>
              <a:rPr lang="hr-HR" dirty="0" smtClean="0"/>
              <a:t>designation – </a:t>
            </a:r>
            <a:r>
              <a:rPr lang="hr-HR" i="1" dirty="0" smtClean="0"/>
              <a:t>oznaka </a:t>
            </a:r>
          </a:p>
          <a:p>
            <a:r>
              <a:rPr lang="hr-HR" dirty="0" smtClean="0"/>
              <a:t>to deem (e.g. a provision violated) – </a:t>
            </a:r>
            <a:r>
              <a:rPr lang="hr-HR" i="1" dirty="0" smtClean="0"/>
              <a:t>smatrati (odredbu prekršenom)</a:t>
            </a:r>
          </a:p>
          <a:p>
            <a:r>
              <a:rPr lang="hr-HR" dirty="0" smtClean="0"/>
              <a:t>to derive a benefit – </a:t>
            </a:r>
            <a:r>
              <a:rPr lang="hr-HR" i="1" dirty="0" smtClean="0"/>
              <a:t>ostvariti korist</a:t>
            </a:r>
          </a:p>
          <a:p>
            <a:r>
              <a:rPr lang="hr-HR" dirty="0" smtClean="0"/>
              <a:t>tax liability – </a:t>
            </a:r>
            <a:r>
              <a:rPr lang="hr-HR" i="1" dirty="0" smtClean="0"/>
              <a:t>porezna obveza</a:t>
            </a:r>
          </a:p>
          <a:p>
            <a:r>
              <a:rPr lang="hr-HR" dirty="0" smtClean="0"/>
              <a:t>to rescind – </a:t>
            </a:r>
            <a:r>
              <a:rPr lang="hr-HR" i="1" dirty="0" smtClean="0"/>
              <a:t>poništiti</a:t>
            </a:r>
          </a:p>
          <a:p>
            <a:r>
              <a:rPr lang="hr-HR" dirty="0" smtClean="0"/>
              <a:t>a sham transaction – </a:t>
            </a:r>
            <a:r>
              <a:rPr lang="hr-HR" i="1" dirty="0" smtClean="0"/>
              <a:t>prividan, lažan pravni posao</a:t>
            </a:r>
          </a:p>
          <a:p>
            <a:r>
              <a:rPr lang="hr-HR" dirty="0" smtClean="0"/>
              <a:t>a concealed transaction – </a:t>
            </a:r>
            <a:r>
              <a:rPr lang="hr-HR" i="1" dirty="0" smtClean="0"/>
              <a:t>prikriveni pravni posao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Principles of taxation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In pairs, prepare a translation of Articles 5 to 11 of the General Tax Act presented in the book (pp. 4-6)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Taxes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Croatia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r-HR" dirty="0" err="1" smtClean="0"/>
              <a:t>Unit</a:t>
            </a:r>
            <a:r>
              <a:rPr lang="hr-HR" dirty="0" smtClean="0"/>
              <a:t> 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849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Taxes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Croatia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dirty="0" err="1" smtClean="0"/>
              <a:t>values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Croatian</a:t>
            </a:r>
            <a:r>
              <a:rPr lang="hr-HR" dirty="0" smtClean="0"/>
              <a:t> </a:t>
            </a:r>
            <a:r>
              <a:rPr lang="hr-HR" dirty="0" err="1" smtClean="0"/>
              <a:t>economy</a:t>
            </a:r>
            <a:endParaRPr lang="hr-HR" dirty="0" smtClean="0"/>
          </a:p>
          <a:p>
            <a:pPr lvl="1"/>
            <a:r>
              <a:rPr lang="hr-HR" dirty="0" err="1" smtClean="0"/>
              <a:t>free</a:t>
            </a:r>
            <a:r>
              <a:rPr lang="hr-HR" dirty="0" smtClean="0"/>
              <a:t> </a:t>
            </a:r>
            <a:r>
              <a:rPr lang="hr-HR" dirty="0" err="1" smtClean="0"/>
              <a:t>market</a:t>
            </a:r>
            <a:endParaRPr lang="hr-HR" dirty="0" smtClean="0"/>
          </a:p>
          <a:p>
            <a:pPr lvl="1"/>
            <a:r>
              <a:rPr lang="hr-HR" dirty="0" err="1" smtClean="0"/>
              <a:t>entrepreneurial</a:t>
            </a:r>
            <a:r>
              <a:rPr lang="hr-HR" dirty="0" smtClean="0"/>
              <a:t> </a:t>
            </a:r>
            <a:r>
              <a:rPr lang="hr-HR" dirty="0" err="1" smtClean="0"/>
              <a:t>freedom</a:t>
            </a:r>
            <a:endParaRPr lang="hr-HR" dirty="0" smtClean="0"/>
          </a:p>
          <a:p>
            <a:pPr lvl="1"/>
            <a:endParaRPr lang="hr-HR" dirty="0" smtClean="0"/>
          </a:p>
          <a:p>
            <a:r>
              <a:rPr lang="hr-HR" dirty="0" err="1" smtClean="0"/>
              <a:t>equal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guaranteed</a:t>
            </a:r>
            <a:r>
              <a:rPr lang="hr-HR" dirty="0" smtClean="0"/>
              <a:t> to </a:t>
            </a:r>
            <a:r>
              <a:rPr lang="hr-HR" dirty="0" err="1" smtClean="0"/>
              <a:t>both</a:t>
            </a:r>
            <a:r>
              <a:rPr lang="hr-HR" dirty="0" smtClean="0"/>
              <a:t> </a:t>
            </a:r>
            <a:r>
              <a:rPr lang="hr-HR" dirty="0" err="1" smtClean="0"/>
              <a:t>domestic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foreign</a:t>
            </a:r>
            <a:r>
              <a:rPr lang="hr-HR" dirty="0" smtClean="0"/>
              <a:t> </a:t>
            </a:r>
            <a:r>
              <a:rPr lang="hr-HR" dirty="0" err="1" smtClean="0"/>
              <a:t>investors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a system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direct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indirect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err="1" smtClean="0"/>
              <a:t>agreements</a:t>
            </a:r>
            <a:r>
              <a:rPr lang="hr-HR" dirty="0" smtClean="0"/>
              <a:t> to </a:t>
            </a:r>
            <a:r>
              <a:rPr lang="hr-HR" dirty="0" err="1" smtClean="0"/>
              <a:t>avoid</a:t>
            </a:r>
            <a:r>
              <a:rPr lang="hr-HR" dirty="0" smtClean="0"/>
              <a:t> </a:t>
            </a:r>
            <a:r>
              <a:rPr lang="hr-HR" dirty="0" err="1" smtClean="0"/>
              <a:t>double</a:t>
            </a:r>
            <a:r>
              <a:rPr lang="hr-HR" dirty="0" smtClean="0"/>
              <a:t> </a:t>
            </a:r>
            <a:r>
              <a:rPr lang="hr-HR" dirty="0" err="1" smtClean="0"/>
              <a:t>taxation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11484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Taxes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Croatia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 err="1"/>
          </a:p>
          <a:p>
            <a:pPr>
              <a:buNone/>
            </a:pPr>
            <a:r>
              <a:rPr lang="hr-HR" dirty="0" err="1" smtClean="0"/>
              <a:t>Read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analyze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chart</a:t>
            </a:r>
            <a:r>
              <a:rPr lang="hr-HR" dirty="0" smtClean="0"/>
              <a:t> on p. 24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books</a:t>
            </a:r>
            <a:r>
              <a:rPr lang="hr-HR" dirty="0" smtClean="0"/>
              <a:t>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Do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exercises</a:t>
            </a:r>
            <a:r>
              <a:rPr lang="hr-HR" dirty="0" smtClean="0"/>
              <a:t> on p. 25.</a:t>
            </a:r>
          </a:p>
        </p:txBody>
      </p:sp>
    </p:spTree>
    <p:extLst>
      <p:ext uri="{BB962C8B-B14F-4D97-AF65-F5344CB8AC3E}">
        <p14:creationId xmlns:p14="http://schemas.microsoft.com/office/powerpoint/2010/main" val="40032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hr-H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r-H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attention!</a:t>
            </a:r>
            <a:endParaRPr lang="hr-H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Today’s Session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Revision of the last session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The</a:t>
            </a:r>
            <a:r>
              <a:rPr lang="hr-HR" dirty="0" smtClean="0"/>
              <a:t> Principles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Taxation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Taxes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smtClean="0"/>
              <a:t> Croatia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Revision of the last session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Answer the questions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Explain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terms</a:t>
            </a:r>
            <a:r>
              <a:rPr lang="hr-HR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endParaRPr lang="hr-HR" dirty="0"/>
          </a:p>
          <a:p>
            <a:pPr marL="769938" lvl="1" indent="-514350"/>
            <a:r>
              <a:rPr lang="hr-HR" dirty="0" err="1" smtClean="0"/>
              <a:t>taxable</a:t>
            </a:r>
            <a:r>
              <a:rPr lang="hr-HR" dirty="0" smtClean="0"/>
              <a:t> base</a:t>
            </a:r>
          </a:p>
          <a:p>
            <a:pPr marL="769938" lvl="1" indent="-514350"/>
            <a:r>
              <a:rPr lang="hr-HR" dirty="0" err="1" smtClean="0"/>
              <a:t>tax</a:t>
            </a:r>
            <a:r>
              <a:rPr lang="hr-HR" dirty="0" smtClean="0"/>
              <a:t> rate</a:t>
            </a:r>
          </a:p>
          <a:p>
            <a:pPr marL="769938" lvl="1" indent="-514350"/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return</a:t>
            </a:r>
            <a:endParaRPr lang="hr-HR" dirty="0" smtClean="0"/>
          </a:p>
          <a:p>
            <a:pPr marL="769938" lvl="1" indent="-514350"/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refund</a:t>
            </a:r>
            <a:endParaRPr lang="hr-HR" dirty="0" smtClean="0"/>
          </a:p>
          <a:p>
            <a:pPr marL="769938" lvl="1" indent="-514350"/>
            <a:r>
              <a:rPr lang="hr-HR" dirty="0" err="1" smtClean="0"/>
              <a:t>compensation</a:t>
            </a:r>
            <a:endParaRPr lang="hr-HR" dirty="0" smtClean="0"/>
          </a:p>
          <a:p>
            <a:pPr marL="769938" lvl="1" indent="-514350"/>
            <a:r>
              <a:rPr lang="hr-HR" dirty="0" err="1" smtClean="0"/>
              <a:t>write</a:t>
            </a:r>
            <a:r>
              <a:rPr lang="hr-HR" dirty="0" smtClean="0"/>
              <a:t>-</a:t>
            </a:r>
            <a:r>
              <a:rPr lang="hr-HR" dirty="0" err="1" smtClean="0"/>
              <a:t>off</a:t>
            </a:r>
            <a:endParaRPr lang="hr-HR" dirty="0" smtClean="0"/>
          </a:p>
          <a:p>
            <a:pPr marL="769938" lvl="1" indent="-514350"/>
            <a:r>
              <a:rPr lang="hr-HR" dirty="0" smtClean="0"/>
              <a:t>statute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limitations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Principles of Taxation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Unit 2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Principles of Taxation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study the vocabulary on the following two slides and try to come up with an explanation and/or translation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Principles of Taxation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to ensue from sth</a:t>
            </a:r>
          </a:p>
          <a:p>
            <a:r>
              <a:rPr lang="hr-HR" dirty="0" smtClean="0"/>
              <a:t>diligence</a:t>
            </a:r>
          </a:p>
          <a:p>
            <a:r>
              <a:rPr lang="hr-HR" dirty="0" smtClean="0"/>
              <a:t>to file (a tax return)</a:t>
            </a:r>
          </a:p>
          <a:p>
            <a:r>
              <a:rPr lang="hr-HR" dirty="0" smtClean="0"/>
              <a:t>submit (a document)</a:t>
            </a:r>
          </a:p>
          <a:p>
            <a:r>
              <a:rPr lang="hr-HR" dirty="0" smtClean="0"/>
              <a:t>a certified translation</a:t>
            </a:r>
          </a:p>
          <a:p>
            <a:r>
              <a:rPr lang="hr-HR" dirty="0" smtClean="0"/>
              <a:t>stipulated</a:t>
            </a:r>
          </a:p>
          <a:p>
            <a:r>
              <a:rPr lang="hr-HR" dirty="0" smtClean="0"/>
              <a:t>at sbd’s expense</a:t>
            </a:r>
          </a:p>
          <a:p>
            <a:r>
              <a:rPr lang="hr-HR" dirty="0" smtClean="0"/>
              <a:t>tax ordinance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Principles of Taxation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to ensue from sth – </a:t>
            </a:r>
            <a:r>
              <a:rPr lang="hr-HR" i="1" dirty="0" smtClean="0"/>
              <a:t>proizlaziti iz nečega</a:t>
            </a:r>
          </a:p>
          <a:p>
            <a:r>
              <a:rPr lang="hr-HR" dirty="0" smtClean="0"/>
              <a:t>diligence – </a:t>
            </a:r>
            <a:r>
              <a:rPr lang="hr-HR" i="1" dirty="0" smtClean="0"/>
              <a:t>pozornost, marljivost</a:t>
            </a:r>
          </a:p>
          <a:p>
            <a:r>
              <a:rPr lang="hr-HR" dirty="0" smtClean="0"/>
              <a:t>to file (a tax return) – </a:t>
            </a:r>
            <a:r>
              <a:rPr lang="hr-HR" i="1" dirty="0" smtClean="0"/>
              <a:t>predati (poreznu prijavu)</a:t>
            </a:r>
          </a:p>
          <a:p>
            <a:r>
              <a:rPr lang="hr-HR" dirty="0" smtClean="0"/>
              <a:t>submit (a document) – </a:t>
            </a:r>
            <a:r>
              <a:rPr lang="hr-HR" i="1" dirty="0" smtClean="0"/>
              <a:t>predati, dostaviti</a:t>
            </a:r>
          </a:p>
          <a:p>
            <a:r>
              <a:rPr lang="hr-HR" dirty="0" smtClean="0"/>
              <a:t>a certified translation – </a:t>
            </a:r>
            <a:r>
              <a:rPr lang="hr-HR" i="1" dirty="0" smtClean="0"/>
              <a:t>ovjereni prijevod</a:t>
            </a:r>
          </a:p>
          <a:p>
            <a:r>
              <a:rPr lang="hr-HR" dirty="0" smtClean="0"/>
              <a:t>stipulated – </a:t>
            </a:r>
            <a:r>
              <a:rPr lang="hr-HR" i="1" dirty="0" smtClean="0"/>
              <a:t>propisan</a:t>
            </a:r>
          </a:p>
          <a:p>
            <a:r>
              <a:rPr lang="hr-HR" dirty="0" smtClean="0"/>
              <a:t>at sbd’s expense – </a:t>
            </a:r>
            <a:r>
              <a:rPr lang="hr-HR" i="1" dirty="0" smtClean="0"/>
              <a:t>na nečiji račun</a:t>
            </a:r>
          </a:p>
          <a:p>
            <a:r>
              <a:rPr lang="hr-HR" dirty="0" smtClean="0"/>
              <a:t>tax ordinance – </a:t>
            </a:r>
            <a:r>
              <a:rPr lang="hr-HR" i="1" dirty="0" smtClean="0"/>
              <a:t>porezni akt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Principles of Taxation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to disclose (information)</a:t>
            </a:r>
          </a:p>
          <a:p>
            <a:r>
              <a:rPr lang="hr-HR" dirty="0" smtClean="0"/>
              <a:t>to obtain sth</a:t>
            </a:r>
          </a:p>
          <a:p>
            <a:r>
              <a:rPr lang="hr-HR" dirty="0" smtClean="0"/>
              <a:t>designation</a:t>
            </a:r>
          </a:p>
          <a:p>
            <a:r>
              <a:rPr lang="hr-HR" dirty="0" smtClean="0"/>
              <a:t>to deem (e.g. a provision violated)</a:t>
            </a:r>
          </a:p>
          <a:p>
            <a:r>
              <a:rPr lang="hr-HR" dirty="0" smtClean="0"/>
              <a:t>to derive a benefit</a:t>
            </a:r>
          </a:p>
          <a:p>
            <a:r>
              <a:rPr lang="hr-HR" dirty="0" smtClean="0"/>
              <a:t>tax liability</a:t>
            </a:r>
          </a:p>
          <a:p>
            <a:r>
              <a:rPr lang="hr-HR" dirty="0" smtClean="0"/>
              <a:t>to rescind</a:t>
            </a:r>
          </a:p>
          <a:p>
            <a:r>
              <a:rPr lang="hr-HR" dirty="0" smtClean="0"/>
              <a:t>a sham transaction</a:t>
            </a:r>
          </a:p>
          <a:p>
            <a:r>
              <a:rPr lang="hr-HR" dirty="0" smtClean="0"/>
              <a:t>a concealed transaction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1405</TotalTime>
  <Words>374</Words>
  <Application>Microsoft Office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English for Tax Administration 2</vt:lpstr>
      <vt:lpstr>Today’s Session</vt:lpstr>
      <vt:lpstr>Revision of the last session</vt:lpstr>
      <vt:lpstr>Answer the questions</vt:lpstr>
      <vt:lpstr>Principles of Taxation</vt:lpstr>
      <vt:lpstr>Principles of Taxation</vt:lpstr>
      <vt:lpstr>Principles of Taxation</vt:lpstr>
      <vt:lpstr>Principles of Taxation</vt:lpstr>
      <vt:lpstr>Principles of Taxation</vt:lpstr>
      <vt:lpstr>Principles of Taxation</vt:lpstr>
      <vt:lpstr>Principles of taxation</vt:lpstr>
      <vt:lpstr>Taxes in Croatia</vt:lpstr>
      <vt:lpstr>Taxes in Croatia</vt:lpstr>
      <vt:lpstr>Taxes in Croatia</vt:lpstr>
      <vt:lpstr>PowerPoint Presentation</vt:lpstr>
    </vt:vector>
  </TitlesOfParts>
  <Company>Prevoditelj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140</cp:revision>
  <dcterms:created xsi:type="dcterms:W3CDTF">2008-09-29T13:50:14Z</dcterms:created>
  <dcterms:modified xsi:type="dcterms:W3CDTF">2018-04-03T08:00:13Z</dcterms:modified>
</cp:coreProperties>
</file>