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456" r:id="rId3"/>
    <p:sldId id="457" r:id="rId4"/>
    <p:sldId id="458" r:id="rId5"/>
    <p:sldId id="476" r:id="rId6"/>
    <p:sldId id="481" r:id="rId7"/>
    <p:sldId id="482" r:id="rId8"/>
    <p:sldId id="483" r:id="rId9"/>
    <p:sldId id="484" r:id="rId10"/>
    <p:sldId id="485" r:id="rId11"/>
    <p:sldId id="486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388" r:id="rId2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26.3.2018.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smtClean="0"/>
              <a:t> 11:00-12:00</a:t>
            </a:r>
            <a:endParaRPr lang="hr-HR" sz="2400" dirty="0" smtClean="0"/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cease by:</a:t>
            </a:r>
          </a:p>
          <a:p>
            <a:pPr lvl="1"/>
            <a:r>
              <a:rPr lang="hr-HR" dirty="0" smtClean="0"/>
              <a:t>payment</a:t>
            </a:r>
          </a:p>
          <a:p>
            <a:pPr lvl="1"/>
            <a:r>
              <a:rPr lang="hr-HR" dirty="0" smtClean="0"/>
              <a:t>refund</a:t>
            </a:r>
          </a:p>
          <a:p>
            <a:pPr lvl="1"/>
            <a:r>
              <a:rPr lang="hr-HR" dirty="0" smtClean="0"/>
              <a:t>compensation</a:t>
            </a:r>
          </a:p>
          <a:p>
            <a:pPr lvl="1"/>
            <a:r>
              <a:rPr lang="hr-HR" dirty="0" smtClean="0"/>
              <a:t>write-off</a:t>
            </a:r>
          </a:p>
          <a:p>
            <a:pPr lvl="1"/>
            <a:r>
              <a:rPr lang="hr-HR" dirty="0" smtClean="0"/>
              <a:t>statute of limitations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r>
              <a:rPr lang="hr-HR" dirty="0" smtClean="0"/>
              <a:t>In pairs, try to work out the meanings of the above.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8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payment</a:t>
            </a:r>
          </a:p>
          <a:p>
            <a:pPr lvl="1"/>
            <a:r>
              <a:rPr lang="hr-HR" dirty="0" smtClean="0"/>
              <a:t>settling of tax to be paid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refund</a:t>
            </a:r>
          </a:p>
          <a:p>
            <a:pPr lvl="1"/>
            <a:r>
              <a:rPr lang="hr-HR" dirty="0" smtClean="0"/>
              <a:t>tax authority refunds any overpaid tax or tax paid that should not have been paid at all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compensation</a:t>
            </a:r>
          </a:p>
          <a:p>
            <a:pPr lvl="1"/>
            <a:r>
              <a:rPr lang="hr-HR" dirty="0" smtClean="0"/>
              <a:t>offsetting of a tax debt by settling other public debts instead of receiving a tax refund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write-off</a:t>
            </a:r>
          </a:p>
          <a:p>
            <a:pPr lvl="1"/>
            <a:r>
              <a:rPr lang="hr-HR" dirty="0" smtClean="0"/>
              <a:t>if tax could not be collected even by way of forcible payment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statute of limitations</a:t>
            </a:r>
          </a:p>
          <a:p>
            <a:pPr lvl="1"/>
            <a:r>
              <a:rPr lang="hr-HR" dirty="0" smtClean="0"/>
              <a:t>a tax debt becomes obsolete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042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2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study the vocabulary on the following two slides and try to come up with an explanation and/or translation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to ensue from sth</a:t>
            </a:r>
          </a:p>
          <a:p>
            <a:r>
              <a:rPr lang="hr-HR" dirty="0" smtClean="0"/>
              <a:t>diligence</a:t>
            </a:r>
          </a:p>
          <a:p>
            <a:r>
              <a:rPr lang="hr-HR" dirty="0" smtClean="0"/>
              <a:t>to file (a tax return)</a:t>
            </a:r>
          </a:p>
          <a:p>
            <a:r>
              <a:rPr lang="hr-HR" dirty="0" smtClean="0"/>
              <a:t>submit (a document)</a:t>
            </a:r>
          </a:p>
          <a:p>
            <a:r>
              <a:rPr lang="hr-HR" dirty="0" smtClean="0"/>
              <a:t>a certified translation</a:t>
            </a:r>
          </a:p>
          <a:p>
            <a:r>
              <a:rPr lang="hr-HR" dirty="0" smtClean="0"/>
              <a:t>stipulated</a:t>
            </a:r>
          </a:p>
          <a:p>
            <a:r>
              <a:rPr lang="hr-HR" dirty="0" smtClean="0"/>
              <a:t>at sbd’s expense</a:t>
            </a:r>
          </a:p>
          <a:p>
            <a:r>
              <a:rPr lang="hr-HR" dirty="0" smtClean="0"/>
              <a:t>tax ordinance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to ensue from sth – </a:t>
            </a:r>
            <a:r>
              <a:rPr lang="hr-HR" i="1" dirty="0" smtClean="0"/>
              <a:t>proizlaziti iz nečega</a:t>
            </a:r>
          </a:p>
          <a:p>
            <a:r>
              <a:rPr lang="hr-HR" dirty="0" smtClean="0"/>
              <a:t>diligence – </a:t>
            </a:r>
            <a:r>
              <a:rPr lang="hr-HR" i="1" dirty="0" smtClean="0"/>
              <a:t>pozornost, marljivost</a:t>
            </a:r>
          </a:p>
          <a:p>
            <a:r>
              <a:rPr lang="hr-HR" dirty="0" smtClean="0"/>
              <a:t>to file (a tax return) – </a:t>
            </a:r>
            <a:r>
              <a:rPr lang="hr-HR" i="1" dirty="0" smtClean="0"/>
              <a:t>predati (poreznu prijavu)</a:t>
            </a:r>
          </a:p>
          <a:p>
            <a:r>
              <a:rPr lang="hr-HR" dirty="0" smtClean="0"/>
              <a:t>submit (a document) – </a:t>
            </a:r>
            <a:r>
              <a:rPr lang="hr-HR" i="1" dirty="0" smtClean="0"/>
              <a:t>predati, dostaviti</a:t>
            </a:r>
          </a:p>
          <a:p>
            <a:r>
              <a:rPr lang="hr-HR" dirty="0" smtClean="0"/>
              <a:t>a certified translation – </a:t>
            </a:r>
            <a:r>
              <a:rPr lang="hr-HR" i="1" dirty="0" smtClean="0"/>
              <a:t>ovjereni prijevod</a:t>
            </a:r>
          </a:p>
          <a:p>
            <a:r>
              <a:rPr lang="hr-HR" dirty="0" smtClean="0"/>
              <a:t>stipulated – </a:t>
            </a:r>
            <a:r>
              <a:rPr lang="hr-HR" i="1" dirty="0" smtClean="0"/>
              <a:t>propisan</a:t>
            </a:r>
          </a:p>
          <a:p>
            <a:r>
              <a:rPr lang="hr-HR" dirty="0" smtClean="0"/>
              <a:t>at sbd’s expense – </a:t>
            </a:r>
            <a:r>
              <a:rPr lang="hr-HR" i="1" dirty="0" smtClean="0"/>
              <a:t>na nečiji račun</a:t>
            </a:r>
          </a:p>
          <a:p>
            <a:r>
              <a:rPr lang="hr-HR" dirty="0" smtClean="0"/>
              <a:t>tax ordinance – </a:t>
            </a:r>
            <a:r>
              <a:rPr lang="hr-HR" i="1" dirty="0" smtClean="0"/>
              <a:t>porezni akt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to disclose (information)</a:t>
            </a:r>
          </a:p>
          <a:p>
            <a:r>
              <a:rPr lang="hr-HR" dirty="0" smtClean="0"/>
              <a:t>to obtain sth</a:t>
            </a:r>
          </a:p>
          <a:p>
            <a:r>
              <a:rPr lang="hr-HR" dirty="0" smtClean="0"/>
              <a:t>designation</a:t>
            </a:r>
          </a:p>
          <a:p>
            <a:r>
              <a:rPr lang="hr-HR" dirty="0" smtClean="0"/>
              <a:t>to deem (e.g. a provision violated)</a:t>
            </a:r>
          </a:p>
          <a:p>
            <a:r>
              <a:rPr lang="hr-HR" dirty="0" smtClean="0"/>
              <a:t>to derive a benefit</a:t>
            </a:r>
          </a:p>
          <a:p>
            <a:r>
              <a:rPr lang="hr-HR" dirty="0" smtClean="0"/>
              <a:t>tax liability</a:t>
            </a:r>
          </a:p>
          <a:p>
            <a:r>
              <a:rPr lang="hr-HR" dirty="0" smtClean="0"/>
              <a:t>to rescind</a:t>
            </a:r>
          </a:p>
          <a:p>
            <a:r>
              <a:rPr lang="hr-HR" dirty="0" smtClean="0"/>
              <a:t>a sham transaction</a:t>
            </a:r>
          </a:p>
          <a:p>
            <a:r>
              <a:rPr lang="hr-HR" dirty="0" smtClean="0"/>
              <a:t>a concealed transaction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to disclose (information) – </a:t>
            </a:r>
            <a:r>
              <a:rPr lang="hr-HR" i="1" dirty="0" smtClean="0"/>
              <a:t>otkriti </a:t>
            </a:r>
          </a:p>
          <a:p>
            <a:r>
              <a:rPr lang="hr-HR" dirty="0" smtClean="0"/>
              <a:t>to obtain sth – </a:t>
            </a:r>
            <a:r>
              <a:rPr lang="hr-HR" i="1" dirty="0" smtClean="0"/>
              <a:t>dobiti, steći nešto</a:t>
            </a:r>
          </a:p>
          <a:p>
            <a:r>
              <a:rPr lang="hr-HR" dirty="0" smtClean="0"/>
              <a:t>designation – </a:t>
            </a:r>
            <a:r>
              <a:rPr lang="hr-HR" i="1" dirty="0" smtClean="0"/>
              <a:t>oznaka </a:t>
            </a:r>
          </a:p>
          <a:p>
            <a:r>
              <a:rPr lang="hr-HR" dirty="0" smtClean="0"/>
              <a:t>to deem (e.g. a provision violated) – </a:t>
            </a:r>
            <a:r>
              <a:rPr lang="hr-HR" i="1" dirty="0" smtClean="0"/>
              <a:t>smatrati (odredbu prekršenom)</a:t>
            </a:r>
          </a:p>
          <a:p>
            <a:r>
              <a:rPr lang="hr-HR" dirty="0" smtClean="0"/>
              <a:t>to derive a benefit – </a:t>
            </a:r>
            <a:r>
              <a:rPr lang="hr-HR" i="1" dirty="0" smtClean="0"/>
              <a:t>ostvariti korist</a:t>
            </a:r>
          </a:p>
          <a:p>
            <a:r>
              <a:rPr lang="hr-HR" dirty="0" smtClean="0"/>
              <a:t>tax liability – </a:t>
            </a:r>
            <a:r>
              <a:rPr lang="hr-HR" i="1" dirty="0" smtClean="0"/>
              <a:t>porezna obveza</a:t>
            </a:r>
          </a:p>
          <a:p>
            <a:r>
              <a:rPr lang="hr-HR" dirty="0" smtClean="0"/>
              <a:t>to rescind – </a:t>
            </a:r>
            <a:r>
              <a:rPr lang="hr-HR" i="1" dirty="0" smtClean="0"/>
              <a:t>poništiti</a:t>
            </a:r>
          </a:p>
          <a:p>
            <a:r>
              <a:rPr lang="hr-HR" dirty="0" smtClean="0"/>
              <a:t>a sham transaction – </a:t>
            </a:r>
            <a:r>
              <a:rPr lang="hr-HR" i="1" dirty="0" smtClean="0"/>
              <a:t>prividan, lažan pravni posao</a:t>
            </a:r>
          </a:p>
          <a:p>
            <a:r>
              <a:rPr lang="hr-HR" dirty="0" smtClean="0"/>
              <a:t>a concealed transaction – </a:t>
            </a:r>
            <a:r>
              <a:rPr lang="hr-HR" i="1" dirty="0" smtClean="0"/>
              <a:t>prikriveni pravni posao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Principles of taxation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In pairs, prepare a translation of Articles 5 to 11 of the General Tax Act presented in the book (pp. 4-6)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last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mtClean="0"/>
              <a:t>The</a:t>
            </a:r>
            <a:r>
              <a:rPr lang="hr-HR" dirty="0" smtClean="0"/>
              <a:t> Principles of Taxation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Name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purposes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Explain</a:t>
            </a:r>
            <a:r>
              <a:rPr lang="hr-HR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one sentence.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Who are </a:t>
            </a:r>
            <a:r>
              <a:rPr lang="hr-HR" dirty="0" err="1" smtClean="0"/>
              <a:t>taxation</a:t>
            </a:r>
            <a:r>
              <a:rPr lang="hr-HR" dirty="0" smtClean="0"/>
              <a:t> </a:t>
            </a:r>
            <a:r>
              <a:rPr lang="hr-HR" dirty="0" err="1" smtClean="0"/>
              <a:t>subjects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obligations</a:t>
            </a:r>
            <a:r>
              <a:rPr lang="hr-HR" dirty="0" smtClean="0"/>
              <a:t> do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General Tax Law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Unit 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5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Principles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Read the first four principles and retell them in your own words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Do the same with the remaining six principles (p. 2)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err="1" smtClean="0"/>
              <a:t>Prepare</a:t>
            </a:r>
            <a:r>
              <a:rPr lang="hr-HR" dirty="0" smtClean="0"/>
              <a:t> a translation of the principles</a:t>
            </a:r>
          </a:p>
        </p:txBody>
      </p:sp>
    </p:spTree>
    <p:extLst>
      <p:ext uri="{BB962C8B-B14F-4D97-AF65-F5344CB8AC3E}">
        <p14:creationId xmlns:p14="http://schemas.microsoft.com/office/powerpoint/2010/main" val="25883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Protection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Human </a:t>
            </a:r>
            <a:r>
              <a:rPr lang="hr-HR" dirty="0" err="1" smtClean="0"/>
              <a:t>Rights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Do Vocabulary Practice – exercise 1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dirty="0" smtClean="0"/>
              <a:t>Translate the paragraph</a:t>
            </a:r>
          </a:p>
        </p:txBody>
      </p:sp>
    </p:spTree>
    <p:extLst>
      <p:ext uri="{BB962C8B-B14F-4D97-AF65-F5344CB8AC3E}">
        <p14:creationId xmlns:p14="http://schemas.microsoft.com/office/powerpoint/2010/main" val="14607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Taxable</a:t>
            </a:r>
            <a:r>
              <a:rPr lang="hr-HR" dirty="0" smtClean="0"/>
              <a:t> base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dirty="0" smtClean="0"/>
              <a:t>Do </a:t>
            </a:r>
            <a:r>
              <a:rPr lang="hr-HR" dirty="0" err="1" smtClean="0"/>
              <a:t>exercise</a:t>
            </a:r>
            <a:r>
              <a:rPr lang="hr-HR" dirty="0" smtClean="0"/>
              <a:t> 2. on </a:t>
            </a:r>
            <a:r>
              <a:rPr lang="hr-HR" dirty="0" err="1" smtClean="0"/>
              <a:t>page</a:t>
            </a:r>
            <a:r>
              <a:rPr lang="hr-HR" dirty="0" smtClean="0"/>
              <a:t> 3</a:t>
            </a:r>
          </a:p>
          <a:p>
            <a:pPr>
              <a:defRPr/>
            </a:pPr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paragraph</a:t>
            </a: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lang="hr-HR" dirty="0" err="1" smtClean="0"/>
              <a:t>the</a:t>
            </a:r>
            <a:r>
              <a:rPr lang="hr-HR" dirty="0" smtClean="0"/>
              <a:t> tax authority will make an ESTIMATE if the taxpayer:</a:t>
            </a:r>
          </a:p>
          <a:p>
            <a:pPr lvl="1">
              <a:defRPr/>
            </a:pPr>
            <a:endParaRPr lang="hr-HR" dirty="0" smtClean="0"/>
          </a:p>
          <a:p>
            <a:pPr lvl="1">
              <a:defRPr/>
            </a:pPr>
            <a:r>
              <a:rPr lang="hr-HR" dirty="0" smtClean="0"/>
              <a:t>fails to provide proper books or records required by the law</a:t>
            </a:r>
          </a:p>
          <a:p>
            <a:pPr lvl="1">
              <a:defRPr/>
            </a:pPr>
            <a:r>
              <a:rPr lang="hr-HR" dirty="0" smtClean="0"/>
              <a:t>cannot prove the authenticity of the data submitted</a:t>
            </a:r>
          </a:p>
          <a:p>
            <a:pPr lvl="1">
              <a:defRPr/>
            </a:pPr>
            <a:r>
              <a:rPr lang="hr-HR" dirty="0" smtClean="0"/>
              <a:t>refuses to take part in or impedes the taxation procedure</a:t>
            </a:r>
          </a:p>
        </p:txBody>
      </p:sp>
    </p:spTree>
    <p:extLst>
      <p:ext uri="{BB962C8B-B14F-4D97-AF65-F5344CB8AC3E}">
        <p14:creationId xmlns:p14="http://schemas.microsoft.com/office/powerpoint/2010/main" val="34837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r>
              <a:rPr lang="hr-HR" dirty="0" smtClean="0"/>
              <a:t> (porezna prijava)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formal statement on a required legal form showing taxable income, allowable deductions and exemptions, and the computation of the tax due</a:t>
            </a:r>
            <a:r>
              <a:rPr lang="hr-HR" dirty="0" smtClean="0"/>
              <a:t>*</a:t>
            </a:r>
          </a:p>
          <a:p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form on which a taxpayer makes an annual statement of income and personal circumstances, used by the tax authorities to assess liability for </a:t>
            </a:r>
            <a:r>
              <a:rPr lang="en-US" dirty="0" smtClean="0"/>
              <a:t>tax</a:t>
            </a:r>
            <a:r>
              <a:rPr lang="hr-HR" dirty="0" smtClean="0"/>
              <a:t>**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NB: not to be confused with TAX REFUND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Translate the definition!</a:t>
            </a:r>
          </a:p>
          <a:p>
            <a:pPr>
              <a:buNone/>
            </a:pPr>
            <a:endParaRPr lang="hr-HR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1200" i="1" dirty="0" smtClean="0"/>
              <a:t>*definition by </a:t>
            </a:r>
            <a:r>
              <a:rPr lang="hr-HR" sz="1200" i="1" dirty="0" err="1" smtClean="0"/>
              <a:t>Merriam-Webster’s</a:t>
            </a:r>
            <a:r>
              <a:rPr lang="hr-HR" sz="1200" i="1" dirty="0" smtClean="0"/>
              <a:t> </a:t>
            </a:r>
            <a:r>
              <a:rPr lang="hr-HR" sz="1200" i="1" dirty="0" err="1" smtClean="0"/>
              <a:t>Dictionary</a:t>
            </a:r>
            <a:endParaRPr lang="hr-HR" sz="1200" i="1" dirty="0" smtClean="0"/>
          </a:p>
          <a:p>
            <a:pPr>
              <a:buNone/>
            </a:pPr>
            <a:r>
              <a:rPr lang="hr-HR" sz="1200" i="1" dirty="0" smtClean="0"/>
              <a:t>**</a:t>
            </a:r>
            <a:r>
              <a:rPr lang="hr-HR" sz="1200" i="1" dirty="0" err="1"/>
              <a:t>definition</a:t>
            </a:r>
            <a:r>
              <a:rPr lang="hr-HR" sz="1200" i="1" dirty="0"/>
              <a:t> </a:t>
            </a:r>
            <a:r>
              <a:rPr lang="hr-HR" sz="1200" i="1" dirty="0" err="1"/>
              <a:t>by</a:t>
            </a:r>
            <a:r>
              <a:rPr lang="hr-HR" sz="1200" i="1" dirty="0"/>
              <a:t> </a:t>
            </a:r>
            <a:r>
              <a:rPr lang="hr-HR" sz="1200" i="1" dirty="0" err="1" smtClean="0"/>
              <a:t>Oxford</a:t>
            </a:r>
            <a:r>
              <a:rPr lang="hr-HR" sz="1200" i="1" dirty="0" smtClean="0"/>
              <a:t> </a:t>
            </a:r>
            <a:r>
              <a:rPr lang="hr-HR" sz="1200" i="1" dirty="0" err="1" smtClean="0"/>
              <a:t>Dictionary</a:t>
            </a:r>
            <a:endParaRPr lang="hr-HR" sz="1200" i="1" dirty="0"/>
          </a:p>
        </p:txBody>
      </p:sp>
    </p:spTree>
    <p:extLst>
      <p:ext uri="{BB962C8B-B14F-4D97-AF65-F5344CB8AC3E}">
        <p14:creationId xmlns:p14="http://schemas.microsoft.com/office/powerpoint/2010/main" val="6895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1400</TotalTime>
  <Words>597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Franklin Gothic Book</vt:lpstr>
      <vt:lpstr>Franklin Gothic Medium</vt:lpstr>
      <vt:lpstr>Lucida Sans Unicode</vt:lpstr>
      <vt:lpstr>Verdana</vt:lpstr>
      <vt:lpstr>Wingdings 2</vt:lpstr>
      <vt:lpstr>Wingdings 3</vt:lpstr>
      <vt:lpstr>Concourse</vt:lpstr>
      <vt:lpstr>English for Tax Administration 2</vt:lpstr>
      <vt:lpstr>Today’s Session</vt:lpstr>
      <vt:lpstr>Revision of the last session</vt:lpstr>
      <vt:lpstr>Answer the questions</vt:lpstr>
      <vt:lpstr>The General Tax Law</vt:lpstr>
      <vt:lpstr>The Principles</vt:lpstr>
      <vt:lpstr>Protection of Human Rights</vt:lpstr>
      <vt:lpstr>Taxable base</vt:lpstr>
      <vt:lpstr>Tax Return (porezna prijava)</vt:lpstr>
      <vt:lpstr>Tax Rights and Obligations</vt:lpstr>
      <vt:lpstr>Tax Rights and Obligations</vt:lpstr>
      <vt:lpstr>Principles of Taxation</vt:lpstr>
      <vt:lpstr>Principles of Taxation</vt:lpstr>
      <vt:lpstr>Principles of Taxation</vt:lpstr>
      <vt:lpstr>Principles of Taxation</vt:lpstr>
      <vt:lpstr>Principles of Taxation</vt:lpstr>
      <vt:lpstr>Principles of Taxation</vt:lpstr>
      <vt:lpstr>Principles of taxation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138</cp:revision>
  <dcterms:created xsi:type="dcterms:W3CDTF">2008-09-29T13:50:14Z</dcterms:created>
  <dcterms:modified xsi:type="dcterms:W3CDTF">2018-03-26T10:10:26Z</dcterms:modified>
</cp:coreProperties>
</file>