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82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3" r:id="rId27"/>
    <p:sldId id="284" r:id="rId28"/>
    <p:sldId id="281" r:id="rId29"/>
    <p:sldId id="280" r:id="rId30"/>
    <p:sldId id="285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11.12.2017.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11.12.2017.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37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11.12.2017.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38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11.12.2017.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47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11.12.2017.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85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11.12.2017.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56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11.12.2017.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10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11.12.2017.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25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11.12.2017.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284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11.12.2017.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38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3AFFB5-714C-4925-884E-6FCEB7C0D4EA}" type="datetimeFigureOut">
              <a:rPr lang="hr-HR" smtClean="0"/>
              <a:t>11.12.2017.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04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AFFB5-714C-4925-884E-6FCEB7C0D4EA}" type="datetimeFigureOut">
              <a:rPr lang="hr-HR" smtClean="0"/>
              <a:t>11.12.2017.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3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E6C8FB-0EFD-4C67-8C8A-DE41CD40A0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Posebni položaj Katoličke Crkve u Republici Hrvatskoj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1D4AEF1-F3A0-4349-A86B-76B0AE2A8D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/>
              <a:t>Religija, pravo i društvo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6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2A4B30-77D7-4FFB-8B53-A88BD68CAB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E4D783-AD45-49E7-B6C7-BBACB829068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3AAE2E-5D6B-4952-A4BB-546C49F8DE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AF0A6A8C-5978-4D8E-81A3-FDC2F006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183" y="804519"/>
            <a:ext cx="3356219" cy="528538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291971-90FB-465D-8387-7FB1E00C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25113" cy="46390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hr-HR" sz="1400" dirty="0"/>
          </a:p>
          <a:p>
            <a:pPr>
              <a:lnSpc>
                <a:spcPct val="110000"/>
              </a:lnSpc>
            </a:pPr>
            <a:r>
              <a:rPr lang="hr-HR" sz="1400" dirty="0"/>
              <a:t>Rad na Ugovoru o ekonomskim pitanjima nastavljen je nakon što je Hrvatski Sabor donio Zakon o naknadi za imovinu oduzetu u vrijeme jugoslavenske komunističke vladavine.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Mješovito povjerenstvo je dogovorilo načela prema kojima treba izraditi taj ugovor, a nacrt ugovora su u Rimu priredili </a:t>
            </a:r>
            <a:r>
              <a:rPr lang="hr-HR" sz="1400" dirty="0" err="1"/>
              <a:t>msgr</a:t>
            </a:r>
            <a:r>
              <a:rPr lang="hr-HR" sz="1400" dirty="0"/>
              <a:t>. N. Eterović i </a:t>
            </a:r>
            <a:r>
              <a:rPr lang="hr-HR" sz="1400" dirty="0" err="1"/>
              <a:t>msgr</a:t>
            </a:r>
            <a:r>
              <a:rPr lang="hr-HR" sz="1400" dirty="0"/>
              <a:t>. J. Bozanić.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Ugovor između Svete Stolice i Republike Hrvatske o gospodarskim pitanjima su 9. listopada 1998. godine potpisali Apostolski nuncij </a:t>
            </a:r>
            <a:r>
              <a:rPr lang="hr-HR" sz="1400" dirty="0" err="1"/>
              <a:t>msgr</a:t>
            </a:r>
            <a:r>
              <a:rPr lang="hr-HR" sz="1400" dirty="0"/>
              <a:t>. G. </a:t>
            </a:r>
            <a:r>
              <a:rPr lang="hr-HR" sz="1400" dirty="0" err="1"/>
              <a:t>Einaudi</a:t>
            </a:r>
            <a:r>
              <a:rPr lang="hr-HR" sz="1400" dirty="0"/>
              <a:t>, za Svetu Stolicu, a za Republiku Hrvatsku dr. J. Radić.</a:t>
            </a:r>
          </a:p>
        </p:txBody>
      </p:sp>
    </p:spTree>
    <p:extLst>
      <p:ext uri="{BB962C8B-B14F-4D97-AF65-F5344CB8AC3E}">
        <p14:creationId xmlns:p14="http://schemas.microsoft.com/office/powerpoint/2010/main" val="154362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C5275-4073-4CE3-AC0C-E7B8266C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Ugovor o pravnim pitanjima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3A1CBB-B9B4-494F-A1C5-71FF9518D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Ugovor o pravnim pitanjima predstavlja najvažniji od četiri ugovora jer je u njemu uređen gotovo cjeloviti “pravni okvir” odnosa Katoličke Crkve i Republike Hrvatske.</a:t>
            </a:r>
          </a:p>
          <a:p>
            <a:r>
              <a:rPr lang="hr-HR" dirty="0"/>
              <a:t>U polazišnim točkama i načelima Republika Hrvatska se oslanja na odredbe Ustava, a posebno čl. 40. i 41., dok Sveta Stolica za polazišne točke uzima dokumente Drugoga vatikanskog sabora i odredbe kanonskoga prava. </a:t>
            </a:r>
          </a:p>
          <a:p>
            <a:r>
              <a:rPr lang="hr-HR" dirty="0"/>
              <a:t>U Ugovoru o pravnim pitanjima uzeta je u obzir “nezamjenjiva uloga Katoličke crkve u odgoju hrvatskog naroda” kao i njezina uloga “na društvenom, kulturnom i obrazovnom području”.</a:t>
            </a:r>
          </a:p>
          <a:p>
            <a:r>
              <a:rPr lang="hr-HR" dirty="0"/>
              <a:t>Koje su glavne točke ovoga Ugovora?</a:t>
            </a:r>
          </a:p>
        </p:txBody>
      </p:sp>
    </p:spTree>
    <p:extLst>
      <p:ext uri="{BB962C8B-B14F-4D97-AF65-F5344CB8AC3E}">
        <p14:creationId xmlns:p14="http://schemas.microsoft.com/office/powerpoint/2010/main" val="59107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5DD789-EACF-48A4-988A-3DF7B7E5E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660400"/>
            <a:ext cx="9603275" cy="4805945"/>
          </a:xfrm>
        </p:spPr>
        <p:txBody>
          <a:bodyPr>
            <a:normAutofit lnSpcReduction="10000"/>
          </a:bodyPr>
          <a:lstStyle/>
          <a:p>
            <a:r>
              <a:rPr lang="hr-HR" dirty="0"/>
              <a:t>Republika Hrvatska priznaje javnu pravnu osobnost Katoličke Crkve, kao i javnu pravnu osobnost svih crkvenih ustanova, koje imaju takvu pravnu osobnost prema odredbama kanonskoga prava.</a:t>
            </a:r>
          </a:p>
          <a:p>
            <a:r>
              <a:rPr lang="hr-HR" dirty="0"/>
              <a:t>Crkvene pravne osobe mogu kupovati, posjedovati, koristiti ili otuđivati pokretna i nepokretna dobra te stjecati i otuđivati imovinska prava, prema odredbama kanonskoga prava i zakonodavstva Republike Hrvatske. </a:t>
            </a:r>
          </a:p>
          <a:p>
            <a:r>
              <a:rPr lang="hr-HR" dirty="0"/>
              <a:t>Crkvene pravne osobe mogu osnivati zaklade koje se u obavljanju djelatnosti „ravnaju prema odredbama zakonodavstva RH.”</a:t>
            </a:r>
          </a:p>
          <a:p>
            <a:r>
              <a:rPr lang="hr-HR" dirty="0"/>
              <a:t>Ugovorom je uspostavljena potpuna autonomija Katoličke Crkve pri osnivanju, mijenjanju itd. crkvenih pravnih osoba.</a:t>
            </a:r>
          </a:p>
          <a:p>
            <a:r>
              <a:rPr lang="hr-HR" dirty="0"/>
              <a:t>Katolička Crkva ima pravo osnivati obrazovne ustanove bilo kojega stupnja i njima upravljati prema vlastitim pravilima, poštujući odredbe zakonodavstva Republike Hrvatske. </a:t>
            </a:r>
          </a:p>
        </p:txBody>
      </p:sp>
    </p:spTree>
    <p:extLst>
      <p:ext uri="{BB962C8B-B14F-4D97-AF65-F5344CB8AC3E}">
        <p14:creationId xmlns:p14="http://schemas.microsoft.com/office/powerpoint/2010/main" val="298523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10419CA0-BFB4-4390-AB8F-5DBFCA45D4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96E9C81-ACBE-459E-A7D5-2BB824B68F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08EC5C75-E28F-4899-9C2E-39431B82B7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AAE0A1-60AD-4190-B85D-2DD8148369C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F4C623-16D7-4722-8EFB-A5B0E3BC077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BDCB18-ABE5-43B0-8B68-89FEDAECB8B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4053BC0C-5BB6-4555-894B-7795FED90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85" r="2" b="8345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D57D29A-C3F7-403F-91EF-5BC0C237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hr-HR"/>
              <a:t>Javne pravne osobe katoličke crkve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363384-F698-48C0-BD6C-D3ACECDD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/>
              <a:t>Kan. 116 – </a:t>
            </a:r>
            <a:endParaRPr lang="hr-HR" sz="1600"/>
          </a:p>
          <a:p>
            <a:pPr>
              <a:lnSpc>
                <a:spcPct val="110000"/>
              </a:lnSpc>
            </a:pPr>
            <a:r>
              <a:rPr lang="hr-HR" sz="1600"/>
              <a:t>§ 1. Javne pravne osobe jesu skupnosti osoba ili stvari koje je osnovala mjerodavna crkvena vlast da u granicama koje su im određene u ime Crkve obavljaju, prema odredbi pravnih propisa, svoju zadaću koja im je povjerena radi općeg dobar; ostale su pravne osobe privatne.</a:t>
            </a:r>
          </a:p>
          <a:p>
            <a:pPr>
              <a:lnSpc>
                <a:spcPct val="110000"/>
              </a:lnSpc>
            </a:pPr>
            <a:r>
              <a:rPr lang="hr-HR" sz="1600"/>
              <a:t>§ 2. Javne pravne osobe dobivaju svoju osobnost ili po samom pravu ili po posebnoj odluci mjerodavne vlasti kojom se izričito daje osobnost; privatne pravne osobe dobivaju ovu osobnost samo po posebnoj odluci mjerodavne vlasti kojom se izričito daje ta osobnost.</a:t>
            </a:r>
          </a:p>
          <a:p>
            <a:pPr>
              <a:lnSpc>
                <a:spcPct val="110000"/>
              </a:lnSpc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30593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BF67D0-996F-4FC0-9FB9-EF492C6E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254000"/>
            <a:ext cx="11362266" cy="5875867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Republika Hrvatska zajamčila je Katoličkoj Crkvi i njezinim pravnim i fizičkim osobama slobodu općenja i održavanja veza sa Svetom Stolicom, s biskupskim konferencijama drugih zemalja s partikularnim Crkvama te s ustanovama i osobama bilo u Republici Hrvatskoj bilo u inozemstvu. </a:t>
            </a:r>
          </a:p>
          <a:p>
            <a:r>
              <a:rPr lang="hr-HR" dirty="0"/>
              <a:t>Republika Hrvatska zajamčila je Katoličkoj Crkvi slobodu obavljanja bogoštovlja, kao i nepovredivost mjesta za bogoštovlje: crkava, kapela te crkvenih prostora. </a:t>
            </a:r>
          </a:p>
          <a:p>
            <a:r>
              <a:rPr lang="hr-HR" dirty="0"/>
              <a:t>Utvrđena je isključiva nadležnost Katoličke Crkve za sva crkvena imenovanja i dodjelu crkvenih službi, prema odredbama kanonskoga prava. </a:t>
            </a:r>
          </a:p>
          <a:p>
            <a:r>
              <a:rPr lang="hr-HR" dirty="0"/>
              <a:t>U slučaju sudske istrage o kleriku zbog možebitnih kaznenih djela predviđenih kaznenim zakonom, sudske vlasti će o tome prethodno obavijestiti nadležne crkvene vlasti.</a:t>
            </a:r>
          </a:p>
          <a:p>
            <a:r>
              <a:rPr lang="hr-HR" dirty="0"/>
              <a:t>Ispovjedna tajna je u svakom slučaju nepovrediva.</a:t>
            </a:r>
          </a:p>
          <a:p>
            <a:r>
              <a:rPr lang="hr-HR" dirty="0"/>
              <a:t>Utvrđeni su neradni dani: nedjelje i crkveni blagdani.</a:t>
            </a:r>
          </a:p>
          <a:p>
            <a:r>
              <a:rPr lang="hr-HR" dirty="0"/>
              <a:t> Katoličkoj je Crkvi “zajamčena sloboda tiska”.</a:t>
            </a:r>
          </a:p>
          <a:p>
            <a:r>
              <a:rPr lang="hr-HR" dirty="0"/>
              <a:t>Katolička Crkva “ima pristup na državna sredstva javnog priopćivanja”.</a:t>
            </a:r>
          </a:p>
          <a:p>
            <a:r>
              <a:rPr lang="hr-HR" dirty="0"/>
              <a:t>Sklapanje kanonskih ženidaba  s građanskim učincima.</a:t>
            </a:r>
          </a:p>
          <a:p>
            <a:r>
              <a:rPr lang="hr-HR" dirty="0"/>
              <a:t>Pravo na dušobrižništvo vjernika koji se nalaze u zatvorima, bolnicama, lječilištima, sirotištima i svim ustanovama za zdravstvenu i društvenu skrb</a:t>
            </a:r>
          </a:p>
        </p:txBody>
      </p:sp>
    </p:spTree>
    <p:extLst>
      <p:ext uri="{BB962C8B-B14F-4D97-AF65-F5344CB8AC3E}">
        <p14:creationId xmlns:p14="http://schemas.microsoft.com/office/powerpoint/2010/main" val="1426697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1BC924-F660-4688-BDB9-9F81C968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Ugovor o gospodarskim pitanjima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875DDD-474E-4ECA-B3A1-854EF2AA2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Ugovor između Svete Stolice i Republike Hrvatske o gospodarskom pitanjima ima 15 članaka i u njemu su ugovorne strane dogovorile: </a:t>
            </a:r>
          </a:p>
          <a:p>
            <a:r>
              <a:rPr lang="hr-HR" dirty="0"/>
              <a:t>1. pitanje slobodnog davanja milostinja i drugih darova vjernika Katoličkoj Crkvi; </a:t>
            </a:r>
          </a:p>
          <a:p>
            <a:r>
              <a:rPr lang="hr-HR" dirty="0"/>
              <a:t>2. pitanja povrata oduzete imovine i načina naknade za nju; </a:t>
            </a:r>
          </a:p>
          <a:p>
            <a:r>
              <a:rPr lang="hr-HR" dirty="0"/>
              <a:t>3. način financiranja Katoličke Crkve; </a:t>
            </a:r>
          </a:p>
          <a:p>
            <a:r>
              <a:rPr lang="hr-HR" dirty="0"/>
              <a:t>4. pitanje mirovina svećenika, redovnika i redovnica; i </a:t>
            </a:r>
          </a:p>
          <a:p>
            <a:r>
              <a:rPr lang="hr-HR" dirty="0"/>
              <a:t>5) način zajedničkog rada Crkve i države na planu općeg dobra.</a:t>
            </a:r>
          </a:p>
        </p:txBody>
      </p:sp>
    </p:spTree>
    <p:extLst>
      <p:ext uri="{BB962C8B-B14F-4D97-AF65-F5344CB8AC3E}">
        <p14:creationId xmlns:p14="http://schemas.microsoft.com/office/powerpoint/2010/main" val="173700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F05E73-75CA-410F-A5ED-62486528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povrat imovine oduzete Katoličkoj Crkvi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C0124E-F277-4C1F-8DD9-8668AA4BD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Republika Hrvatska se obvezala da će Katoličkoj Crkvi </a:t>
            </a:r>
          </a:p>
          <a:p>
            <a:r>
              <a:rPr lang="hr-HR" dirty="0"/>
              <a:t>a) vratiti imovinu, koja joj je oduzeta u vrijeme jugoslavenske komunističke vladavine, a koju je moguće vratiti prema zakonskim odredbama, </a:t>
            </a:r>
          </a:p>
          <a:p>
            <a:r>
              <a:rPr lang="hr-HR" dirty="0"/>
              <a:t>b) naći odgovarajuću zamjenu za dio dobara koja nije moguće vratiti ili </a:t>
            </a:r>
          </a:p>
          <a:p>
            <a:r>
              <a:rPr lang="hr-HR" dirty="0"/>
              <a:t>c) isplaćivati pravnim osobama Katoličke Crkve naknadu u novcu za ostalu imovinu koja neće biti vraćena. </a:t>
            </a:r>
          </a:p>
        </p:txBody>
      </p:sp>
    </p:spTree>
    <p:extLst>
      <p:ext uri="{BB962C8B-B14F-4D97-AF65-F5344CB8AC3E}">
        <p14:creationId xmlns:p14="http://schemas.microsoft.com/office/powerpoint/2010/main" val="1780625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E7A36B-04BD-4174-84BF-A6C14EB4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Financiranje katoličke crkve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118E83-0636-4AAE-83BA-1DCC611B5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Država se obvezala, zbog priznavanja opće društveno vrijednog rada Katoličke Crkve na kulturnom, odgojnom, društvenom i etičkom polju, Katoličkoj Crkvi osiguravati određen godišnji novčani iznos. </a:t>
            </a:r>
          </a:p>
          <a:p>
            <a:r>
              <a:rPr lang="hr-HR" dirty="0"/>
              <a:t>Republika Hrvatska joj mjesečno daje iz godišnjega državnoga proračuna iznos  koji odgovara dvjema prosječnim bruto plaćama pomnoženim s brojem župa  koje postoje u Republici Hrvatskoj na dan stupanja na snagu Ugovora o gospodarskim pitanjima. </a:t>
            </a:r>
          </a:p>
          <a:p>
            <a:r>
              <a:rPr lang="hr-HR" dirty="0"/>
              <a:t>Na preporuku dijecezanskog biskupa državne vlasti će svake godine razmatrati, odobriti i financijski pomagati posebne programe i projekte pravnih osoba Katoličke Crkve, koji su korisni za opće dobro.</a:t>
            </a:r>
          </a:p>
        </p:txBody>
      </p:sp>
    </p:spTree>
    <p:extLst>
      <p:ext uri="{BB962C8B-B14F-4D97-AF65-F5344CB8AC3E}">
        <p14:creationId xmlns:p14="http://schemas.microsoft.com/office/powerpoint/2010/main" val="3313846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EDDF96E8-B0F1-4A71-B44D-193A20F73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499436"/>
              </p:ext>
            </p:extLst>
          </p:nvPr>
        </p:nvGraphicFramePr>
        <p:xfrm>
          <a:off x="812800" y="237067"/>
          <a:ext cx="11057466" cy="5750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5822">
                  <a:extLst>
                    <a:ext uri="{9D8B030D-6E8A-4147-A177-3AD203B41FA5}">
                      <a16:colId xmlns:a16="http://schemas.microsoft.com/office/drawing/2014/main" val="2340635617"/>
                    </a:ext>
                  </a:extLst>
                </a:gridCol>
                <a:gridCol w="3685822">
                  <a:extLst>
                    <a:ext uri="{9D8B030D-6E8A-4147-A177-3AD203B41FA5}">
                      <a16:colId xmlns:a16="http://schemas.microsoft.com/office/drawing/2014/main" val="3251947540"/>
                    </a:ext>
                  </a:extLst>
                </a:gridCol>
                <a:gridCol w="3685822">
                  <a:extLst>
                    <a:ext uri="{9D8B030D-6E8A-4147-A177-3AD203B41FA5}">
                      <a16:colId xmlns:a16="http://schemas.microsoft.com/office/drawing/2014/main" val="3055560486"/>
                    </a:ext>
                  </a:extLst>
                </a:gridCol>
              </a:tblGrid>
              <a:tr h="188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Godina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Plaćeno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Iznos kojega se Katolička Crkva odrekla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427005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2004.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246.142.000,00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396183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261.780.000,00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7732340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2006.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307.780.000,00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824024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2007.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315.000.000,00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153260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2008.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314.480.920.89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082376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2009.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250.999.999.,98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50.000.000,00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8144112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265.203.112,01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18.5000.000,00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343529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2011.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245.000.000,00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49.734.500,83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1087999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2012.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245.000.000,00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43.888.576,00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5345271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288.888.576,00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555393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2014.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388.014.000,00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1288886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380.088.000,00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687761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2016.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297.851.000,00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130087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Ukupno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3.806.227.608,88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357180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Prosjek godišnje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292.786.739,14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6948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663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580FD3-BAF1-4B54-8369-1BB5FBE4958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90413" y="2012810"/>
            <a:ext cx="3668069" cy="3453535"/>
            <a:chOff x="7807230" y="2012810"/>
            <a:chExt cx="3251252" cy="34598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79CFAE-C32F-4557-8262-63FF7EDAF2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955C85-62B6-4B8E-9B82-8C0D232ABE7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740C0D34-FCBC-4955-8871-8D0060EAB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39" y="2626869"/>
            <a:ext cx="3336989" cy="221909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01238D1-BFAC-41FE-A0D9-180CAF2F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hr-HR" dirty="0"/>
              <a:t>Porezni status katoličke crkve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EB4945-3CE5-4FC6-98ED-888CAD60E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43573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700"/>
              <a:t>Ugovorom o gospodarskim pitanjima propisano je da pravne osobe Katoličke Crkve, u skladu s odredbama kanonskog prava , mogu slobodno primati milostinju i darove vjernika te prihvaćati druge uobičajene oblike prinosa vjernika za uzdržavanje crkvenih ustanova te se na ta primanja  ne primjenjuju odredbe poreznoga sustava Republike Hrvatske.</a:t>
            </a:r>
          </a:p>
          <a:p>
            <a:pPr>
              <a:lnSpc>
                <a:spcPct val="110000"/>
              </a:lnSpc>
            </a:pPr>
            <a:r>
              <a:rPr lang="hr-HR" sz="1700"/>
              <a:t>Propisano je da se pravne osobe Katoličke Crkve u odnosu na porezni sustav smatraju neprofitnim ustanovama, što ne vrijedi za njihove profitne djelatnosti. </a:t>
            </a:r>
          </a:p>
        </p:txBody>
      </p:sp>
    </p:spTree>
    <p:extLst>
      <p:ext uri="{BB962C8B-B14F-4D97-AF65-F5344CB8AC3E}">
        <p14:creationId xmlns:p14="http://schemas.microsoft.com/office/powerpoint/2010/main" val="147969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DBAC70-DD8B-4C80-A757-721974C7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Kontekst u kojem se razmatra pravni položaj Katoličke Crkve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895078-CB5E-4736-9966-964FE54F2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8" y="2015732"/>
            <a:ext cx="8568266" cy="3450613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Analiza pravnog statusa Katoličke Crkve u Republici Hrvatskoj iznimno je složena stvar. </a:t>
            </a:r>
          </a:p>
          <a:p>
            <a:r>
              <a:rPr lang="hr-HR" dirty="0"/>
              <a:t>Prilikom njenog provođenja treba imati na umu niz elemenata: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Ustav Republike Hrvatske i njegove odredbe,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ugovore Republike Hrvatske sa Svetom Stolicom,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zakonodavstvo Republike Hrvatske,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unutarnji pravni sustav Katoličke Crkve (kanonsko pravo) i njegovo međudjelovanje s hrvatskim pravnim poretkom. </a:t>
            </a:r>
          </a:p>
          <a:p>
            <a:r>
              <a:rPr lang="hr-HR" dirty="0"/>
              <a:t>Dodatno, kada se analizira pravni položaj Katoličke Crkve, ne može se zanemariti društveni kontekst u kojemu je nastao.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A07064-4C16-4ED2-BDFA-ADDDB3459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534" y="2103570"/>
            <a:ext cx="3101088" cy="146223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6FB7783-12CC-49BD-9454-0B63D6668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534" y="3565806"/>
            <a:ext cx="1593564" cy="253843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10D29FF-7AE5-4F90-A76E-FF9DA4732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098" y="3565806"/>
            <a:ext cx="1507524" cy="137689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1D7B993-E080-44B5-BCF8-0729E2240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6404" y="4942704"/>
            <a:ext cx="1543050" cy="11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53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253B8C-DE57-49C6-A4DD-5C4863D7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Ugovor o dušobrižništvu katoličkih vjernika, pripadnika oružanih snaga i redarstvenih službi Republike Hrvatske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170008-0101-4939-96C8-294AE55D9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U njemu su Sveta Stolica i Republika Hrvatska, u suglasju s Apostolskom konstitucijom </a:t>
            </a:r>
            <a:r>
              <a:rPr lang="hr-HR" i="1" dirty="0" err="1"/>
              <a:t>Spirituali</a:t>
            </a:r>
            <a:r>
              <a:rPr lang="hr-HR" i="1" dirty="0"/>
              <a:t> </a:t>
            </a:r>
            <a:r>
              <a:rPr lang="hr-HR" i="1" dirty="0" err="1"/>
              <a:t>militum</a:t>
            </a:r>
            <a:r>
              <a:rPr lang="hr-HR" i="1" dirty="0"/>
              <a:t> </a:t>
            </a:r>
            <a:r>
              <a:rPr lang="hr-HR" i="1" dirty="0" err="1"/>
              <a:t>curae</a:t>
            </a:r>
            <a:r>
              <a:rPr lang="hr-HR" i="1" dirty="0"/>
              <a:t> </a:t>
            </a:r>
            <a:r>
              <a:rPr lang="hr-HR" dirty="0"/>
              <a:t>, dogovorile pitanja: </a:t>
            </a:r>
          </a:p>
          <a:p>
            <a:r>
              <a:rPr lang="hr-HR" dirty="0"/>
              <a:t>1. utemeljenje Vojnog ordinarijata i način imenovanja vojnog biskupa; </a:t>
            </a:r>
          </a:p>
          <a:p>
            <a:r>
              <a:rPr lang="hr-HR" dirty="0"/>
              <a:t>2. uređenje pravnog statusa vojnih kapelana, pomoćnika i suradnika vojnog ordinarija; </a:t>
            </a:r>
          </a:p>
          <a:p>
            <a:r>
              <a:rPr lang="hr-HR" dirty="0"/>
              <a:t>3. definiranje kruga osoba koje potpadaju pod vlast upravljanja Vojnog ordinarijata, i na kraju </a:t>
            </a:r>
          </a:p>
          <a:p>
            <a:r>
              <a:rPr lang="hr-HR" dirty="0"/>
              <a:t>4. uređenje načina uzdržavanja Vojnog ordinarijata, vojnog ordinarija i vojnih kapelana te materijalnih uvjeta njihova djelovanja. </a:t>
            </a:r>
          </a:p>
        </p:txBody>
      </p:sp>
    </p:spTree>
    <p:extLst>
      <p:ext uri="{BB962C8B-B14F-4D97-AF65-F5344CB8AC3E}">
        <p14:creationId xmlns:p14="http://schemas.microsoft.com/office/powerpoint/2010/main" val="1455773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6F7882-BD19-4A66-9785-5E6963D1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Ugovor o suradnji na području odgoja i kulture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3F83B8-D820-43DD-ABC5-18FB639F1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64935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„Imajući u vidu nezamjenjivu povijesnu i sadašnju ulogu Katoličke Crkve u Hrvatskoj u kulturnom i moralnom odgoju naroda, te njezinu ulogu na području kulture i obrazovanja i uzevši na znanje da većina građana Republike Hrvatske pripada Katoličkoj </a:t>
            </a:r>
            <a:r>
              <a:rPr lang="hr-HR" dirty="0" err="1"/>
              <a:t>Crki</a:t>
            </a:r>
            <a:r>
              <a:rPr lang="hr-HR" dirty="0"/>
              <a:t>” – temelj za sklapanje ovog Ugovora, uz čl. 14., 40. i 68. Ustava.</a:t>
            </a:r>
          </a:p>
          <a:p>
            <a:r>
              <a:rPr lang="hr-HR" dirty="0"/>
              <a:t>Republika Hrvatska se obvezala da će, u sklopu školskoga plana i programa i u skladu s voljom roditelja ili skrbnika, jamčiti nastavu katoličkoga vjeronauka u svim javnim osnovnim i srednjim školama i u predškolskim ustanovama, kao obveznoga predmeta za one koji ga izaberu, pod istim uvjetima pod kojima se izvodi nastava ostalih obveznih predmeta. </a:t>
            </a:r>
          </a:p>
          <a:p>
            <a:r>
              <a:rPr lang="hr-HR" dirty="0"/>
              <a:t>Dodatno, odgojno-obrazovni sustav u javnim predškolskim ustanovama i školama, uključujući i visoka učilišta, uzimat će u obzir vrijednosti kršćanske etike. </a:t>
            </a:r>
          </a:p>
          <a:p>
            <a:r>
              <a:rPr lang="hr-HR" dirty="0"/>
              <a:t>Katolički vjeronauk predaju kvalificirani vjeroučitelji koji su po sudu crkvene vlasti prikladni za to i koji zadovoljavaju odgovarajuće odredbe zakonodavstva Republike Hrvatske, pridržavajući se svih dužnosti i prava koji iz toga proizlaze.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1604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D7AD04-D31D-43A7-B3B7-4AC5F2DB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18533"/>
            <a:ext cx="9603275" cy="5960533"/>
          </a:xfrm>
        </p:spPr>
        <p:txBody>
          <a:bodyPr>
            <a:normAutofit fontScale="92500"/>
          </a:bodyPr>
          <a:lstStyle/>
          <a:p>
            <a:r>
              <a:rPr lang="hr-HR" dirty="0"/>
              <a:t>Programe i sadržaje nastave katoličkoga vjeronauka u školama bilo koje vrste i stupnja, te udžbenike i didaktičku građu, sastavlja HBK koja ih podastire nadležnim tijelima Republike Hrvatske radi njihova uvođenja u školske programe. </a:t>
            </a:r>
          </a:p>
          <a:p>
            <a:r>
              <a:rPr lang="hr-HR" dirty="0"/>
              <a:t>Republika Hrvatska snosi troškove izradbe i tiskanja udžbenika vjeronauka i organizira izdavački postupak u skladu s postojećim odredbama za ostale školske udžbenike.</a:t>
            </a:r>
          </a:p>
          <a:p>
            <a:r>
              <a:rPr lang="hr-HR" dirty="0"/>
              <a:t>Katolička Crkva je ovlaštena osnivati škole bilo kojega stupnja i predškolske ustanove i njima upravljati prema odredbama kanonskoga prava  i zakonodavstva Republike Hrvatske.</a:t>
            </a:r>
          </a:p>
          <a:p>
            <a:r>
              <a:rPr lang="hr-HR" dirty="0"/>
              <a:t>Republika Hrvatska osigurava novčana sredstva Katoličkom bogoslovnom fakultetu pri Sveučilištu u Zagrebu, s njegovim područnim studijima, odnosno </a:t>
            </a:r>
            <a:r>
              <a:rPr lang="hr-HR" dirty="0" err="1"/>
              <a:t>afiliranim</a:t>
            </a:r>
            <a:r>
              <a:rPr lang="hr-HR" dirty="0"/>
              <a:t> Teologijama u Đakovu, Makarskoj, Rijeci i Splitu. </a:t>
            </a:r>
          </a:p>
          <a:p>
            <a:r>
              <a:rPr lang="hr-HR" dirty="0"/>
              <a:t>Ukoliko Katolička Crkva osnuje nova visoka učilišta ona će imati pravo javnosti i za njih će Republika Hrvatska osiguravati odgovarajuća novčana sredstva – Hrvatsko katoličko sveučilište.</a:t>
            </a:r>
          </a:p>
          <a:p>
            <a:r>
              <a:rPr lang="hr-HR" dirty="0"/>
              <a:t>Republika Hrvatska se obvezala da će sustavno materijalno pridonositi  obnovi i čuvanju spomenika vjerske kulturne baštine i umjetničkih djela u posjedu Crkve. </a:t>
            </a:r>
          </a:p>
        </p:txBody>
      </p:sp>
    </p:spTree>
    <p:extLst>
      <p:ext uri="{BB962C8B-B14F-4D97-AF65-F5344CB8AC3E}">
        <p14:creationId xmlns:p14="http://schemas.microsoft.com/office/powerpoint/2010/main" val="873585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B28B075-0665-4915-81F6-D12697D10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981" y="2015733"/>
            <a:ext cx="2342163" cy="164301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FDCAA06-4995-4643-8231-8798B9D82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118" y="3823334"/>
            <a:ext cx="2869888" cy="164301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7FD47D5-C27F-4973-B616-B28B4CA4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hr-HR" dirty="0"/>
              <a:t>Promjene ugovora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915C5E-65D1-424C-832F-B69DB182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9898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700"/>
              <a:t>Svi ugovori imaju sljedeću odredbu:</a:t>
            </a:r>
          </a:p>
          <a:p>
            <a:pPr>
              <a:lnSpc>
                <a:spcPct val="110000"/>
              </a:lnSpc>
            </a:pPr>
            <a:r>
              <a:rPr lang="hr-HR" sz="1700"/>
              <a:t>„„U slučaju da jedna od visokih ugovornih Strana bude smatrala da su se bitno promijenile prilike u kojima je sklopljen ovaj Ugovor, tako da ga treba mijenjati, započet će odgovarajuće pregovore.“</a:t>
            </a:r>
          </a:p>
          <a:p>
            <a:pPr>
              <a:lnSpc>
                <a:spcPct val="110000"/>
              </a:lnSpc>
            </a:pPr>
            <a:endParaRPr lang="hr-HR" sz="1700"/>
          </a:p>
          <a:p>
            <a:pPr>
              <a:lnSpc>
                <a:spcPct val="110000"/>
              </a:lnSpc>
            </a:pPr>
            <a:r>
              <a:rPr lang="hr-HR" sz="1700"/>
              <a:t>Sporovi i njihovo rješavanje - međusobnim dogovorom, diplomatskim putem. U tu svrhu potrebno je ustanoviti Mješovitu komisiju, sastavljenu od predstavnika obiju strana.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958690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AE690-C85D-4751-9D05-63EE0012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Dodatni ugovori između države i katoličke crkve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335915-15D3-4084-A96F-13377E93F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Protokol o načinu upisa pravnih osoba Katoličke crkve u evidenciju ministarstva nadležnog za poslove opće uprave.</a:t>
            </a:r>
          </a:p>
          <a:p>
            <a:r>
              <a:rPr lang="hr-HR" dirty="0"/>
              <a:t>Ugovor o katoličkom vjeronauku u javnim školama i vjerskom odgoju u javnim predškolskim ustanovama.</a:t>
            </a:r>
          </a:p>
          <a:p>
            <a:r>
              <a:rPr lang="hr-HR" dirty="0"/>
              <a:t>Ugovor o dušobrižništvu u bolnicama i ostalim zdravstvenim ustanovama, te ustanovama socijalne skrbi.</a:t>
            </a:r>
          </a:p>
          <a:p>
            <a:r>
              <a:rPr lang="hr-HR" dirty="0"/>
              <a:t>Sporazum o vjerskom programu na Radiju i Televiziji, vremenu i načinu emitiranja, i o međusobnoj suradnji u doličnom pristupu Katoličke Crkve državnim priopćajnim sredstvima.</a:t>
            </a:r>
          </a:p>
          <a:p>
            <a:r>
              <a:rPr lang="hr-HR" dirty="0"/>
              <a:t>Sporazum o povratu crkvenih matičnih knjiga, knjiga stanja duša, ljetopisa i drugih knjiga koje su u vrijeme komunističkog režima nezakonito oduzete Katoličkoj Crkvi.</a:t>
            </a: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30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F6921A-E788-483D-A3A4-B1712B4D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Problemi koji su proizašli tijekom primjene ugovora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6BB701-F490-4984-A612-5BAFE498E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3755"/>
            <a:ext cx="9603275" cy="4154458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Tijekom primjene ugovora između Republike Hrvatske pojavili su se mnogi problemi u praksi. Neki su posljedica relativno neprecizno i </a:t>
            </a:r>
            <a:r>
              <a:rPr lang="hr-HR" dirty="0" err="1"/>
              <a:t>nomotehnički</a:t>
            </a:r>
            <a:r>
              <a:rPr lang="hr-HR" dirty="0"/>
              <a:t> nesavršenog teksta sva četiri ugovora, a neki su posljedica njihove kasnije nedovoljne razrade. Dodatno, često nema dogovora između ugovornih strana koji je, prema nizu ugovornih odredaba, nužan kako bi se određena sporna pitanja razriješila. </a:t>
            </a:r>
          </a:p>
          <a:p>
            <a:r>
              <a:rPr lang="hr-HR" dirty="0"/>
              <a:t>Najvažniji su problemi: </a:t>
            </a:r>
          </a:p>
          <a:p>
            <a:pPr lvl="1"/>
            <a:r>
              <a:rPr lang="hr-HR" dirty="0"/>
              <a:t>Pitanje sukladnosti s Ustavom četiri ugovora sa Svetom Stolicom,</a:t>
            </a:r>
          </a:p>
          <a:p>
            <a:pPr lvl="1"/>
            <a:r>
              <a:rPr lang="hr-HR" dirty="0"/>
              <a:t>Problemi oko povrata imovine Katoličkoj Crkvi,</a:t>
            </a:r>
          </a:p>
          <a:p>
            <a:pPr lvl="1"/>
            <a:r>
              <a:rPr lang="hr-HR" dirty="0"/>
              <a:t>(Ne)radna nedjelja,</a:t>
            </a:r>
          </a:p>
          <a:p>
            <a:pPr lvl="1"/>
            <a:r>
              <a:rPr lang="hr-HR" dirty="0"/>
              <a:t>Porezni status Katoličke Crkve ,</a:t>
            </a:r>
          </a:p>
          <a:p>
            <a:pPr lvl="1"/>
            <a:r>
              <a:rPr lang="hr-HR" dirty="0"/>
              <a:t>Status vjeroučitelja u hrvatskom pravu,</a:t>
            </a:r>
          </a:p>
          <a:p>
            <a:pPr lvl="1"/>
            <a:r>
              <a:rPr lang="hr-HR" dirty="0"/>
              <a:t>Nepovredivost prostora Katoličke Crkve i</a:t>
            </a:r>
          </a:p>
          <a:p>
            <a:pPr lvl="1"/>
            <a:r>
              <a:rPr lang="hr-HR" dirty="0"/>
              <a:t>Katolička Crkva i pristup informacijama.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6FB2ED8-23A9-4AAC-A829-FDAEABAC8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612" y="3470803"/>
            <a:ext cx="2847975" cy="25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44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B8B467-04A2-4CE5-9BD1-3343B733B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Protivljenja ugovorima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26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4C0ECDF-E842-45BD-A1C5-23344B69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34680" cy="378116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4459B0E-3E76-4084-9603-0E138958E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81" y="0"/>
            <a:ext cx="6557320" cy="378116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15ABE22-C088-46A1-962B-A9F00E33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1168"/>
            <a:ext cx="5618673" cy="307683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592E723-6ABA-4AC9-B582-D6B3FB53D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673" y="3781169"/>
            <a:ext cx="6573327" cy="30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27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1FE4664-8785-49CC-BF4A-35318E554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28729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2D915DA-2F8D-4B0D-8730-A4AE0E1AF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729" y="0"/>
            <a:ext cx="7363271" cy="265853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295EABB-5B56-4D42-914F-7B2F26389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728" y="2658533"/>
            <a:ext cx="7363271" cy="196426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928AF12-9F7E-4AB2-A760-C4C8F8E82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727" y="4628182"/>
            <a:ext cx="7363273" cy="222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49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24BEAD-AB45-48C8-808F-C1BD2B7DE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Kakav je, zapravo, položaj katoličke crkve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97E068-CEAC-4C54-8952-BE5A95F07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Radi se, svakako, o </a:t>
            </a:r>
            <a:r>
              <a:rPr lang="hr-HR" dirty="0" err="1"/>
              <a:t>nadzakonskom</a:t>
            </a:r>
            <a:r>
              <a:rPr lang="hr-HR" dirty="0"/>
              <a:t> položaju.</a:t>
            </a:r>
          </a:p>
          <a:p>
            <a:r>
              <a:rPr lang="hr-HR" dirty="0"/>
              <a:t>Radi se o položaju koji je teško ili nikako podložan promjenama.</a:t>
            </a:r>
          </a:p>
          <a:p>
            <a:r>
              <a:rPr lang="hr-HR" dirty="0"/>
              <a:t>Radi se o položaju koji je bitno povoljniji od onoga ostalih vjerskih zajednica.</a:t>
            </a:r>
          </a:p>
          <a:p>
            <a:r>
              <a:rPr lang="hr-HR" dirty="0"/>
              <a:t>Ali, iz tog povoljnijeg položaja proistekla su dodatna prava ostalim vjerskim zajednicama.</a:t>
            </a:r>
          </a:p>
          <a:p>
            <a:r>
              <a:rPr lang="hr-HR" dirty="0"/>
              <a:t>Postoje brojni problemi u provođenju ugovora.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4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6AA29CB-772C-4EB6-9238-D23F6F9C9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277" y="2015734"/>
            <a:ext cx="4000710" cy="345061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A5288F8-57CF-4354-A367-996A2000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hr-HR" dirty="0"/>
              <a:t>Statistika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6A6ACA-ECA7-42C6-A67F-198B929A9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900"/>
              <a:t>Ponajprije, valja napomenuti određene statističke podatke. Prema zadnjem popisu stanovništva iz 2011. godine, u Republici Hrvatskoj se 86,3% građana izjasnilo katolicima odnosno pripadnicima Katoličke Crkve (u odnosu na 88% iz popisa stanovništva 2001. godine) . Prema tome, radi se o vjerskoj zajednici kojoj pripada ogromna većina stanovništva. </a:t>
            </a:r>
          </a:p>
        </p:txBody>
      </p:sp>
    </p:spTree>
    <p:extLst>
      <p:ext uri="{BB962C8B-B14F-4D97-AF65-F5344CB8AC3E}">
        <p14:creationId xmlns:p14="http://schemas.microsoft.com/office/powerpoint/2010/main" val="1034451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C21CC0-7DE7-4DD2-A1ED-BC16E008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13" y="2988919"/>
            <a:ext cx="9603275" cy="1049235"/>
          </a:xfrm>
        </p:spPr>
        <p:txBody>
          <a:bodyPr/>
          <a:lstStyle/>
          <a:p>
            <a:pPr algn="ctr"/>
            <a:r>
              <a:rPr lang="hr-HR" dirty="0"/>
              <a:t>Hvala vam na pozornosti!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8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EB7DF70-0A31-4A61-9C8B-3333776A15B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90413" y="2012810"/>
            <a:ext cx="3668069" cy="3453535"/>
            <a:chOff x="7807230" y="2012810"/>
            <a:chExt cx="3251252" cy="34598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926867-8D58-4875-8B76-E87E5BE825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F6663C-0F32-4FB9-B549-C2757F49F9F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72A2BC30-7E06-46F3-9657-FF769D8B9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23" r="11085" b="3"/>
          <a:stretch/>
        </p:blipFill>
        <p:spPr>
          <a:xfrm>
            <a:off x="7554139" y="2174242"/>
            <a:ext cx="3336989" cy="312435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289AC18-C3D3-49C0-8FDB-152AF5AD5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hr-HR" dirty="0"/>
              <a:t>Povijesni kontekst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1A24AC-1032-409A-A3FD-92E8279B0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43573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600"/>
              <a:t>Kako smo već objasnili, položaj Katoličke Crkve bio je izrazito nepovoljan u razdoblju od 1918.-1991. godine, u obje Jugoslavije.</a:t>
            </a:r>
          </a:p>
          <a:p>
            <a:pPr>
              <a:lnSpc>
                <a:spcPct val="110000"/>
              </a:lnSpc>
            </a:pPr>
            <a:r>
              <a:rPr lang="hr-HR" sz="1600"/>
              <a:t>Katoličkoj Crkvi oduzet je najveći dio imovine i u velikoj mjeri, onemogućena gradnja novih sakralnih objekata.</a:t>
            </a:r>
          </a:p>
          <a:p>
            <a:pPr>
              <a:lnSpc>
                <a:spcPct val="110000"/>
              </a:lnSpc>
            </a:pPr>
            <a:r>
              <a:rPr lang="hr-HR" sz="1600"/>
              <a:t>Katolička Crkva je odigrala značajnu ulogu u procesima koji su doveli do priznanja neovisnosti Republike Hrvatske u siječnju 1992. godine. </a:t>
            </a:r>
          </a:p>
          <a:p>
            <a:pPr>
              <a:lnSpc>
                <a:spcPct val="110000"/>
              </a:lnSpc>
            </a:pPr>
            <a:r>
              <a:rPr lang="hr-HR" sz="1600"/>
              <a:t>Svi ovi elementi važni su za razumijevanje nastanka pravnog položaja Katoličke Crkve i za razumijevanje i raščlanjivanje pojedinih elemenata tog pravnog položaja. </a:t>
            </a:r>
          </a:p>
        </p:txBody>
      </p:sp>
    </p:spTree>
    <p:extLst>
      <p:ext uri="{BB962C8B-B14F-4D97-AF65-F5344CB8AC3E}">
        <p14:creationId xmlns:p14="http://schemas.microsoft.com/office/powerpoint/2010/main" val="179196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580FD3-BAF1-4B54-8369-1BB5FBE4958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90413" y="2012810"/>
            <a:ext cx="3668069" cy="3453535"/>
            <a:chOff x="7807230" y="2012810"/>
            <a:chExt cx="3251252" cy="34598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79CFAE-C32F-4557-8262-63FF7EDAF2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955C85-62B6-4B8E-9B82-8C0D232ABE7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71" y="2174242"/>
            <a:ext cx="2974925" cy="3124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hr-HR" dirty="0"/>
              <a:t>Tipovi vjerskih zajednica u Republici Hrvatskoj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4"/>
            <a:ext cx="543573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300"/>
              <a:t>U RH trenutno postoji 5 tipova vjerskih zajednica koje imaju veoma različit pravni status:</a:t>
            </a:r>
          </a:p>
          <a:p>
            <a:pPr>
              <a:lnSpc>
                <a:spcPct val="110000"/>
              </a:lnSpc>
            </a:pPr>
            <a:r>
              <a:rPr lang="hr-HR" sz="1300"/>
              <a:t>1.	 Katolička Crkva čiji je položaj reguliran međunarodnim ugovorima i koja ima specijalni, </a:t>
            </a:r>
            <a:r>
              <a:rPr lang="hr-HR" sz="1300" i="1" err="1"/>
              <a:t>sui</a:t>
            </a:r>
            <a:r>
              <a:rPr lang="hr-HR" sz="1300" i="1"/>
              <a:t> </a:t>
            </a:r>
            <a:r>
              <a:rPr lang="hr-HR" sz="1300" i="1" err="1"/>
              <a:t>generis</a:t>
            </a:r>
            <a:r>
              <a:rPr lang="hr-HR" sz="1300" i="1"/>
              <a:t> </a:t>
            </a:r>
            <a:r>
              <a:rPr lang="hr-HR" sz="1300"/>
              <a:t>status unutar hrvatskog pravnog sustava i na koju se, u najvećoj mjeri, ne primjenjuje ZPVZ;</a:t>
            </a:r>
          </a:p>
          <a:p>
            <a:pPr>
              <a:lnSpc>
                <a:spcPct val="110000"/>
              </a:lnSpc>
            </a:pPr>
            <a:r>
              <a:rPr lang="hr-HR" sz="1300"/>
              <a:t>2.	vjerske zajednice koje su potpisale posebne ugovore s državom;</a:t>
            </a:r>
          </a:p>
          <a:p>
            <a:pPr>
              <a:lnSpc>
                <a:spcPct val="110000"/>
              </a:lnSpc>
            </a:pPr>
            <a:r>
              <a:rPr lang="hr-HR" sz="1300"/>
              <a:t>3.	registrirane vjerske zajednice;</a:t>
            </a:r>
          </a:p>
          <a:p>
            <a:pPr>
              <a:lnSpc>
                <a:spcPct val="110000"/>
              </a:lnSpc>
            </a:pPr>
            <a:r>
              <a:rPr lang="hr-HR" sz="1300"/>
              <a:t>4.	neregistrirane vjerske zajednice koje imaju pravni oblik vjerskih udruga, tzv. vjerske zajednice u nastajanju ;</a:t>
            </a:r>
          </a:p>
          <a:p>
            <a:pPr>
              <a:lnSpc>
                <a:spcPct val="110000"/>
              </a:lnSpc>
            </a:pPr>
            <a:r>
              <a:rPr lang="hr-HR" sz="1300"/>
              <a:t>5.	neregistrirane vjerske zajednice koje nemaju niti pravni oblik vjerskih udruga. </a:t>
            </a:r>
          </a:p>
          <a:p>
            <a:pPr>
              <a:lnSpc>
                <a:spcPct val="110000"/>
              </a:lnSpc>
            </a:pPr>
            <a:endParaRPr lang="hr-HR" sz="1300"/>
          </a:p>
        </p:txBody>
      </p:sp>
    </p:spTree>
    <p:extLst>
      <p:ext uri="{BB962C8B-B14F-4D97-AF65-F5344CB8AC3E}">
        <p14:creationId xmlns:p14="http://schemas.microsoft.com/office/powerpoint/2010/main" val="274474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Iznimna važnost članka 141. Ustava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„Međunarodni ugovori koji su sklopljeni i potvrđeni u skladu s Ustavom i objavljeni, a koji su na snazi, čine dio unutarnjega pravnog poretka Republike Hrvatske, a po pravnoj su snazi iznad zakona. …“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Ugovori između Republike Hrvatske i Svete Stolice (njih četiri) koji uređuju status Katoličke Crkve.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74" y="2892316"/>
            <a:ext cx="323850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508" y="4782207"/>
            <a:ext cx="1885950" cy="1229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112" y="4782207"/>
            <a:ext cx="1309687" cy="1229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283" y="4782207"/>
            <a:ext cx="1647120" cy="12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CC1A54-98BB-4DA3-B518-2405A558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Ugovori između Republike Hrvatske i Svete Stolice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2DBD2D-28C0-4398-BA61-24220E666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To su:</a:t>
            </a:r>
          </a:p>
          <a:p>
            <a:r>
              <a:rPr lang="hr-HR" dirty="0"/>
              <a:t>1.	Ugovor o pravnim pitanjima – stupio na snagu 9. travnja 1997. godine,</a:t>
            </a:r>
          </a:p>
          <a:p>
            <a:r>
              <a:rPr lang="hr-HR" dirty="0"/>
              <a:t>2.	Ugovor o gospodarskim pitanjima – stupio na snagu 14. prosinca 1998. godine, </a:t>
            </a:r>
          </a:p>
          <a:p>
            <a:r>
              <a:rPr lang="hr-HR" dirty="0"/>
              <a:t>3.	Ugovor o dušobrižništvu katoličkih vjernika, pripadnika oružanih snaga i redarstvenih službi Republike Hrvatske – stupio na snagu 9. travnja 1997. godine  i</a:t>
            </a:r>
          </a:p>
          <a:p>
            <a:r>
              <a:rPr lang="hr-HR" dirty="0"/>
              <a:t>4.	Ugovor o suradnji na području odgoja i kulture – stupio na snagu 9. travnja 1997. godine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7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471E15-0921-4EA3-A7EB-8159D499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Postupak sklapanja ugovora sa Svetom Stolicom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204561-99F3-4ED1-9924-B0168C858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50664" cy="4351338"/>
          </a:xfrm>
        </p:spPr>
        <p:txBody>
          <a:bodyPr>
            <a:normAutofit/>
          </a:bodyPr>
          <a:lstStyle/>
          <a:p>
            <a:r>
              <a:rPr lang="hr-HR" dirty="0"/>
              <a:t>Sveta Stolica je 15. svibnja 1993. godine uspostavila Hrvatsku biskupsku konferenciju (HBK) te odobrila njezin Statut.</a:t>
            </a:r>
          </a:p>
          <a:p>
            <a:r>
              <a:rPr lang="hr-HR" dirty="0"/>
              <a:t>Na prvom zasjedanju HBK osnovano je Povjerenstvo Hrvatske biskupske konferencije za odnose s državom: biskupi S. Badurina, J. Bozanić i M. </a:t>
            </a:r>
            <a:r>
              <a:rPr lang="hr-HR" dirty="0" err="1"/>
              <a:t>Srakić</a:t>
            </a:r>
            <a:r>
              <a:rPr lang="hr-HR" dirty="0"/>
              <a:t>; nakon smrti S. Badurine, za predsjednika je izabran J. Bozanić, a za novog člana Ž. Puljić.</a:t>
            </a:r>
          </a:p>
          <a:p>
            <a:r>
              <a:rPr lang="hr-HR" dirty="0"/>
              <a:t>Republika Hrvatska je 2. srpnja 1993. godine utemeljila Državno povjerenstvo za odnose s vjerskim zajednicama: J. Radić, predsjednik, a članovi B. Jeren i A. Klarić, kojeg je poslije zamijenio D. Rajčić.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3DC9724-8B8E-4BA3-990E-33C284360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864" y="1825624"/>
            <a:ext cx="3203136" cy="244532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A40C0E6-425E-418B-ADB7-CD34C771F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864" y="4270954"/>
            <a:ext cx="3203136" cy="17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0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4932E5-B71A-43A9-8554-9B495C10F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3466"/>
            <a:ext cx="11911914" cy="6214533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Prvi službeni sastanak dvaju povjerenstava održan je 27. srpnja 1993.</a:t>
            </a:r>
          </a:p>
          <a:p>
            <a:r>
              <a:rPr lang="hr-HR" dirty="0"/>
              <a:t>Zaključak: glavna pitanja između Katoličke Crkve i Republike Hrvatske trebaju se  riješiti pojedinačnim ugovorima.</a:t>
            </a:r>
          </a:p>
          <a:p>
            <a:r>
              <a:rPr lang="hr-HR" dirty="0"/>
              <a:t>Takvi ugovori, kao i pregovori o njima, prema kanonskom pravu, u mjerodavnosti su isključivo Svete Stolice.</a:t>
            </a:r>
          </a:p>
          <a:p>
            <a:r>
              <a:rPr lang="hr-HR" dirty="0"/>
              <a:t>Prva tri ugovora pripremio je N. Eterović, a Ugovor o gospodarskim pitanjima priredio je </a:t>
            </a:r>
            <a:r>
              <a:rPr lang="hr-HR" dirty="0" err="1"/>
              <a:t>msgr</a:t>
            </a:r>
            <a:r>
              <a:rPr lang="hr-HR" dirty="0"/>
              <a:t>. M. </a:t>
            </a:r>
            <a:r>
              <a:rPr lang="hr-HR" dirty="0" err="1"/>
              <a:t>Simičić</a:t>
            </a:r>
            <a:r>
              <a:rPr lang="hr-HR" dirty="0"/>
              <a:t>.</a:t>
            </a:r>
          </a:p>
          <a:p>
            <a:r>
              <a:rPr lang="hr-HR" dirty="0"/>
              <a:t>Konačna redakcija nacrta triju ugovora usuglašena je 22. i 23. studenoga 1996. godine na sastanku u Državnom tajništvu u Rimu na kojem su sudjelovali dr. Jure Radić, </a:t>
            </a:r>
            <a:r>
              <a:rPr lang="hr-HR" dirty="0" err="1"/>
              <a:t>msgr</a:t>
            </a:r>
            <a:r>
              <a:rPr lang="hr-HR" dirty="0"/>
              <a:t>. Nikola Eterović i </a:t>
            </a:r>
            <a:r>
              <a:rPr lang="hr-HR" dirty="0" err="1"/>
              <a:t>msgr</a:t>
            </a:r>
            <a:r>
              <a:rPr lang="hr-HR" dirty="0"/>
              <a:t>. </a:t>
            </a:r>
            <a:r>
              <a:rPr lang="hr-HR" dirty="0" err="1"/>
              <a:t>Celestin</a:t>
            </a:r>
            <a:r>
              <a:rPr lang="hr-HR" dirty="0"/>
              <a:t> </a:t>
            </a:r>
            <a:r>
              <a:rPr lang="hr-HR" dirty="0" err="1"/>
              <a:t>Migliore</a:t>
            </a:r>
            <a:r>
              <a:rPr lang="hr-HR" dirty="0"/>
              <a:t>, podtajnik Odjela za odnose Svete Stolice s državama. </a:t>
            </a:r>
          </a:p>
          <a:p>
            <a:r>
              <a:rPr lang="hr-HR" dirty="0"/>
              <a:t>U Predsjedničkim dvorima su 19. prosinca 1996. godine potpisani:</a:t>
            </a:r>
          </a:p>
          <a:p>
            <a:pPr lvl="1"/>
            <a:r>
              <a:rPr lang="hr-HR" dirty="0"/>
              <a:t>1. Ugovor između Svete Stolice i Republike Hrvatske o dušobrižništvu katoličkih vjernika, pripadnika oružanih snaga i redarstvenih službi Republike Hrvatske; </a:t>
            </a:r>
          </a:p>
          <a:p>
            <a:pPr lvl="1"/>
            <a:r>
              <a:rPr lang="hr-HR" dirty="0"/>
              <a:t>2. Ugovor između Svete Stolice i Republike Hrvatske o suradnji na području odgoja i kulture; </a:t>
            </a:r>
          </a:p>
          <a:p>
            <a:pPr lvl="1"/>
            <a:r>
              <a:rPr lang="hr-HR" dirty="0"/>
              <a:t>3. Ugovor između Svete Stolice i Republike Hrvatske o pravnim pitanjima.</a:t>
            </a:r>
          </a:p>
          <a:p>
            <a:pPr lvl="1"/>
            <a:endParaRPr lang="hr-HR" dirty="0"/>
          </a:p>
          <a:p>
            <a:r>
              <a:rPr lang="hr-HR" dirty="0"/>
              <a:t>U ime Svete Stolice potpisnik je bio nuncij u Hrvatskoj G. </a:t>
            </a:r>
            <a:r>
              <a:rPr lang="hr-HR" dirty="0" err="1"/>
              <a:t>Enaudi</a:t>
            </a:r>
            <a:r>
              <a:rPr lang="hr-HR" dirty="0"/>
              <a:t>, a u ime RH potpisnik je bio dr. J. Radić.</a:t>
            </a:r>
          </a:p>
          <a:p>
            <a:r>
              <a:rPr lang="hr-HR" dirty="0"/>
              <a:t>Ugovori su napisani u dva izvorna i podjednako vjerodostojna primjerka na hrvatskom i talijanskom jeziku.</a:t>
            </a:r>
          </a:p>
          <a:p>
            <a:r>
              <a:rPr lang="hr-HR" b="1" dirty="0"/>
              <a:t>Ugovor o gospodarskim pitanjima?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746147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2494</Words>
  <Application>Microsoft Office PowerPoint</Application>
  <PresentationFormat>Široki zaslon</PresentationFormat>
  <Paragraphs>193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5" baseType="lpstr">
      <vt:lpstr>Arial</vt:lpstr>
      <vt:lpstr>Calibri</vt:lpstr>
      <vt:lpstr>Gill Sans MT</vt:lpstr>
      <vt:lpstr>Times New Roman</vt:lpstr>
      <vt:lpstr>Gallery</vt:lpstr>
      <vt:lpstr>Posebni položaj Katoličke Crkve u Republici Hrvatskoj</vt:lpstr>
      <vt:lpstr>Kontekst u kojem se razmatra pravni položaj Katoličke Crkve</vt:lpstr>
      <vt:lpstr>Statistika</vt:lpstr>
      <vt:lpstr>Povijesni kontekst</vt:lpstr>
      <vt:lpstr>Tipovi vjerskih zajednica u Republici Hrvatskoj </vt:lpstr>
      <vt:lpstr>Iznimna važnost članka 141. Ustava</vt:lpstr>
      <vt:lpstr>Ugovori između Republike Hrvatske i Svete Stolice</vt:lpstr>
      <vt:lpstr>Postupak sklapanja ugovora sa Svetom Stolicom</vt:lpstr>
      <vt:lpstr>PowerPoint prezentacija</vt:lpstr>
      <vt:lpstr>PowerPoint prezentacija</vt:lpstr>
      <vt:lpstr>Ugovor o pravnim pitanjima</vt:lpstr>
      <vt:lpstr>PowerPoint prezentacija</vt:lpstr>
      <vt:lpstr>Javne pravne osobe katoličke crkve</vt:lpstr>
      <vt:lpstr>PowerPoint prezentacija</vt:lpstr>
      <vt:lpstr>Ugovor o gospodarskim pitanjima</vt:lpstr>
      <vt:lpstr>povrat imovine oduzete Katoličkoj Crkvi </vt:lpstr>
      <vt:lpstr>Financiranje katoličke crkve</vt:lpstr>
      <vt:lpstr>PowerPoint prezentacija</vt:lpstr>
      <vt:lpstr>Porezni status katoličke crkve</vt:lpstr>
      <vt:lpstr>Ugovor o dušobrižništvu katoličkih vjernika, pripadnika oružanih snaga i redarstvenih službi Republike Hrvatske</vt:lpstr>
      <vt:lpstr>Ugovor o suradnji na području odgoja i kulture</vt:lpstr>
      <vt:lpstr>PowerPoint prezentacija</vt:lpstr>
      <vt:lpstr>Promjene ugovora</vt:lpstr>
      <vt:lpstr>Dodatni ugovori između države i katoličke crkve</vt:lpstr>
      <vt:lpstr>Problemi koji su proizašli tijekom primjene ugovora</vt:lpstr>
      <vt:lpstr>Protivljenja ugovorima</vt:lpstr>
      <vt:lpstr>PowerPoint prezentacija</vt:lpstr>
      <vt:lpstr>PowerPoint prezentacija</vt:lpstr>
      <vt:lpstr>Kakav je, zapravo, položaj katoličke crkve</vt:lpstr>
      <vt:lpstr>Hvala vam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Posebni položaj Katoličke Crkve u Republici Hrvatskoj</dc:title>
  <dc:creator>Frane Stanicic</dc:creator>
  <cp:lastModifiedBy>Frane Stanicic</cp:lastModifiedBy>
  <cp:revision>13</cp:revision>
  <dcterms:created xsi:type="dcterms:W3CDTF">2017-12-11T13:56:56Z</dcterms:created>
  <dcterms:modified xsi:type="dcterms:W3CDTF">2017-12-11T16:21:08Z</dcterms:modified>
</cp:coreProperties>
</file>