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67" r:id="rId4"/>
    <p:sldId id="269" r:id="rId5"/>
    <p:sldId id="270" r:id="rId6"/>
    <p:sldId id="268" r:id="rId7"/>
    <p:sldId id="274" r:id="rId8"/>
    <p:sldId id="271" r:id="rId9"/>
    <p:sldId id="272" r:id="rId10"/>
    <p:sldId id="273" r:id="rId11"/>
    <p:sldId id="275" r:id="rId12"/>
    <p:sldId id="276" r:id="rId13"/>
    <p:sldId id="277" r:id="rId14"/>
    <p:sldId id="290" r:id="rId15"/>
    <p:sldId id="278" r:id="rId16"/>
    <p:sldId id="279" r:id="rId17"/>
    <p:sldId id="281" r:id="rId18"/>
    <p:sldId id="280" r:id="rId19"/>
    <p:sldId id="283" r:id="rId20"/>
    <p:sldId id="287" r:id="rId21"/>
    <p:sldId id="298" r:id="rId22"/>
    <p:sldId id="288" r:id="rId23"/>
    <p:sldId id="293" r:id="rId24"/>
    <p:sldId id="297" r:id="rId25"/>
    <p:sldId id="286" r:id="rId26"/>
    <p:sldId id="295" r:id="rId27"/>
    <p:sldId id="284" r:id="rId28"/>
    <p:sldId id="292" r:id="rId29"/>
    <p:sldId id="289" r:id="rId30"/>
    <p:sldId id="291" r:id="rId31"/>
    <p:sldId id="294" r:id="rId32"/>
    <p:sldId id="296" r:id="rId33"/>
    <p:sldId id="282" r:id="rId34"/>
    <p:sldId id="285" r:id="rId3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98D2F-5E37-4A22-91D9-FCFE8955A490}" type="datetimeFigureOut">
              <a:rPr lang="sr-Latn-CS" smtClean="0"/>
              <a:pPr/>
              <a:t>8.12.2014</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4834B-4996-4A97-B277-0CC9B1413F9F}"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17" name="Footer Placeholder 16"/>
          <p:cNvSpPr>
            <a:spLocks noGrp="1"/>
          </p:cNvSpPr>
          <p:nvPr>
            <p:ph type="ftr" sz="quarter" idx="11"/>
          </p:nvPr>
        </p:nvSpPr>
        <p:spPr/>
        <p:txBody>
          <a:bodyPr/>
          <a:lstStyle/>
          <a:p>
            <a:endParaRPr lang="hr-H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ED253B-E5BD-4BE1-9154-0AB3A7A52E1D}" type="slidenum">
              <a:rPr lang="hr-HR" smtClean="0"/>
              <a:pPr/>
              <a:t>‹#›</a:t>
            </a:fld>
            <a:endParaRPr lang="hr-H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ED253B-E5BD-4BE1-9154-0AB3A7A52E1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ED253B-E5BD-4BE1-9154-0AB3A7A52E1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0ED253B-E5BD-4BE1-9154-0AB3A7A52E1D}" type="slidenum">
              <a:rPr lang="hr-HR" smtClean="0"/>
              <a:pPr/>
              <a:t>‹#›</a:t>
            </a:fld>
            <a:endParaRPr lang="hr-H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5" name="Footer Placeholder 4"/>
          <p:cNvSpPr>
            <a:spLocks noGrp="1"/>
          </p:cNvSpPr>
          <p:nvPr>
            <p:ph type="ftr" sz="quarter" idx="11"/>
          </p:nvPr>
        </p:nvSpPr>
        <p:spPr>
          <a:xfrm>
            <a:off x="800100" y="6172200"/>
            <a:ext cx="4000500" cy="457200"/>
          </a:xfrm>
        </p:spPr>
        <p:txBody>
          <a:bodyPr/>
          <a:lstStyle/>
          <a:p>
            <a:endParaRPr lang="hr-H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0ED253B-E5BD-4BE1-9154-0AB3A7A52E1D}"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0ED253B-E5BD-4BE1-9154-0AB3A7A52E1D}" type="slidenum">
              <a:rPr lang="hr-HR" smtClean="0"/>
              <a:pPr/>
              <a:t>‹#›</a:t>
            </a:fld>
            <a:endParaRPr lang="hr-H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0ED253B-E5BD-4BE1-9154-0AB3A7A52E1D}" type="slidenum">
              <a:rPr lang="hr-HR" smtClean="0"/>
              <a:pPr/>
              <a:t>‹#›</a:t>
            </a:fld>
            <a:endParaRPr lang="hr-H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0ED253B-E5BD-4BE1-9154-0AB3A7A52E1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0ED253B-E5BD-4BE1-9154-0AB3A7A52E1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0ED253B-E5BD-4BE1-9154-0AB3A7A52E1D}" type="slidenum">
              <a:rPr lang="hr-HR" smtClean="0"/>
              <a:pPr/>
              <a:t>‹#›</a:t>
            </a:fld>
            <a:endParaRPr lang="hr-H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269890-A88B-4E7B-9120-6A52E18286A6}" type="datetimeFigureOut">
              <a:rPr lang="sr-Latn-CS" smtClean="0"/>
              <a:pPr/>
              <a:t>8.12.2014</a:t>
            </a:fld>
            <a:endParaRPr lang="hr-HR"/>
          </a:p>
        </p:txBody>
      </p:sp>
      <p:sp>
        <p:nvSpPr>
          <p:cNvPr id="6" name="Footer Placeholder 5"/>
          <p:cNvSpPr>
            <a:spLocks noGrp="1"/>
          </p:cNvSpPr>
          <p:nvPr>
            <p:ph type="ftr" sz="quarter" idx="11"/>
          </p:nvPr>
        </p:nvSpPr>
        <p:spPr>
          <a:xfrm>
            <a:off x="914400" y="6172200"/>
            <a:ext cx="3886200" cy="457200"/>
          </a:xfrm>
        </p:spPr>
        <p:txBody>
          <a:bodyPr/>
          <a:lstStyle/>
          <a:p>
            <a:endParaRPr lang="hr-HR"/>
          </a:p>
        </p:txBody>
      </p:sp>
      <p:sp>
        <p:nvSpPr>
          <p:cNvPr id="7" name="Slide Number Placeholder 6"/>
          <p:cNvSpPr>
            <a:spLocks noGrp="1"/>
          </p:cNvSpPr>
          <p:nvPr>
            <p:ph type="sldNum" sz="quarter" idx="12"/>
          </p:nvPr>
        </p:nvSpPr>
        <p:spPr>
          <a:xfrm>
            <a:off x="146304" y="6208776"/>
            <a:ext cx="457200" cy="457200"/>
          </a:xfrm>
        </p:spPr>
        <p:txBody>
          <a:bodyPr/>
          <a:lstStyle/>
          <a:p>
            <a:fld id="{40ED253B-E5BD-4BE1-9154-0AB3A7A52E1D}" type="slidenum">
              <a:rPr lang="hr-HR" smtClean="0"/>
              <a:pPr/>
              <a:t>‹#›</a:t>
            </a:fld>
            <a:endParaRPr lang="hr-H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B269890-A88B-4E7B-9120-6A52E18286A6}" type="datetimeFigureOut">
              <a:rPr lang="sr-Latn-CS" smtClean="0"/>
              <a:pPr/>
              <a:t>8.12.2014</a:t>
            </a:fld>
            <a:endParaRPr lang="hr-H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hr-H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ED253B-E5BD-4BE1-9154-0AB3A7A52E1D}"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228996"/>
          </a:xfrm>
        </p:spPr>
        <p:txBody>
          <a:bodyPr>
            <a:normAutofit/>
          </a:bodyPr>
          <a:lstStyle/>
          <a:p>
            <a:r>
              <a:rPr lang="hr-HR" dirty="0" smtClean="0"/>
              <a:t>Rješavanje sporova arbitražom i mirenjem</a:t>
            </a:r>
            <a:endParaRPr lang="hr-HR" dirty="0" smtClean="0"/>
          </a:p>
          <a:p>
            <a:endParaRPr lang="hr-HR" dirty="0" smtClean="0"/>
          </a:p>
          <a:p>
            <a:r>
              <a:rPr lang="hr-HR" dirty="0" smtClean="0"/>
              <a:t>9. Prosinca 2014.</a:t>
            </a:r>
            <a:endParaRPr lang="hr-HR" dirty="0" smtClean="0"/>
          </a:p>
          <a:p>
            <a:endParaRPr lang="hr-HR" dirty="0" smtClean="0"/>
          </a:p>
          <a:p>
            <a:endParaRPr lang="hr-HR" dirty="0"/>
          </a:p>
          <a:p>
            <a:r>
              <a:rPr lang="hr-HR" dirty="0" err="1" smtClean="0"/>
              <a:t>Asist</a:t>
            </a:r>
            <a:r>
              <a:rPr lang="hr-HR" dirty="0" smtClean="0"/>
              <a:t>. Tena </a:t>
            </a:r>
            <a:r>
              <a:rPr lang="hr-HR" dirty="0" err="1" smtClean="0"/>
              <a:t>Hoško</a:t>
            </a:r>
            <a:endParaRPr lang="hr-HR" dirty="0" smtClean="0"/>
          </a:p>
        </p:txBody>
      </p:sp>
      <p:sp>
        <p:nvSpPr>
          <p:cNvPr id="2" name="Title 1"/>
          <p:cNvSpPr>
            <a:spLocks noGrp="1"/>
          </p:cNvSpPr>
          <p:nvPr>
            <p:ph type="ctrTitle"/>
          </p:nvPr>
        </p:nvSpPr>
        <p:spPr/>
        <p:txBody>
          <a:bodyPr>
            <a:normAutofit/>
          </a:bodyPr>
          <a:lstStyle/>
          <a:p>
            <a:r>
              <a:rPr lang="hr-HR" dirty="0" smtClean="0"/>
              <a:t>Završetak arbitražnog postupka i </a:t>
            </a:r>
            <a:r>
              <a:rPr lang="hr-HR" dirty="0" err="1" smtClean="0"/>
              <a:t>poništaj</a:t>
            </a:r>
            <a:r>
              <a:rPr lang="hr-HR" dirty="0" smtClean="0"/>
              <a:t> pravorijeka</a:t>
            </a:r>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r>
              <a:rPr lang="hr-HR" dirty="0" smtClean="0"/>
              <a:t>Dostava prema </a:t>
            </a:r>
            <a:r>
              <a:rPr lang="hr-HR" dirty="0" err="1" smtClean="0"/>
              <a:t>čl</a:t>
            </a:r>
            <a:r>
              <a:rPr lang="hr-HR" dirty="0" smtClean="0"/>
              <a:t>. 4. ZA</a:t>
            </a:r>
            <a:endParaRPr lang="en-US" dirty="0"/>
          </a:p>
        </p:txBody>
      </p:sp>
      <p:sp>
        <p:nvSpPr>
          <p:cNvPr id="3" name="Content Placeholder 2"/>
          <p:cNvSpPr>
            <a:spLocks noGrp="1"/>
          </p:cNvSpPr>
          <p:nvPr>
            <p:ph sz="quarter" idx="1"/>
          </p:nvPr>
        </p:nvSpPr>
        <p:spPr>
          <a:xfrm>
            <a:off x="323528" y="836712"/>
            <a:ext cx="8640960" cy="5760640"/>
          </a:xfrm>
        </p:spPr>
        <p:txBody>
          <a:bodyPr>
            <a:noAutofit/>
          </a:bodyPr>
          <a:lstStyle/>
          <a:p>
            <a:pPr algn="just"/>
            <a:r>
              <a:rPr lang="en-US" sz="2200" dirty="0" smtClean="0"/>
              <a:t>(</a:t>
            </a:r>
            <a:r>
              <a:rPr lang="en-US" sz="2200" dirty="0" smtClean="0"/>
              <a:t>1) </a:t>
            </a:r>
            <a:r>
              <a:rPr lang="en-US" sz="2200" dirty="0" err="1" smtClean="0"/>
              <a:t>Ako</a:t>
            </a:r>
            <a:r>
              <a:rPr lang="en-US" sz="2200" dirty="0" smtClean="0"/>
              <a:t> se </a:t>
            </a:r>
            <a:r>
              <a:rPr lang="en-US" sz="2200" dirty="0" err="1" smtClean="0"/>
              <a:t>stranke</a:t>
            </a:r>
            <a:r>
              <a:rPr lang="en-US" sz="2200" dirty="0" smtClean="0"/>
              <a:t> </a:t>
            </a:r>
            <a:r>
              <a:rPr lang="en-US" sz="2200" dirty="0" err="1" smtClean="0"/>
              <a:t>nisu</a:t>
            </a:r>
            <a:r>
              <a:rPr lang="en-US" sz="2200" dirty="0" smtClean="0"/>
              <a:t> </a:t>
            </a:r>
            <a:r>
              <a:rPr lang="en-US" sz="2200" dirty="0" err="1" smtClean="0"/>
              <a:t>drukčije</a:t>
            </a:r>
            <a:r>
              <a:rPr lang="en-US" sz="2200" dirty="0" smtClean="0"/>
              <a:t> </a:t>
            </a:r>
            <a:r>
              <a:rPr lang="en-US" sz="2200" dirty="0" err="1" smtClean="0"/>
              <a:t>sporazumjele</a:t>
            </a:r>
            <a:r>
              <a:rPr lang="en-US" sz="2200" dirty="0" smtClean="0"/>
              <a:t>, </a:t>
            </a:r>
            <a:r>
              <a:rPr lang="en-US" sz="2200" dirty="0" err="1" smtClean="0"/>
              <a:t>smatrat</a:t>
            </a:r>
            <a:r>
              <a:rPr lang="en-US" sz="2200" dirty="0" smtClean="0"/>
              <a:t> </a:t>
            </a:r>
            <a:r>
              <a:rPr lang="en-US" sz="2200" dirty="0" err="1" smtClean="0"/>
              <a:t>će</a:t>
            </a:r>
            <a:r>
              <a:rPr lang="en-US" sz="2200" dirty="0" smtClean="0"/>
              <a:t> se </a:t>
            </a:r>
            <a:r>
              <a:rPr lang="en-US" sz="2200" dirty="0" err="1" smtClean="0"/>
              <a:t>da</a:t>
            </a:r>
            <a:r>
              <a:rPr lang="en-US" sz="2200" dirty="0" smtClean="0"/>
              <a:t> </a:t>
            </a:r>
            <a:r>
              <a:rPr lang="en-US" sz="2200" dirty="0" err="1" smtClean="0"/>
              <a:t>su</a:t>
            </a:r>
            <a:r>
              <a:rPr lang="en-US" sz="2200" dirty="0" smtClean="0"/>
              <a:t> </a:t>
            </a:r>
            <a:r>
              <a:rPr lang="en-US" sz="2200" dirty="0" err="1" smtClean="0"/>
              <a:t>pisana</a:t>
            </a:r>
            <a:r>
              <a:rPr lang="en-US" sz="2200" dirty="0" smtClean="0"/>
              <a:t> </a:t>
            </a:r>
            <a:r>
              <a:rPr lang="en-US" sz="2200" dirty="0" err="1" smtClean="0"/>
              <a:t>priopćenja</a:t>
            </a:r>
            <a:r>
              <a:rPr lang="hr-HR" sz="2200" dirty="0" smtClean="0"/>
              <a:t> </a:t>
            </a:r>
            <a:r>
              <a:rPr lang="en-US" sz="2200" dirty="0" err="1" smtClean="0"/>
              <a:t>dostavljena</a:t>
            </a:r>
            <a:r>
              <a:rPr lang="en-US" sz="2200" dirty="0" smtClean="0"/>
              <a:t> </a:t>
            </a:r>
            <a:r>
              <a:rPr lang="en-US" sz="2200" b="1" dirty="0" err="1" smtClean="0"/>
              <a:t>onoga</a:t>
            </a:r>
            <a:r>
              <a:rPr lang="en-US" sz="2200" b="1" dirty="0" smtClean="0"/>
              <a:t> </a:t>
            </a:r>
            <a:r>
              <a:rPr lang="en-US" sz="2200" b="1" dirty="0" err="1" smtClean="0"/>
              <a:t>dana</a:t>
            </a:r>
            <a:r>
              <a:rPr lang="en-US" sz="2200" b="1" dirty="0" smtClean="0"/>
              <a:t> </a:t>
            </a:r>
            <a:r>
              <a:rPr lang="en-US" sz="2200" b="1" dirty="0" err="1" smtClean="0"/>
              <a:t>kada</a:t>
            </a:r>
            <a:r>
              <a:rPr lang="en-US" sz="2200" b="1" dirty="0" smtClean="0"/>
              <a:t> </a:t>
            </a:r>
            <a:r>
              <a:rPr lang="en-US" sz="2200" b="1" dirty="0" err="1" smtClean="0"/>
              <a:t>budu</a:t>
            </a:r>
            <a:r>
              <a:rPr lang="en-US" sz="2200" b="1" dirty="0" smtClean="0"/>
              <a:t> </a:t>
            </a:r>
            <a:r>
              <a:rPr lang="en-US" sz="2200" b="1" dirty="0" err="1" smtClean="0"/>
              <a:t>predana</a:t>
            </a:r>
            <a:r>
              <a:rPr lang="en-US" sz="2200" b="1" dirty="0" smtClean="0"/>
              <a:t> </a:t>
            </a:r>
            <a:r>
              <a:rPr lang="en-US" sz="2200" b="1" dirty="0" err="1" smtClean="0"/>
              <a:t>na</a:t>
            </a:r>
            <a:r>
              <a:rPr lang="en-US" sz="2200" b="1" dirty="0" smtClean="0"/>
              <a:t> </a:t>
            </a:r>
            <a:r>
              <a:rPr lang="en-US" sz="2200" b="1" dirty="0" err="1" smtClean="0"/>
              <a:t>poštansku</a:t>
            </a:r>
            <a:r>
              <a:rPr lang="en-US" sz="2200" b="1" dirty="0" smtClean="0"/>
              <a:t> </a:t>
            </a:r>
            <a:r>
              <a:rPr lang="en-US" sz="2200" b="1" dirty="0" err="1" smtClean="0"/>
              <a:t>adresu</a:t>
            </a:r>
            <a:r>
              <a:rPr lang="en-US" sz="2200" b="1" dirty="0" smtClean="0"/>
              <a:t> </a:t>
            </a:r>
            <a:r>
              <a:rPr lang="en-US" sz="2200" b="1" dirty="0" err="1" smtClean="0"/>
              <a:t>adresatu</a:t>
            </a:r>
            <a:r>
              <a:rPr lang="en-US" sz="2200" b="1" dirty="0" smtClean="0"/>
              <a:t> </a:t>
            </a:r>
            <a:r>
              <a:rPr lang="en-US" sz="2200" b="1" dirty="0" err="1" smtClean="0"/>
              <a:t>ili</a:t>
            </a:r>
            <a:r>
              <a:rPr lang="en-US" sz="2200" b="1" dirty="0" smtClean="0"/>
              <a:t> </a:t>
            </a:r>
            <a:r>
              <a:rPr lang="en-US" sz="2200" b="1" dirty="0" err="1" smtClean="0"/>
              <a:t>osobi</a:t>
            </a:r>
            <a:r>
              <a:rPr lang="en-US" sz="2200" b="1" dirty="0" smtClean="0"/>
              <a:t> </a:t>
            </a:r>
            <a:r>
              <a:rPr lang="en-US" sz="2200" b="1" dirty="0" err="1" smtClean="0"/>
              <a:t>ovlaštenoj</a:t>
            </a:r>
            <a:r>
              <a:rPr lang="en-US" sz="2200" b="1" dirty="0" smtClean="0"/>
              <a:t> </a:t>
            </a:r>
            <a:r>
              <a:rPr lang="en-US" sz="2200" b="1" dirty="0" err="1" smtClean="0"/>
              <a:t>za</a:t>
            </a:r>
            <a:r>
              <a:rPr lang="hr-HR" sz="2200" b="1" dirty="0" smtClean="0"/>
              <a:t> </a:t>
            </a:r>
            <a:r>
              <a:rPr lang="en-US" sz="2200" b="1" dirty="0" err="1" smtClean="0"/>
              <a:t>primanje</a:t>
            </a:r>
            <a:r>
              <a:rPr lang="en-US" sz="2200" b="1" dirty="0" smtClean="0"/>
              <a:t> </a:t>
            </a:r>
            <a:r>
              <a:rPr lang="en-US" sz="2200" b="1" dirty="0" err="1" smtClean="0"/>
              <a:t>pisanih</a:t>
            </a:r>
            <a:r>
              <a:rPr lang="en-US" sz="2200" b="1" dirty="0" smtClean="0"/>
              <a:t> </a:t>
            </a:r>
            <a:r>
              <a:rPr lang="en-US" sz="2200" b="1" dirty="0" err="1" smtClean="0"/>
              <a:t>priopćenja</a:t>
            </a:r>
            <a:r>
              <a:rPr lang="en-US" sz="2200" b="1" dirty="0" smtClean="0"/>
              <a:t>.</a:t>
            </a:r>
          </a:p>
          <a:p>
            <a:pPr algn="just"/>
            <a:r>
              <a:rPr lang="en-US" sz="2200" dirty="0" smtClean="0"/>
              <a:t>(2) </a:t>
            </a:r>
            <a:r>
              <a:rPr lang="en-US" sz="2200" dirty="0" err="1" smtClean="0"/>
              <a:t>Poštanska</a:t>
            </a:r>
            <a:r>
              <a:rPr lang="en-US" sz="2200" dirty="0" smtClean="0"/>
              <a:t> </a:t>
            </a:r>
            <a:r>
              <a:rPr lang="en-US" sz="2200" dirty="0" err="1" smtClean="0"/>
              <a:t>adresa</a:t>
            </a:r>
            <a:r>
              <a:rPr lang="en-US" sz="2200" dirty="0" smtClean="0"/>
              <a:t> je </a:t>
            </a:r>
            <a:r>
              <a:rPr lang="en-US" sz="2200" dirty="0" err="1" smtClean="0"/>
              <a:t>adresa</a:t>
            </a:r>
            <a:r>
              <a:rPr lang="en-US" sz="2200" dirty="0" smtClean="0"/>
              <a:t> </a:t>
            </a:r>
            <a:r>
              <a:rPr lang="en-US" sz="2200" dirty="0" err="1" smtClean="0"/>
              <a:t>na</a:t>
            </a:r>
            <a:r>
              <a:rPr lang="en-US" sz="2200" dirty="0" smtClean="0"/>
              <a:t> </a:t>
            </a:r>
            <a:r>
              <a:rPr lang="en-US" sz="2200" dirty="0" err="1" smtClean="0"/>
              <a:t>kojoj</a:t>
            </a:r>
            <a:r>
              <a:rPr lang="en-US" sz="2200" dirty="0" smtClean="0"/>
              <a:t> </a:t>
            </a:r>
            <a:r>
              <a:rPr lang="en-US" sz="2200" dirty="0" err="1" smtClean="0"/>
              <a:t>adresat</a:t>
            </a:r>
            <a:r>
              <a:rPr lang="en-US" sz="2200" dirty="0" smtClean="0"/>
              <a:t> </a:t>
            </a:r>
            <a:r>
              <a:rPr lang="en-US" sz="2200" b="1" dirty="0" err="1" smtClean="0"/>
              <a:t>redovito</a:t>
            </a:r>
            <a:r>
              <a:rPr lang="en-US" sz="2200" b="1" dirty="0" smtClean="0"/>
              <a:t> prima </a:t>
            </a:r>
            <a:r>
              <a:rPr lang="en-US" sz="2200" b="1" dirty="0" err="1" smtClean="0"/>
              <a:t>poštu</a:t>
            </a:r>
            <a:r>
              <a:rPr lang="en-US" sz="2200" dirty="0" smtClean="0"/>
              <a:t>. </a:t>
            </a:r>
            <a:r>
              <a:rPr lang="en-US" sz="2200" dirty="0" err="1" smtClean="0"/>
              <a:t>Ako</a:t>
            </a:r>
            <a:r>
              <a:rPr lang="en-US" sz="2200" dirty="0" smtClean="0"/>
              <a:t> </a:t>
            </a:r>
            <a:r>
              <a:rPr lang="en-US" sz="2200" dirty="0" err="1" smtClean="0"/>
              <a:t>adresat</a:t>
            </a:r>
            <a:r>
              <a:rPr lang="en-US" sz="2200" dirty="0" smtClean="0"/>
              <a:t> </a:t>
            </a:r>
            <a:r>
              <a:rPr lang="en-US" sz="2200" dirty="0" err="1" smtClean="0"/>
              <a:t>nije</a:t>
            </a:r>
            <a:r>
              <a:rPr lang="hr-HR" sz="2200" dirty="0" smtClean="0"/>
              <a:t> </a:t>
            </a:r>
            <a:r>
              <a:rPr lang="en-US" sz="2200" dirty="0" err="1" smtClean="0"/>
              <a:t>zričito</a:t>
            </a:r>
            <a:r>
              <a:rPr lang="en-US" sz="2200" dirty="0" smtClean="0"/>
              <a:t> </a:t>
            </a:r>
            <a:r>
              <a:rPr lang="en-US" sz="2200" dirty="0" err="1" smtClean="0"/>
              <a:t>odredio</a:t>
            </a:r>
            <a:r>
              <a:rPr lang="en-US" sz="2200" dirty="0" smtClean="0"/>
              <a:t> </a:t>
            </a:r>
            <a:r>
              <a:rPr lang="en-US" sz="2200" dirty="0" err="1" smtClean="0"/>
              <a:t>drugu</a:t>
            </a:r>
            <a:r>
              <a:rPr lang="en-US" sz="2200" dirty="0" smtClean="0"/>
              <a:t> </a:t>
            </a:r>
            <a:r>
              <a:rPr lang="en-US" sz="2200" dirty="0" err="1" smtClean="0"/>
              <a:t>adresu</a:t>
            </a:r>
            <a:r>
              <a:rPr lang="en-US" sz="2200" dirty="0" smtClean="0"/>
              <a:t> </a:t>
            </a:r>
            <a:r>
              <a:rPr lang="en-US" sz="2200" dirty="0" err="1" smtClean="0"/>
              <a:t>ili</a:t>
            </a:r>
            <a:r>
              <a:rPr lang="en-US" sz="2200" dirty="0" smtClean="0"/>
              <a:t> to ne </a:t>
            </a:r>
            <a:r>
              <a:rPr lang="en-US" sz="2200" dirty="0" err="1" smtClean="0"/>
              <a:t>proizlazi</a:t>
            </a:r>
            <a:r>
              <a:rPr lang="en-US" sz="2200" dirty="0" smtClean="0"/>
              <a:t> </a:t>
            </a:r>
            <a:r>
              <a:rPr lang="en-US" sz="2200" dirty="0" err="1" smtClean="0"/>
              <a:t>iz</a:t>
            </a:r>
            <a:r>
              <a:rPr lang="en-US" sz="2200" dirty="0" smtClean="0"/>
              <a:t> </a:t>
            </a:r>
            <a:r>
              <a:rPr lang="en-US" sz="2200" dirty="0" err="1" smtClean="0"/>
              <a:t>okolnosti</a:t>
            </a:r>
            <a:r>
              <a:rPr lang="en-US" sz="2200" dirty="0" smtClean="0"/>
              <a:t> </a:t>
            </a:r>
            <a:r>
              <a:rPr lang="en-US" sz="2200" dirty="0" err="1" smtClean="0"/>
              <a:t>slučaja</a:t>
            </a:r>
            <a:r>
              <a:rPr lang="en-US" sz="2200" dirty="0" smtClean="0"/>
              <a:t>, </a:t>
            </a:r>
            <a:r>
              <a:rPr lang="en-US" sz="2200" dirty="0" err="1" smtClean="0"/>
              <a:t>poštanska</a:t>
            </a:r>
            <a:r>
              <a:rPr lang="en-US" sz="2200" dirty="0" smtClean="0"/>
              <a:t> </a:t>
            </a:r>
            <a:r>
              <a:rPr lang="en-US" sz="2200" dirty="0" err="1" smtClean="0"/>
              <a:t>adresa</a:t>
            </a:r>
            <a:r>
              <a:rPr lang="en-US" sz="2200" dirty="0" smtClean="0"/>
              <a:t> bit </a:t>
            </a:r>
            <a:r>
              <a:rPr lang="en-US" sz="2200" dirty="0" err="1" smtClean="0"/>
              <a:t>će</a:t>
            </a:r>
            <a:r>
              <a:rPr lang="hr-HR" sz="2200" dirty="0" smtClean="0"/>
              <a:t> </a:t>
            </a:r>
            <a:r>
              <a:rPr lang="en-US" sz="2200" b="1" dirty="0" err="1" smtClean="0"/>
              <a:t>adresa</a:t>
            </a:r>
            <a:r>
              <a:rPr lang="en-US" sz="2200" b="1" dirty="0" smtClean="0"/>
              <a:t> </a:t>
            </a:r>
            <a:r>
              <a:rPr lang="en-US" sz="2200" b="1" dirty="0" err="1" smtClean="0"/>
              <a:t>sjedišta</a:t>
            </a:r>
            <a:r>
              <a:rPr lang="en-US" sz="2200" b="1" dirty="0" smtClean="0"/>
              <a:t> </a:t>
            </a:r>
            <a:r>
              <a:rPr lang="en-US" sz="2200" b="1" dirty="0" err="1" smtClean="0"/>
              <a:t>ili</a:t>
            </a:r>
            <a:r>
              <a:rPr lang="en-US" sz="2200" b="1" dirty="0" smtClean="0"/>
              <a:t> </a:t>
            </a:r>
            <a:r>
              <a:rPr lang="en-US" sz="2200" b="1" dirty="0" err="1" smtClean="0"/>
              <a:t>podružnice</a:t>
            </a:r>
            <a:r>
              <a:rPr lang="en-US" sz="2200" b="1" dirty="0" smtClean="0"/>
              <a:t> </a:t>
            </a:r>
            <a:r>
              <a:rPr lang="en-US" sz="2200" b="1" dirty="0" err="1" smtClean="0"/>
              <a:t>adresata</a:t>
            </a:r>
            <a:r>
              <a:rPr lang="en-US" sz="2200" b="1" dirty="0" smtClean="0"/>
              <a:t>, </a:t>
            </a:r>
            <a:r>
              <a:rPr lang="en-US" sz="2200" b="1" dirty="0" err="1" smtClean="0"/>
              <a:t>njegovoga</a:t>
            </a:r>
            <a:r>
              <a:rPr lang="en-US" sz="2200" b="1" dirty="0" smtClean="0"/>
              <a:t> </a:t>
            </a:r>
            <a:r>
              <a:rPr lang="en-US" sz="2200" b="1" dirty="0" err="1" smtClean="0"/>
              <a:t>uobičajenog</a:t>
            </a:r>
            <a:r>
              <a:rPr lang="en-US" sz="2200" b="1" dirty="0" smtClean="0"/>
              <a:t> </a:t>
            </a:r>
            <a:r>
              <a:rPr lang="en-US" sz="2200" b="1" dirty="0" err="1" smtClean="0"/>
              <a:t>boravišta</a:t>
            </a:r>
            <a:r>
              <a:rPr lang="en-US" sz="2200" b="1" dirty="0" smtClean="0"/>
              <a:t> </a:t>
            </a:r>
            <a:r>
              <a:rPr lang="en-US" sz="2200" b="1" dirty="0" err="1" smtClean="0"/>
              <a:t>ili</a:t>
            </a:r>
            <a:r>
              <a:rPr lang="en-US" sz="2200" b="1" dirty="0" smtClean="0"/>
              <a:t> </a:t>
            </a:r>
            <a:r>
              <a:rPr lang="en-US" sz="2200" b="1" dirty="0" err="1" smtClean="0"/>
              <a:t>adresa</a:t>
            </a:r>
            <a:r>
              <a:rPr lang="en-US" sz="2200" b="1" dirty="0" smtClean="0"/>
              <a:t> </a:t>
            </a:r>
            <a:r>
              <a:rPr lang="en-US" sz="2200" b="1" dirty="0" err="1" smtClean="0"/>
              <a:t>navedena</a:t>
            </a:r>
            <a:r>
              <a:rPr lang="en-US" sz="2200" b="1" dirty="0" smtClean="0"/>
              <a:t> </a:t>
            </a:r>
            <a:r>
              <a:rPr lang="en-US" sz="2200" b="1" dirty="0" smtClean="0"/>
              <a:t>u</a:t>
            </a:r>
            <a:r>
              <a:rPr lang="hr-HR" sz="2200" b="1" dirty="0" smtClean="0"/>
              <a:t> </a:t>
            </a:r>
            <a:r>
              <a:rPr lang="en-US" sz="2200" b="1" dirty="0" err="1" smtClean="0"/>
              <a:t>glavnom</a:t>
            </a:r>
            <a:r>
              <a:rPr lang="en-US" sz="2200" b="1" dirty="0" smtClean="0"/>
              <a:t> </a:t>
            </a:r>
            <a:r>
              <a:rPr lang="en-US" sz="2200" b="1" dirty="0" err="1" smtClean="0"/>
              <a:t>ugovoru</a:t>
            </a:r>
            <a:r>
              <a:rPr lang="en-US" sz="2200" b="1" dirty="0" smtClean="0"/>
              <a:t> </a:t>
            </a:r>
            <a:r>
              <a:rPr lang="en-US" sz="2200" b="1" dirty="0" err="1" smtClean="0"/>
              <a:t>ili</a:t>
            </a:r>
            <a:r>
              <a:rPr lang="en-US" sz="2200" b="1" dirty="0" smtClean="0"/>
              <a:t> u </a:t>
            </a:r>
            <a:r>
              <a:rPr lang="en-US" sz="2200" b="1" dirty="0" err="1" smtClean="0"/>
              <a:t>ugovoru</a:t>
            </a:r>
            <a:r>
              <a:rPr lang="en-US" sz="2200" b="1" dirty="0" smtClean="0"/>
              <a:t> o </a:t>
            </a:r>
            <a:r>
              <a:rPr lang="en-US" sz="2200" b="1" dirty="0" err="1" smtClean="0"/>
              <a:t>arbitraži</a:t>
            </a:r>
            <a:r>
              <a:rPr lang="en-US" sz="2200" b="1" dirty="0" smtClean="0"/>
              <a:t>.</a:t>
            </a:r>
          </a:p>
          <a:p>
            <a:pPr algn="just"/>
            <a:r>
              <a:rPr lang="en-US" sz="2200" dirty="0" smtClean="0"/>
              <a:t>(3) </a:t>
            </a:r>
            <a:r>
              <a:rPr lang="en-US" sz="2200" dirty="0" err="1" smtClean="0"/>
              <a:t>Ako</a:t>
            </a:r>
            <a:r>
              <a:rPr lang="en-US" sz="2200" dirty="0" smtClean="0"/>
              <a:t> </a:t>
            </a:r>
            <a:r>
              <a:rPr lang="en-US" sz="2200" dirty="0" err="1" smtClean="0"/>
              <a:t>nijedno</a:t>
            </a:r>
            <a:r>
              <a:rPr lang="en-US" sz="2200" dirty="0" smtClean="0"/>
              <a:t> </a:t>
            </a:r>
            <a:r>
              <a:rPr lang="en-US" sz="2200" dirty="0" err="1" smtClean="0"/>
              <a:t>od</a:t>
            </a:r>
            <a:r>
              <a:rPr lang="en-US" sz="2200" dirty="0" smtClean="0"/>
              <a:t> </a:t>
            </a:r>
            <a:r>
              <a:rPr lang="en-US" sz="2200" dirty="0" err="1" smtClean="0"/>
              <a:t>mjesta</a:t>
            </a:r>
            <a:r>
              <a:rPr lang="en-US" sz="2200" dirty="0" smtClean="0"/>
              <a:t> </a:t>
            </a:r>
            <a:r>
              <a:rPr lang="en-US" sz="2200" dirty="0" err="1" smtClean="0"/>
              <a:t>navedenih</a:t>
            </a:r>
            <a:r>
              <a:rPr lang="en-US" sz="2200" dirty="0" smtClean="0"/>
              <a:t> u </a:t>
            </a:r>
            <a:r>
              <a:rPr lang="en-US" sz="2200" dirty="0" err="1" smtClean="0"/>
              <a:t>stavku</a:t>
            </a:r>
            <a:r>
              <a:rPr lang="en-US" sz="2200" dirty="0" smtClean="0"/>
              <a:t> 2. </a:t>
            </a:r>
            <a:r>
              <a:rPr lang="en-US" sz="2200" dirty="0" err="1" smtClean="0"/>
              <a:t>ovoga</a:t>
            </a:r>
            <a:r>
              <a:rPr lang="en-US" sz="2200" dirty="0" smtClean="0"/>
              <a:t> </a:t>
            </a:r>
            <a:r>
              <a:rPr lang="en-US" sz="2200" dirty="0" err="1" smtClean="0"/>
              <a:t>članka</a:t>
            </a:r>
            <a:r>
              <a:rPr lang="en-US" sz="2200" dirty="0" smtClean="0"/>
              <a:t> </a:t>
            </a:r>
            <a:r>
              <a:rPr lang="en-US" sz="2200" dirty="0" err="1" smtClean="0"/>
              <a:t>nije</a:t>
            </a:r>
            <a:r>
              <a:rPr lang="en-US" sz="2200" dirty="0" smtClean="0"/>
              <a:t> </a:t>
            </a:r>
            <a:r>
              <a:rPr lang="en-US" sz="2200" dirty="0" err="1" smtClean="0"/>
              <a:t>poznato</a:t>
            </a:r>
            <a:r>
              <a:rPr lang="en-US" sz="2200" dirty="0" smtClean="0"/>
              <a:t>, </a:t>
            </a:r>
            <a:r>
              <a:rPr lang="en-US" sz="2200" dirty="0" err="1" smtClean="0"/>
              <a:t>smatrat</a:t>
            </a:r>
            <a:r>
              <a:rPr lang="en-US" sz="2200" dirty="0" smtClean="0"/>
              <a:t> </a:t>
            </a:r>
            <a:r>
              <a:rPr lang="en-US" sz="2200" dirty="0" err="1" smtClean="0"/>
              <a:t>će</a:t>
            </a:r>
            <a:r>
              <a:rPr lang="hr-HR" sz="2200" dirty="0" smtClean="0"/>
              <a:t> </a:t>
            </a:r>
            <a:r>
              <a:rPr lang="en-US" sz="2200" dirty="0" smtClean="0"/>
              <a:t>se </a:t>
            </a:r>
            <a:r>
              <a:rPr lang="en-US" sz="2200" dirty="0" err="1" smtClean="0"/>
              <a:t>da</a:t>
            </a:r>
            <a:r>
              <a:rPr lang="en-US" sz="2200" dirty="0" smtClean="0"/>
              <a:t> </a:t>
            </a:r>
            <a:r>
              <a:rPr lang="en-US" sz="2200" dirty="0" err="1" smtClean="0"/>
              <a:t>su</a:t>
            </a:r>
            <a:r>
              <a:rPr lang="en-US" sz="2200" dirty="0" smtClean="0"/>
              <a:t> </a:t>
            </a:r>
            <a:r>
              <a:rPr lang="en-US" sz="2200" dirty="0" err="1" smtClean="0"/>
              <a:t>pisana</a:t>
            </a:r>
            <a:r>
              <a:rPr lang="en-US" sz="2200" dirty="0" smtClean="0"/>
              <a:t> </a:t>
            </a:r>
            <a:r>
              <a:rPr lang="en-US" sz="2200" dirty="0" err="1" smtClean="0"/>
              <a:t>priopćenja</a:t>
            </a:r>
            <a:r>
              <a:rPr lang="en-US" sz="2200" dirty="0" smtClean="0"/>
              <a:t> </a:t>
            </a:r>
            <a:r>
              <a:rPr lang="en-US" sz="2200" dirty="0" err="1" smtClean="0"/>
              <a:t>dostavljena</a:t>
            </a:r>
            <a:r>
              <a:rPr lang="en-US" sz="2200" dirty="0" smtClean="0"/>
              <a:t> </a:t>
            </a:r>
            <a:r>
              <a:rPr lang="en-US" sz="2200" dirty="0" err="1" smtClean="0"/>
              <a:t>onoga</a:t>
            </a:r>
            <a:r>
              <a:rPr lang="en-US" sz="2200" dirty="0" smtClean="0"/>
              <a:t> </a:t>
            </a:r>
            <a:r>
              <a:rPr lang="en-US" sz="2200" dirty="0" err="1" smtClean="0"/>
              <a:t>dana</a:t>
            </a:r>
            <a:r>
              <a:rPr lang="en-US" sz="2200" dirty="0" smtClean="0"/>
              <a:t> </a:t>
            </a:r>
            <a:r>
              <a:rPr lang="en-US" sz="2200" b="1" dirty="0" err="1" smtClean="0"/>
              <a:t>kada</a:t>
            </a:r>
            <a:r>
              <a:rPr lang="en-US" sz="2200" b="1" dirty="0" smtClean="0"/>
              <a:t> </a:t>
            </a:r>
            <a:r>
              <a:rPr lang="en-US" sz="2200" b="1" dirty="0" err="1" smtClean="0"/>
              <a:t>bude</a:t>
            </a:r>
            <a:r>
              <a:rPr lang="en-US" sz="2200" b="1" dirty="0" smtClean="0"/>
              <a:t> </a:t>
            </a:r>
            <a:r>
              <a:rPr lang="en-US" sz="2200" b="1" dirty="0" err="1" smtClean="0"/>
              <a:t>pokušana</a:t>
            </a:r>
            <a:r>
              <a:rPr lang="en-US" sz="2200" b="1" dirty="0" smtClean="0"/>
              <a:t> </a:t>
            </a:r>
            <a:r>
              <a:rPr lang="en-US" sz="2200" b="1" dirty="0" err="1" smtClean="0"/>
              <a:t>njihova</a:t>
            </a:r>
            <a:r>
              <a:rPr lang="en-US" sz="2200" b="1" dirty="0" smtClean="0"/>
              <a:t> </a:t>
            </a:r>
            <a:r>
              <a:rPr lang="en-US" sz="2200" b="1" dirty="0" err="1" smtClean="0"/>
              <a:t>predaja</a:t>
            </a:r>
            <a:r>
              <a:rPr lang="en-US" sz="2200" b="1" dirty="0" smtClean="0"/>
              <a:t> </a:t>
            </a:r>
            <a:r>
              <a:rPr lang="en-US" sz="2200" b="1" dirty="0" err="1" smtClean="0"/>
              <a:t>na</a:t>
            </a:r>
            <a:r>
              <a:rPr lang="hr-HR" sz="2200" b="1" dirty="0" smtClean="0"/>
              <a:t> </a:t>
            </a:r>
            <a:r>
              <a:rPr lang="en-US" sz="2200" b="1" dirty="0" err="1" smtClean="0"/>
              <a:t>posljednju</a:t>
            </a:r>
            <a:r>
              <a:rPr lang="en-US" sz="2200" b="1" dirty="0" smtClean="0"/>
              <a:t> </a:t>
            </a:r>
            <a:r>
              <a:rPr lang="en-US" sz="2200" b="1" dirty="0" err="1" smtClean="0"/>
              <a:t>poznatu</a:t>
            </a:r>
            <a:r>
              <a:rPr lang="en-US" sz="2200" b="1" dirty="0" smtClean="0"/>
              <a:t> </a:t>
            </a:r>
            <a:r>
              <a:rPr lang="en-US" sz="2200" b="1" dirty="0" err="1" smtClean="0"/>
              <a:t>poštansku</a:t>
            </a:r>
            <a:r>
              <a:rPr lang="en-US" sz="2200" b="1" dirty="0" smtClean="0"/>
              <a:t> </a:t>
            </a:r>
            <a:r>
              <a:rPr lang="en-US" sz="2200" b="1" dirty="0" err="1" smtClean="0"/>
              <a:t>adresu</a:t>
            </a:r>
            <a:r>
              <a:rPr lang="en-US" sz="2200" b="1" dirty="0" smtClean="0"/>
              <a:t>, pod </a:t>
            </a:r>
            <a:r>
              <a:rPr lang="en-US" sz="2200" b="1" dirty="0" err="1" smtClean="0"/>
              <a:t>uvjetom</a:t>
            </a:r>
            <a:r>
              <a:rPr lang="en-US" sz="2200" b="1" dirty="0" smtClean="0"/>
              <a:t> </a:t>
            </a:r>
            <a:r>
              <a:rPr lang="en-US" sz="2200" b="1" dirty="0" err="1" smtClean="0"/>
              <a:t>da</a:t>
            </a:r>
            <a:r>
              <a:rPr lang="en-US" sz="2200" b="1" dirty="0" smtClean="0"/>
              <a:t> </a:t>
            </a:r>
            <a:r>
              <a:rPr lang="en-US" sz="2200" b="1" dirty="0" err="1" smtClean="0"/>
              <a:t>su</a:t>
            </a:r>
            <a:r>
              <a:rPr lang="en-US" sz="2200" b="1" dirty="0" smtClean="0"/>
              <a:t> </a:t>
            </a:r>
            <a:r>
              <a:rPr lang="en-US" sz="2200" b="1" dirty="0" err="1" smtClean="0"/>
              <a:t>bila</a:t>
            </a:r>
            <a:r>
              <a:rPr lang="en-US" sz="2200" b="1" dirty="0" smtClean="0"/>
              <a:t> </a:t>
            </a:r>
            <a:r>
              <a:rPr lang="en-US" sz="2200" b="1" dirty="0" err="1" smtClean="0"/>
              <a:t>uredno</a:t>
            </a:r>
            <a:r>
              <a:rPr lang="en-US" sz="2200" b="1" dirty="0" smtClean="0"/>
              <a:t> </a:t>
            </a:r>
            <a:r>
              <a:rPr lang="en-US" sz="2200" b="1" dirty="0" err="1" smtClean="0"/>
              <a:t>otpremljena</a:t>
            </a:r>
            <a:r>
              <a:rPr lang="en-US" sz="2200" b="1" dirty="0" smtClean="0"/>
              <a:t> </a:t>
            </a:r>
            <a:r>
              <a:rPr lang="en-US" sz="2200" b="1" dirty="0" err="1" smtClean="0"/>
              <a:t>preporučenim</a:t>
            </a:r>
            <a:r>
              <a:rPr lang="hr-HR" sz="2200" b="1" dirty="0" smtClean="0"/>
              <a:t> </a:t>
            </a:r>
            <a:r>
              <a:rPr lang="en-US" sz="2200" b="1" dirty="0" err="1" smtClean="0"/>
              <a:t>pismom</a:t>
            </a:r>
            <a:r>
              <a:rPr lang="en-US" sz="2200" b="1" dirty="0" smtClean="0"/>
              <a:t> </a:t>
            </a:r>
            <a:r>
              <a:rPr lang="en-US" sz="2200" b="1" dirty="0" err="1" smtClean="0"/>
              <a:t>uz</a:t>
            </a:r>
            <a:r>
              <a:rPr lang="en-US" sz="2200" b="1" dirty="0" smtClean="0"/>
              <a:t> </a:t>
            </a:r>
            <a:r>
              <a:rPr lang="en-US" sz="2200" b="1" dirty="0" err="1" smtClean="0"/>
              <a:t>povratnicu</a:t>
            </a:r>
            <a:r>
              <a:rPr lang="en-US" sz="2200" b="1" dirty="0" smtClean="0"/>
              <a:t> </a:t>
            </a:r>
            <a:r>
              <a:rPr lang="en-US" sz="2200" b="1" dirty="0" err="1" smtClean="0"/>
              <a:t>ili</a:t>
            </a:r>
            <a:r>
              <a:rPr lang="en-US" sz="2200" b="1" dirty="0" smtClean="0"/>
              <a:t> </a:t>
            </a:r>
            <a:r>
              <a:rPr lang="en-US" sz="2200" b="1" dirty="0" err="1" smtClean="0"/>
              <a:t>na</a:t>
            </a:r>
            <a:r>
              <a:rPr lang="en-US" sz="2200" b="1" dirty="0" smtClean="0"/>
              <a:t> </a:t>
            </a:r>
            <a:r>
              <a:rPr lang="en-US" sz="2200" b="1" dirty="0" err="1" smtClean="0"/>
              <a:t>drugi</a:t>
            </a:r>
            <a:r>
              <a:rPr lang="en-US" sz="2200" b="1" dirty="0" smtClean="0"/>
              <a:t> </a:t>
            </a:r>
            <a:r>
              <a:rPr lang="en-US" sz="2200" b="1" dirty="0" err="1" smtClean="0"/>
              <a:t>način</a:t>
            </a:r>
            <a:r>
              <a:rPr lang="en-US" sz="2200" b="1" dirty="0" smtClean="0"/>
              <a:t> </a:t>
            </a:r>
            <a:r>
              <a:rPr lang="en-US" sz="2200" b="1" dirty="0" err="1" smtClean="0"/>
              <a:t>kojim</a:t>
            </a:r>
            <a:r>
              <a:rPr lang="en-US" sz="2200" b="1" dirty="0" smtClean="0"/>
              <a:t> se </a:t>
            </a:r>
            <a:r>
              <a:rPr lang="en-US" sz="2200" b="1" dirty="0" err="1" smtClean="0"/>
              <a:t>može</a:t>
            </a:r>
            <a:r>
              <a:rPr lang="en-US" sz="2200" b="1" dirty="0" smtClean="0"/>
              <a:t> </a:t>
            </a:r>
            <a:r>
              <a:rPr lang="en-US" sz="2200" b="1" dirty="0" err="1" smtClean="0"/>
              <a:t>potvrditi</a:t>
            </a:r>
            <a:r>
              <a:rPr lang="en-US" sz="2200" b="1" dirty="0" smtClean="0"/>
              <a:t> </a:t>
            </a:r>
            <a:r>
              <a:rPr lang="en-US" sz="2200" b="1" dirty="0" err="1" smtClean="0"/>
              <a:t>da</a:t>
            </a:r>
            <a:r>
              <a:rPr lang="en-US" sz="2200" b="1" dirty="0" smtClean="0"/>
              <a:t> je </a:t>
            </a:r>
            <a:r>
              <a:rPr lang="en-US" sz="2200" b="1" dirty="0" err="1" smtClean="0"/>
              <a:t>predaja</a:t>
            </a:r>
            <a:r>
              <a:rPr lang="en-US" sz="2200" b="1" dirty="0" smtClean="0"/>
              <a:t> </a:t>
            </a:r>
            <a:r>
              <a:rPr lang="en-US" sz="2200" b="1" dirty="0" err="1" smtClean="0"/>
              <a:t>bila</a:t>
            </a:r>
            <a:r>
              <a:rPr lang="en-US" sz="2200" b="1" dirty="0" smtClean="0"/>
              <a:t> </a:t>
            </a:r>
            <a:r>
              <a:rPr lang="en-US" sz="2200" b="1" dirty="0" err="1" smtClean="0"/>
              <a:t>pokušana</a:t>
            </a:r>
            <a:r>
              <a:rPr lang="en-US" sz="2200" b="1" dirty="0" smtClean="0"/>
              <a:t>.</a:t>
            </a:r>
          </a:p>
          <a:p>
            <a:pPr algn="just"/>
            <a:r>
              <a:rPr lang="en-US" sz="2200" dirty="0" smtClean="0"/>
              <a:t>(4) </a:t>
            </a:r>
            <a:r>
              <a:rPr lang="en-US" sz="2200" dirty="0" err="1" smtClean="0"/>
              <a:t>Smatrat</a:t>
            </a:r>
            <a:r>
              <a:rPr lang="en-US" sz="2200" dirty="0" smtClean="0"/>
              <a:t> </a:t>
            </a:r>
            <a:r>
              <a:rPr lang="en-US" sz="2200" dirty="0" err="1" smtClean="0"/>
              <a:t>će</a:t>
            </a:r>
            <a:r>
              <a:rPr lang="en-US" sz="2200" dirty="0" smtClean="0"/>
              <a:t> se </a:t>
            </a:r>
            <a:r>
              <a:rPr lang="en-US" sz="2200" dirty="0" err="1" smtClean="0"/>
              <a:t>da</a:t>
            </a:r>
            <a:r>
              <a:rPr lang="en-US" sz="2200" dirty="0" smtClean="0"/>
              <a:t> je </a:t>
            </a:r>
            <a:r>
              <a:rPr lang="en-US" sz="2200" dirty="0" err="1" smtClean="0"/>
              <a:t>predaja</a:t>
            </a:r>
            <a:r>
              <a:rPr lang="en-US" sz="2200" dirty="0" smtClean="0"/>
              <a:t> </a:t>
            </a:r>
            <a:r>
              <a:rPr lang="en-US" sz="2200" dirty="0" err="1" smtClean="0"/>
              <a:t>izvršena</a:t>
            </a:r>
            <a:r>
              <a:rPr lang="en-US" sz="2200" dirty="0" smtClean="0"/>
              <a:t> </a:t>
            </a:r>
            <a:r>
              <a:rPr lang="en-US" sz="2200" dirty="0" err="1" smtClean="0"/>
              <a:t>i</a:t>
            </a:r>
            <a:r>
              <a:rPr lang="en-US" sz="2200" dirty="0" smtClean="0"/>
              <a:t> </a:t>
            </a:r>
            <a:r>
              <a:rPr lang="en-US" sz="2200" dirty="0" err="1" smtClean="0"/>
              <a:t>ako</a:t>
            </a:r>
            <a:r>
              <a:rPr lang="en-US" sz="2200" dirty="0" smtClean="0"/>
              <a:t> </a:t>
            </a:r>
            <a:r>
              <a:rPr lang="en-US" sz="2200" dirty="0" err="1" smtClean="0"/>
              <a:t>adresat</a:t>
            </a:r>
            <a:r>
              <a:rPr lang="en-US" sz="2200" dirty="0" smtClean="0"/>
              <a:t> </a:t>
            </a:r>
            <a:r>
              <a:rPr lang="en-US" sz="2200" dirty="0" err="1" smtClean="0"/>
              <a:t>kome</a:t>
            </a:r>
            <a:r>
              <a:rPr lang="en-US" sz="2200" dirty="0" smtClean="0"/>
              <a:t> se </a:t>
            </a:r>
            <a:r>
              <a:rPr lang="en-US" sz="2200" dirty="0" err="1" smtClean="0"/>
              <a:t>dostava</a:t>
            </a:r>
            <a:r>
              <a:rPr lang="en-US" sz="2200" dirty="0" smtClean="0"/>
              <a:t> </a:t>
            </a:r>
            <a:r>
              <a:rPr lang="en-US" sz="2200" dirty="0" err="1" smtClean="0"/>
              <a:t>obavlja</a:t>
            </a:r>
            <a:r>
              <a:rPr lang="en-US" sz="2200" dirty="0" smtClean="0"/>
              <a:t> </a:t>
            </a:r>
            <a:r>
              <a:rPr lang="en-US" sz="2200" dirty="0" err="1" smtClean="0"/>
              <a:t>na</a:t>
            </a:r>
            <a:r>
              <a:rPr lang="en-US" sz="2200" dirty="0" smtClean="0"/>
              <a:t> </a:t>
            </a:r>
            <a:r>
              <a:rPr lang="en-US" sz="2200" dirty="0" err="1" smtClean="0"/>
              <a:t>način</a:t>
            </a:r>
            <a:r>
              <a:rPr lang="hr-HR" sz="2200" dirty="0" smtClean="0"/>
              <a:t> </a:t>
            </a:r>
            <a:r>
              <a:rPr lang="en-US" sz="2200" dirty="0" err="1" smtClean="0"/>
              <a:t>opisan</a:t>
            </a:r>
            <a:r>
              <a:rPr lang="en-US" sz="2200" dirty="0" smtClean="0"/>
              <a:t> </a:t>
            </a:r>
            <a:r>
              <a:rPr lang="en-US" sz="2200" dirty="0" smtClean="0"/>
              <a:t>u </a:t>
            </a:r>
            <a:r>
              <a:rPr lang="en-US" sz="2200" dirty="0" err="1" smtClean="0"/>
              <a:t>ovome</a:t>
            </a:r>
            <a:r>
              <a:rPr lang="en-US" sz="2200" dirty="0" smtClean="0"/>
              <a:t> </a:t>
            </a:r>
            <a:r>
              <a:rPr lang="en-US" sz="2200" dirty="0" err="1" smtClean="0"/>
              <a:t>članku</a:t>
            </a:r>
            <a:r>
              <a:rPr lang="en-US" sz="2200" dirty="0" smtClean="0"/>
              <a:t> </a:t>
            </a:r>
            <a:r>
              <a:rPr lang="en-US" sz="2200" b="1" dirty="0" err="1" smtClean="0"/>
              <a:t>odbije</a:t>
            </a:r>
            <a:r>
              <a:rPr lang="en-US" sz="2200" b="1" dirty="0" smtClean="0"/>
              <a:t> </a:t>
            </a:r>
            <a:r>
              <a:rPr lang="en-US" sz="2200" b="1" dirty="0" err="1" smtClean="0"/>
              <a:t>primiti</a:t>
            </a:r>
            <a:r>
              <a:rPr lang="en-US" sz="2200" b="1" dirty="0" smtClean="0"/>
              <a:t> </a:t>
            </a:r>
            <a:r>
              <a:rPr lang="en-US" sz="2200" b="1" dirty="0" err="1" smtClean="0"/>
              <a:t>pisano</a:t>
            </a:r>
            <a:r>
              <a:rPr lang="en-US" sz="2200" b="1" dirty="0" smtClean="0"/>
              <a:t> </a:t>
            </a:r>
            <a:r>
              <a:rPr lang="en-US" sz="2200" b="1" dirty="0" err="1" smtClean="0"/>
              <a:t>priopćenje</a:t>
            </a:r>
            <a:r>
              <a:rPr lang="en-US" sz="2200" dirty="0" smtClean="0"/>
              <a:t>.</a:t>
            </a:r>
            <a:endParaRPr lang="en-US" sz="2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2074"/>
          </a:xfrm>
        </p:spPr>
        <p:txBody>
          <a:bodyPr>
            <a:normAutofit fontScale="90000"/>
          </a:bodyPr>
          <a:lstStyle/>
          <a:p>
            <a:r>
              <a:rPr lang="hr-HR" dirty="0" smtClean="0"/>
              <a:t>   Ispravak i tumačenje pravorijeka    </a:t>
            </a:r>
            <a:endParaRPr lang="en-US" dirty="0"/>
          </a:p>
        </p:txBody>
      </p:sp>
      <p:sp>
        <p:nvSpPr>
          <p:cNvPr id="4" name="Rounded Rectangle 3"/>
          <p:cNvSpPr/>
          <p:nvPr/>
        </p:nvSpPr>
        <p:spPr>
          <a:xfrm>
            <a:off x="251520" y="836712"/>
            <a:ext cx="4283968" cy="3672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000" dirty="0" smtClean="0">
                <a:latin typeface="Times New Roman" pitchFamily="18" charset="0"/>
                <a:cs typeface="Times New Roman" pitchFamily="18" charset="0"/>
              </a:rPr>
              <a:t>Ispravak pravorijeka:</a:t>
            </a:r>
          </a:p>
          <a:p>
            <a:pPr lvl="1"/>
            <a:r>
              <a:rPr lang="hr-HR" sz="2000" dirty="0" smtClean="0">
                <a:latin typeface="Times New Roman" pitchFamily="18" charset="0"/>
                <a:cs typeface="Times New Roman" pitchFamily="18" charset="0"/>
              </a:rPr>
              <a:t>ROK: 30 dana ako se s</a:t>
            </a:r>
            <a:r>
              <a:rPr lang="vi-VN" sz="2000" dirty="0" smtClean="0">
                <a:latin typeface="Times New Roman" pitchFamily="18" charset="0"/>
                <a:cs typeface="Times New Roman" pitchFamily="18" charset="0"/>
              </a:rPr>
              <a:t>tranke nisu drukčije</a:t>
            </a:r>
            <a:r>
              <a:rPr lang="hr-HR"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sporazumjele</a:t>
            </a:r>
            <a:endParaRPr lang="hr-HR" sz="2000" dirty="0" smtClean="0">
              <a:latin typeface="Times New Roman" pitchFamily="18" charset="0"/>
              <a:cs typeface="Times New Roman" pitchFamily="18" charset="0"/>
            </a:endParaRPr>
          </a:p>
          <a:p>
            <a:pPr lvl="1"/>
            <a:r>
              <a:rPr lang="hr-HR" sz="2000" dirty="0" smtClean="0">
                <a:latin typeface="Times New Roman" pitchFamily="18" charset="0"/>
                <a:cs typeface="Times New Roman" pitchFamily="18" charset="0"/>
              </a:rPr>
              <a:t>KAKO? J</a:t>
            </a:r>
            <a:r>
              <a:rPr lang="vi-VN" sz="2000" dirty="0" smtClean="0">
                <a:latin typeface="Times New Roman" pitchFamily="18" charset="0"/>
                <a:cs typeface="Times New Roman" pitchFamily="18" charset="0"/>
              </a:rPr>
              <a:t>edna stranka, uz obavijest drugoj</a:t>
            </a:r>
            <a:r>
              <a:rPr lang="hr-HR" sz="2000" dirty="0" smtClean="0">
                <a:latin typeface="Times New Roman" pitchFamily="18" charset="0"/>
                <a:cs typeface="Times New Roman" pitchFamily="18" charset="0"/>
              </a:rPr>
              <a:t>.</a:t>
            </a:r>
          </a:p>
          <a:p>
            <a:pPr lvl="1"/>
            <a:r>
              <a:rPr lang="hr-HR" sz="2000" dirty="0" smtClean="0">
                <a:latin typeface="Times New Roman" pitchFamily="18" charset="0"/>
                <a:cs typeface="Times New Roman" pitchFamily="18" charset="0"/>
              </a:rPr>
              <a:t>ŠTO? I</a:t>
            </a:r>
            <a:r>
              <a:rPr lang="vi-VN" sz="2000" dirty="0" smtClean="0">
                <a:latin typeface="Times New Roman" pitchFamily="18" charset="0"/>
                <a:cs typeface="Times New Roman" pitchFamily="18" charset="0"/>
              </a:rPr>
              <a:t>sprav</a:t>
            </a:r>
            <a:r>
              <a:rPr lang="hr-HR" sz="2000" dirty="0" smtClean="0">
                <a:latin typeface="Times New Roman" pitchFamily="18" charset="0"/>
                <a:cs typeface="Times New Roman" pitchFamily="18" charset="0"/>
              </a:rPr>
              <a:t>ak</a:t>
            </a:r>
            <a:r>
              <a:rPr lang="vi-VN" sz="2000" dirty="0" smtClean="0">
                <a:latin typeface="Times New Roman" pitchFamily="18" charset="0"/>
                <a:cs typeface="Times New Roman" pitchFamily="18" charset="0"/>
              </a:rPr>
              <a:t> računsk</a:t>
            </a:r>
            <a:r>
              <a:rPr lang="hr-HR" sz="2000" dirty="0" smtClean="0">
                <a:latin typeface="Times New Roman" pitchFamily="18" charset="0"/>
                <a:cs typeface="Times New Roman" pitchFamily="18" charset="0"/>
              </a:rPr>
              <a:t>e</a:t>
            </a:r>
            <a:r>
              <a:rPr lang="vi-VN" sz="2000" dirty="0" smtClean="0">
                <a:latin typeface="Times New Roman" pitchFamily="18" charset="0"/>
                <a:cs typeface="Times New Roman" pitchFamily="18" charset="0"/>
              </a:rPr>
              <a:t>, pisarsk</a:t>
            </a:r>
            <a:r>
              <a:rPr lang="hr-HR" sz="2000" dirty="0" smtClean="0">
                <a:latin typeface="Times New Roman" pitchFamily="18" charset="0"/>
                <a:cs typeface="Times New Roman" pitchFamily="18" charset="0"/>
              </a:rPr>
              <a:t>e</a:t>
            </a:r>
            <a:r>
              <a:rPr lang="vi-VN" sz="2000" dirty="0" smtClean="0">
                <a:latin typeface="Times New Roman" pitchFamily="18" charset="0"/>
                <a:cs typeface="Times New Roman" pitchFamily="18" charset="0"/>
              </a:rPr>
              <a:t> ili tipografsk</a:t>
            </a:r>
            <a:r>
              <a:rPr lang="hr-HR" sz="2000" dirty="0" smtClean="0">
                <a:latin typeface="Times New Roman" pitchFamily="18" charset="0"/>
                <a:cs typeface="Times New Roman" pitchFamily="18" charset="0"/>
              </a:rPr>
              <a:t>e</a:t>
            </a:r>
            <a:r>
              <a:rPr lang="vi-VN" sz="2000" dirty="0" smtClean="0">
                <a:latin typeface="Times New Roman" pitchFamily="18" charset="0"/>
                <a:cs typeface="Times New Roman" pitchFamily="18" charset="0"/>
              </a:rPr>
              <a:t> grešk</a:t>
            </a:r>
            <a:r>
              <a:rPr lang="hr-HR" sz="2000" dirty="0" smtClean="0">
                <a:latin typeface="Times New Roman" pitchFamily="18" charset="0"/>
                <a:cs typeface="Times New Roman" pitchFamily="18" charset="0"/>
              </a:rPr>
              <a:t>e</a:t>
            </a:r>
            <a:r>
              <a:rPr lang="vi-VN" sz="2000" dirty="0" smtClean="0">
                <a:latin typeface="Times New Roman" pitchFamily="18" charset="0"/>
                <a:cs typeface="Times New Roman" pitchFamily="18" charset="0"/>
              </a:rPr>
              <a:t> ili bilo koj</a:t>
            </a:r>
            <a:r>
              <a:rPr lang="hr-HR" sz="2000" dirty="0" smtClean="0">
                <a:latin typeface="Times New Roman" pitchFamily="18" charset="0"/>
                <a:cs typeface="Times New Roman" pitchFamily="18" charset="0"/>
              </a:rPr>
              <a:t>e </a:t>
            </a:r>
            <a:r>
              <a:rPr lang="vi-VN" sz="2000" dirty="0" smtClean="0">
                <a:latin typeface="Times New Roman" pitchFamily="18" charset="0"/>
                <a:cs typeface="Times New Roman" pitchFamily="18" charset="0"/>
              </a:rPr>
              <a:t>grešk</a:t>
            </a:r>
            <a:r>
              <a:rPr lang="hr-HR" sz="2000" dirty="0" smtClean="0">
                <a:latin typeface="Times New Roman" pitchFamily="18" charset="0"/>
                <a:cs typeface="Times New Roman" pitchFamily="18" charset="0"/>
              </a:rPr>
              <a:t>e </a:t>
            </a:r>
            <a:r>
              <a:rPr lang="vi-VN" dirty="0" smtClean="0">
                <a:latin typeface="Times New Roman" pitchFamily="18" charset="0"/>
                <a:cs typeface="Times New Roman" pitchFamily="18" charset="0"/>
              </a:rPr>
              <a:t>slične </a:t>
            </a:r>
            <a:r>
              <a:rPr lang="vi-VN" dirty="0" smtClean="0">
                <a:latin typeface="Times New Roman" pitchFamily="18" charset="0"/>
                <a:cs typeface="Times New Roman" pitchFamily="18" charset="0"/>
              </a:rPr>
              <a:t>prirode</a:t>
            </a:r>
            <a:r>
              <a:rPr lang="hr-HR"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lvl="1"/>
            <a:endParaRPr lang="en-US" dirty="0">
              <a:solidFill>
                <a:schemeClr val="tx1"/>
              </a:solidFill>
            </a:endParaRPr>
          </a:p>
        </p:txBody>
      </p:sp>
      <p:sp>
        <p:nvSpPr>
          <p:cNvPr id="5" name="Rounded Rectangle 4"/>
          <p:cNvSpPr/>
          <p:nvPr/>
        </p:nvSpPr>
        <p:spPr>
          <a:xfrm>
            <a:off x="4499992" y="836712"/>
            <a:ext cx="4320480" cy="3672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000" dirty="0" smtClean="0">
                <a:latin typeface="Times New Roman" pitchFamily="18" charset="0"/>
                <a:cs typeface="Times New Roman" pitchFamily="18" charset="0"/>
              </a:rPr>
              <a:t>Tumačenje </a:t>
            </a:r>
            <a:r>
              <a:rPr lang="hr-HR" sz="2000" dirty="0" smtClean="0">
                <a:latin typeface="Times New Roman" pitchFamily="18" charset="0"/>
                <a:cs typeface="Times New Roman" pitchFamily="18" charset="0"/>
              </a:rPr>
              <a:t>pravorijeka:</a:t>
            </a:r>
          </a:p>
          <a:p>
            <a:pPr marL="548640" lvl="2" indent="-274320">
              <a:spcBef>
                <a:spcPts val="580"/>
              </a:spcBef>
              <a:buClr>
                <a:schemeClr val="accent1"/>
              </a:buClr>
            </a:pPr>
            <a:r>
              <a:rPr lang="hr-HR" dirty="0" smtClean="0">
                <a:latin typeface="Times New Roman" pitchFamily="18" charset="0"/>
                <a:cs typeface="Times New Roman" pitchFamily="18" charset="0"/>
              </a:rPr>
              <a:t>ROK: 30 dana ako se s</a:t>
            </a:r>
            <a:r>
              <a:rPr lang="vi-VN" dirty="0" smtClean="0">
                <a:latin typeface="Times New Roman" pitchFamily="18" charset="0"/>
                <a:cs typeface="Times New Roman" pitchFamily="18" charset="0"/>
              </a:rPr>
              <a:t>tranke nisu drukčije</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sporazumjele</a:t>
            </a:r>
            <a:endParaRPr lang="hr-HR" dirty="0" smtClean="0">
              <a:latin typeface="Times New Roman" pitchFamily="18" charset="0"/>
              <a:cs typeface="Times New Roman" pitchFamily="18" charset="0"/>
            </a:endParaRPr>
          </a:p>
          <a:p>
            <a:pPr marL="548640" lvl="2" indent="-274320">
              <a:spcBef>
                <a:spcPts val="580"/>
              </a:spcBef>
              <a:buClr>
                <a:schemeClr val="accent1"/>
              </a:buClr>
            </a:pPr>
            <a:r>
              <a:rPr lang="hr-HR" sz="2000" dirty="0" smtClean="0">
                <a:latin typeface="Times New Roman" pitchFamily="18" charset="0"/>
                <a:cs typeface="Times New Roman" pitchFamily="18" charset="0"/>
              </a:rPr>
              <a:t>UVJET</a:t>
            </a:r>
            <a:r>
              <a:rPr lang="hr-HR" sz="2000" dirty="0" smtClean="0">
                <a:latin typeface="Times New Roman" pitchFamily="18" charset="0"/>
                <a:cs typeface="Times New Roman" pitchFamily="18" charset="0"/>
              </a:rPr>
              <a:t>: Sporazum stranaka.</a:t>
            </a:r>
          </a:p>
          <a:p>
            <a:pPr marL="548640" lvl="2" indent="-274320">
              <a:spcBef>
                <a:spcPts val="580"/>
              </a:spcBef>
              <a:buClr>
                <a:schemeClr val="accent1"/>
              </a:buClr>
            </a:pPr>
            <a:r>
              <a:rPr lang="hr-HR" dirty="0" smtClean="0">
                <a:latin typeface="Times New Roman" pitchFamily="18" charset="0"/>
                <a:cs typeface="Times New Roman" pitchFamily="18" charset="0"/>
              </a:rPr>
              <a:t>KAKO? J</a:t>
            </a:r>
            <a:r>
              <a:rPr lang="vi-VN" dirty="0" smtClean="0">
                <a:latin typeface="Times New Roman" pitchFamily="18" charset="0"/>
                <a:cs typeface="Times New Roman" pitchFamily="18" charset="0"/>
              </a:rPr>
              <a:t>edna stranka, uz obavijest drugoj</a:t>
            </a:r>
            <a:r>
              <a:rPr lang="hr-HR" dirty="0" smtClean="0">
                <a:latin typeface="Times New Roman" pitchFamily="18" charset="0"/>
                <a:cs typeface="Times New Roman" pitchFamily="18" charset="0"/>
              </a:rPr>
              <a:t>.</a:t>
            </a:r>
          </a:p>
          <a:p>
            <a:pPr marL="548640" lvl="2" indent="-274320">
              <a:spcBef>
                <a:spcPts val="580"/>
              </a:spcBef>
              <a:buClr>
                <a:schemeClr val="accent1"/>
              </a:buClr>
            </a:pPr>
            <a:r>
              <a:rPr lang="hr-HR" sz="2000" dirty="0" smtClean="0">
                <a:latin typeface="Times New Roman" pitchFamily="18" charset="0"/>
                <a:cs typeface="Times New Roman" pitchFamily="18" charset="0"/>
              </a:rPr>
              <a:t>ŠTO</a:t>
            </a:r>
            <a:r>
              <a:rPr lang="hr-HR" sz="2000" dirty="0" smtClean="0">
                <a:latin typeface="Times New Roman" pitchFamily="18" charset="0"/>
                <a:cs typeface="Times New Roman" pitchFamily="18" charset="0"/>
              </a:rPr>
              <a:t>? T</a:t>
            </a:r>
            <a:r>
              <a:rPr lang="vi-VN" sz="2000" dirty="0" smtClean="0">
                <a:latin typeface="Times New Roman" pitchFamily="18" charset="0"/>
                <a:cs typeface="Times New Roman" pitchFamily="18" charset="0"/>
              </a:rPr>
              <a:t>umačenje određenog mjesta ili dijela pravorijeka.</a:t>
            </a:r>
          </a:p>
          <a:p>
            <a:pPr algn="ctr"/>
            <a:endParaRPr lang="en-US" dirty="0">
              <a:solidFill>
                <a:schemeClr val="tx1"/>
              </a:solidFill>
            </a:endParaRPr>
          </a:p>
        </p:txBody>
      </p:sp>
      <p:sp>
        <p:nvSpPr>
          <p:cNvPr id="6" name="Rounded Rectangle 5"/>
          <p:cNvSpPr/>
          <p:nvPr/>
        </p:nvSpPr>
        <p:spPr>
          <a:xfrm>
            <a:off x="467544" y="4581128"/>
            <a:ext cx="8352928" cy="227687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1"/>
            <a:r>
              <a:rPr lang="hr-HR" sz="2000" dirty="0" smtClean="0">
                <a:latin typeface="Times New Roman" pitchFamily="18" charset="0"/>
                <a:cs typeface="Times New Roman" pitchFamily="18" charset="0"/>
              </a:rPr>
              <a:t>Ovlasti arbitražnog suda:</a:t>
            </a:r>
          </a:p>
          <a:p>
            <a:pPr lvl="1"/>
            <a:r>
              <a:rPr lang="hr-HR" sz="2000" b="1" dirty="0" smtClean="0">
                <a:latin typeface="Times New Roman" pitchFamily="18" charset="0"/>
                <a:cs typeface="Times New Roman" pitchFamily="18" charset="0"/>
              </a:rPr>
              <a:t>U </a:t>
            </a:r>
            <a:r>
              <a:rPr lang="hr-HR" sz="2000" b="1" dirty="0" smtClean="0">
                <a:latin typeface="Times New Roman" pitchFamily="18" charset="0"/>
                <a:cs typeface="Times New Roman" pitchFamily="18" charset="0"/>
              </a:rPr>
              <a:t>slučaju </a:t>
            </a:r>
            <a:r>
              <a:rPr lang="hr-HR" sz="2000" b="1" dirty="0" smtClean="0">
                <a:latin typeface="Times New Roman" pitchFamily="18" charset="0"/>
                <a:cs typeface="Times New Roman" pitchFamily="18" charset="0"/>
              </a:rPr>
              <a:t>zahtjeva stranke: </a:t>
            </a:r>
            <a:r>
              <a:rPr lang="vi-VN" sz="2000" dirty="0" smtClean="0">
                <a:latin typeface="Times New Roman" pitchFamily="18" charset="0"/>
                <a:cs typeface="Times New Roman" pitchFamily="18" charset="0"/>
              </a:rPr>
              <a:t>Ako arbitražni sud smatra da je izneseni zahtjev opravdan, ispravit će pravorijek ili</a:t>
            </a:r>
            <a:r>
              <a:rPr lang="hr-HR"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će dati njegovo tumačenje, koje je sastavni dio pravorijeka.</a:t>
            </a:r>
          </a:p>
          <a:p>
            <a:pPr lvl="1"/>
            <a:r>
              <a:rPr lang="hr-HR" sz="2000" b="1" i="1" dirty="0" smtClean="0">
                <a:latin typeface="Times New Roman" pitchFamily="18" charset="0"/>
                <a:cs typeface="Times New Roman" pitchFamily="18" charset="0"/>
              </a:rPr>
              <a:t>Ex </a:t>
            </a:r>
            <a:r>
              <a:rPr lang="hr-HR" sz="2000" b="1" i="1" dirty="0" err="1" smtClean="0">
                <a:latin typeface="Times New Roman" pitchFamily="18" charset="0"/>
                <a:cs typeface="Times New Roman" pitchFamily="18" charset="0"/>
              </a:rPr>
              <a:t>offo</a:t>
            </a:r>
            <a:r>
              <a:rPr lang="hr-HR" sz="2000" b="1"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Arbitražni sud može na vlastitu inicijativu ispraviti </a:t>
            </a:r>
            <a:r>
              <a:rPr lang="vi-VN" sz="2000" dirty="0" smtClean="0">
                <a:latin typeface="Times New Roman" pitchFamily="18" charset="0"/>
                <a:cs typeface="Times New Roman" pitchFamily="18" charset="0"/>
              </a:rPr>
              <a:t>grešku </a:t>
            </a:r>
            <a:r>
              <a:rPr lang="vi-VN" sz="2000" dirty="0" smtClean="0">
                <a:latin typeface="Times New Roman" pitchFamily="18" charset="0"/>
                <a:cs typeface="Times New Roman" pitchFamily="18" charset="0"/>
              </a:rPr>
              <a:t>iz </a:t>
            </a:r>
            <a:r>
              <a:rPr lang="vi-VN" sz="2000" dirty="0" smtClean="0">
                <a:latin typeface="Times New Roman" pitchFamily="18" charset="0"/>
                <a:cs typeface="Times New Roman" pitchFamily="18" charset="0"/>
              </a:rPr>
              <a:t>u </a:t>
            </a:r>
            <a:r>
              <a:rPr lang="vi-VN" sz="2000" dirty="0" smtClean="0">
                <a:latin typeface="Times New Roman" pitchFamily="18" charset="0"/>
                <a:cs typeface="Times New Roman" pitchFamily="18" charset="0"/>
              </a:rPr>
              <a:t>roku od 30 dana od donošenja pravorijeka.</a:t>
            </a:r>
            <a:endParaRPr lang="vi-VN" sz="20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Pravna sredstva protiv pravorijeka</a:t>
            </a:r>
            <a:endParaRPr lang="en-US" dirty="0"/>
          </a:p>
        </p:txBody>
      </p:sp>
      <p:sp>
        <p:nvSpPr>
          <p:cNvPr id="3" name="Content Placeholder 2"/>
          <p:cNvSpPr>
            <a:spLocks noGrp="1"/>
          </p:cNvSpPr>
          <p:nvPr>
            <p:ph sz="quarter" idx="1"/>
          </p:nvPr>
        </p:nvSpPr>
        <p:spPr/>
        <p:txBody>
          <a:bodyPr/>
          <a:lstStyle/>
          <a:p>
            <a:r>
              <a:rPr lang="hr-HR" dirty="0" smtClean="0"/>
              <a:t>Žalba pred drugostupanjskim arbitražnim sudom?</a:t>
            </a:r>
          </a:p>
          <a:p>
            <a:r>
              <a:rPr lang="hr-HR" dirty="0" err="1" smtClean="0"/>
              <a:t>Čl</a:t>
            </a:r>
            <a:r>
              <a:rPr lang="hr-HR" dirty="0" smtClean="0"/>
              <a:t>. 31. ZA</a:t>
            </a:r>
          </a:p>
          <a:p>
            <a:r>
              <a:rPr lang="hr-HR" dirty="0" smtClean="0"/>
              <a:t>“Pravorijek arbitražnog suda ima prema strankama snagu pravomoćne sudske </a:t>
            </a:r>
            <a:r>
              <a:rPr lang="hr-HR" dirty="0" smtClean="0"/>
              <a:t>presude, osim </a:t>
            </a:r>
            <a:r>
              <a:rPr lang="hr-HR" dirty="0" smtClean="0"/>
              <a:t>ako su se stranke izričito sporazumjele da se pravorijek može pobijati </a:t>
            </a:r>
            <a:r>
              <a:rPr lang="hr-HR" b="1" dirty="0" smtClean="0"/>
              <a:t>pred </a:t>
            </a:r>
            <a:r>
              <a:rPr lang="hr-HR" b="1" dirty="0" smtClean="0"/>
              <a:t>arbitražnim sudom </a:t>
            </a:r>
            <a:r>
              <a:rPr lang="hr-HR" b="1" dirty="0" smtClean="0"/>
              <a:t>višeg stupnja</a:t>
            </a:r>
            <a:r>
              <a:rPr lang="hr-HR" b="1" dirty="0" smtClean="0"/>
              <a:t>.</a:t>
            </a:r>
            <a:r>
              <a:rPr lang="hr-HR" dirty="0" smtClean="0"/>
              <a:t>”</a:t>
            </a:r>
          </a:p>
          <a:p>
            <a:r>
              <a:rPr lang="hr-HR" dirty="0" err="1" smtClean="0"/>
              <a:t>Čl</a:t>
            </a:r>
            <a:r>
              <a:rPr lang="hr-HR" dirty="0" smtClean="0"/>
              <a:t>. 53. Zagrebačkih pravila</a:t>
            </a:r>
          </a:p>
          <a:p>
            <a:r>
              <a:rPr lang="hr-HR" dirty="0" smtClean="0"/>
              <a:t>“Protiv </a:t>
            </a:r>
            <a:r>
              <a:rPr lang="hr-HR" dirty="0" smtClean="0"/>
              <a:t>pravorijeka nije dopušten pravni lijek arbitražnom sudu višeg stupnja</a:t>
            </a:r>
            <a:r>
              <a:rPr lang="hr-HR"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Pravna sredstva protiv pravorijeka</a:t>
            </a:r>
            <a:endParaRPr lang="en-US" dirty="0"/>
          </a:p>
        </p:txBody>
      </p:sp>
      <p:sp>
        <p:nvSpPr>
          <p:cNvPr id="3" name="Content Placeholder 2"/>
          <p:cNvSpPr>
            <a:spLocks noGrp="1"/>
          </p:cNvSpPr>
          <p:nvPr>
            <p:ph sz="quarter" idx="1"/>
          </p:nvPr>
        </p:nvSpPr>
        <p:spPr/>
        <p:txBody>
          <a:bodyPr/>
          <a:lstStyle/>
          <a:p>
            <a:r>
              <a:rPr lang="hr-HR" dirty="0" smtClean="0"/>
              <a:t>Žalba pred sudom</a:t>
            </a:r>
            <a:r>
              <a:rPr lang="hr-HR" dirty="0" smtClean="0"/>
              <a:t>?</a:t>
            </a:r>
          </a:p>
          <a:p>
            <a:r>
              <a:rPr lang="hr-HR" dirty="0" smtClean="0"/>
              <a:t>“Protiv pravorijeka nije dopušteno drugo pravno sredstvo sudu</a:t>
            </a:r>
            <a:r>
              <a:rPr lang="hr-HR" dirty="0" smtClean="0"/>
              <a:t>.”  [osim tužbe za </a:t>
            </a:r>
            <a:r>
              <a:rPr lang="hr-HR" dirty="0" err="1" smtClean="0"/>
              <a:t>poništaj</a:t>
            </a:r>
            <a:r>
              <a:rPr lang="hr-HR" dirty="0" smtClean="0"/>
              <a:t>] - </a:t>
            </a:r>
            <a:r>
              <a:rPr lang="hr-HR" dirty="0" err="1" smtClean="0"/>
              <a:t>čl</a:t>
            </a:r>
            <a:r>
              <a:rPr lang="hr-HR" dirty="0" smtClean="0"/>
              <a:t>. 36/1 ZA</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95536" y="332656"/>
            <a:ext cx="7967414" cy="6191969"/>
          </a:xfrm>
        </p:spPr>
        <p:txBody>
          <a:bodyPr>
            <a:normAutofit fontScale="85000" lnSpcReduction="20000"/>
          </a:bodyPr>
          <a:lstStyle/>
          <a:p>
            <a:r>
              <a:rPr lang="hr-HR" dirty="0" smtClean="0"/>
              <a:t>„Tužitelj je ustao s tužbom pri sudu tražeći utvrđenje da između njega i tuženika ne postoji nikakvi ugovorni odnos niti drugi obvezujući odnos i sukladno tim činjenicama da je neutemeljen i nezakonit pravorijek HGK-e, Stalnog izbranog sudišta.</a:t>
            </a:r>
          </a:p>
          <a:p>
            <a:r>
              <a:rPr lang="hr-HR" dirty="0" smtClean="0"/>
              <a:t>U </a:t>
            </a:r>
            <a:r>
              <a:rPr lang="hr-HR" dirty="0" smtClean="0"/>
              <a:t>konkretnom slučaju, u postupku vođenim pred Stalnim izbranim sudištem odluka sudišta upravo je zavisila od prethodnog pitanja da li između stranaka postoji ugovorni odnos iz ugovora o prodaji  odnosno ugovora o ekskluzivnoj distribuciji.</a:t>
            </a:r>
          </a:p>
          <a:p>
            <a:r>
              <a:rPr lang="hr-HR" dirty="0" smtClean="0"/>
              <a:t>Pravorijekom Stalnog izbranog sudišta naloženo je tuženiku ovdje tužitelju platiti tužitelju ovdje tuženiku određenu svotu novca. Prema tome, postojanje ili nepostojanje ugovornog odnosa iz ugovora o prodaji odnosno ekskluzivnoj distribuciji, bilo je </a:t>
            </a:r>
            <a:r>
              <a:rPr lang="hr-HR" dirty="0" err="1" smtClean="0"/>
              <a:t>prejudicijelno</a:t>
            </a:r>
            <a:r>
              <a:rPr lang="hr-HR" dirty="0" smtClean="0"/>
              <a:t> pitanje u odnosu na </a:t>
            </a:r>
            <a:r>
              <a:rPr lang="hr-HR" dirty="0" err="1" smtClean="0"/>
              <a:t>kondemnatorni</a:t>
            </a:r>
            <a:r>
              <a:rPr lang="hr-HR" dirty="0" smtClean="0"/>
              <a:t> tužbeni zahtjev tužitelja ovdje tuženika pred arbitražnim sudom.</a:t>
            </a:r>
            <a:r>
              <a:rPr lang="hr-HR" b="1" dirty="0" smtClean="0"/>
              <a:t> </a:t>
            </a:r>
            <a:endParaRPr lang="hr-HR" dirty="0" smtClean="0"/>
          </a:p>
          <a:p>
            <a:r>
              <a:rPr lang="hr-HR" dirty="0" smtClean="0"/>
              <a:t>Tužbenim zahtjevom kojim se traži utvrđenje da ne postoji obveza tužitelja za isplatom određenog novčanog iznosa, tužitelj u stvari od suda traži utvrđenje kako ne postoji njegova obveza određena ovršnom ispravom </a:t>
            </a:r>
            <a:r>
              <a:rPr lang="hr-HR" dirty="0" err="1" smtClean="0"/>
              <a:t>tj</a:t>
            </a:r>
            <a:r>
              <a:rPr lang="hr-HR" dirty="0" smtClean="0"/>
              <a:t>. pravorijekom arbitražnog suda, što nije dopušteno</a:t>
            </a:r>
            <a:r>
              <a:rPr lang="hr-HR" b="1" dirty="0" smtClean="0"/>
              <a:t>, jer se pravorijek može pobijati samo u postupku propisanim Zakonom o arbitraži.</a:t>
            </a:r>
            <a:r>
              <a:rPr lang="hr-HR" dirty="0" smtClean="0"/>
              <a:t>“                      </a:t>
            </a:r>
          </a:p>
          <a:p>
            <a:r>
              <a:rPr lang="hr-HR" i="1" dirty="0" smtClean="0"/>
              <a:t>(Odluka trgovačkog suda u Zagrebu broj P-5218/06 od 7. veljače 2007.godine)</a:t>
            </a:r>
            <a:endParaRPr lang="hr-HR"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Tužba za </a:t>
            </a:r>
            <a:r>
              <a:rPr lang="hr-HR" dirty="0" err="1" smtClean="0"/>
              <a:t>poništaj</a:t>
            </a:r>
            <a:r>
              <a:rPr lang="hr-HR" dirty="0" smtClean="0"/>
              <a:t> pravorijeka –</a:t>
            </a:r>
            <a:r>
              <a:rPr lang="hr-HR" dirty="0" err="1" smtClean="0"/>
              <a:t>Čl</a:t>
            </a:r>
            <a:r>
              <a:rPr lang="hr-HR" dirty="0" smtClean="0"/>
              <a:t>. 36 ZA</a:t>
            </a:r>
            <a:endParaRPr lang="en-US" dirty="0"/>
          </a:p>
        </p:txBody>
      </p:sp>
      <p:sp>
        <p:nvSpPr>
          <p:cNvPr id="3" name="Content Placeholder 2"/>
          <p:cNvSpPr>
            <a:spLocks noGrp="1"/>
          </p:cNvSpPr>
          <p:nvPr>
            <p:ph sz="quarter" idx="1"/>
          </p:nvPr>
        </p:nvSpPr>
        <p:spPr/>
        <p:txBody>
          <a:bodyPr/>
          <a:lstStyle/>
          <a:p>
            <a:r>
              <a:rPr lang="hr-HR" dirty="0" smtClean="0"/>
              <a:t>Sud kojemu se podnosi – TSZG ili ŽSZG</a:t>
            </a:r>
          </a:p>
          <a:p>
            <a:r>
              <a:rPr lang="hr-HR" dirty="0" smtClean="0"/>
              <a:t>Rok</a:t>
            </a:r>
          </a:p>
          <a:p>
            <a:pPr lvl="1"/>
            <a:r>
              <a:rPr lang="hr-HR" dirty="0" smtClean="0"/>
              <a:t>“</a:t>
            </a:r>
            <a:r>
              <a:rPr lang="en-US" dirty="0" smtClean="0"/>
              <a:t>(</a:t>
            </a:r>
            <a:r>
              <a:rPr lang="en-US" dirty="0" smtClean="0"/>
              <a:t>3) </a:t>
            </a:r>
            <a:r>
              <a:rPr lang="en-US" dirty="0" err="1" smtClean="0"/>
              <a:t>Tužba</a:t>
            </a:r>
            <a:r>
              <a:rPr lang="en-US" dirty="0" smtClean="0"/>
              <a:t> </a:t>
            </a:r>
            <a:r>
              <a:rPr lang="en-US" dirty="0" err="1" smtClean="0"/>
              <a:t>za</a:t>
            </a:r>
            <a:r>
              <a:rPr lang="en-US" dirty="0" smtClean="0"/>
              <a:t> </a:t>
            </a:r>
            <a:r>
              <a:rPr lang="en-US" dirty="0" err="1" smtClean="0"/>
              <a:t>poništaj</a:t>
            </a:r>
            <a:r>
              <a:rPr lang="en-US" dirty="0" smtClean="0"/>
              <a:t> </a:t>
            </a:r>
            <a:r>
              <a:rPr lang="en-US" dirty="0" err="1" smtClean="0"/>
              <a:t>pravorijeka</a:t>
            </a:r>
            <a:r>
              <a:rPr lang="en-US" dirty="0" smtClean="0"/>
              <a:t> </a:t>
            </a:r>
            <a:r>
              <a:rPr lang="en-US" dirty="0" err="1" smtClean="0"/>
              <a:t>može</a:t>
            </a:r>
            <a:r>
              <a:rPr lang="en-US" dirty="0" smtClean="0"/>
              <a:t> se </a:t>
            </a:r>
            <a:r>
              <a:rPr lang="en-US" dirty="0" err="1" smtClean="0"/>
              <a:t>podnijeti</a:t>
            </a:r>
            <a:r>
              <a:rPr lang="en-US" dirty="0" smtClean="0"/>
              <a:t> u </a:t>
            </a:r>
            <a:r>
              <a:rPr lang="en-US" dirty="0" err="1" smtClean="0"/>
              <a:t>roku</a:t>
            </a:r>
            <a:r>
              <a:rPr lang="en-US" dirty="0" smtClean="0"/>
              <a:t> </a:t>
            </a:r>
            <a:r>
              <a:rPr lang="en-US" dirty="0" err="1" smtClean="0"/>
              <a:t>od</a:t>
            </a:r>
            <a:r>
              <a:rPr lang="en-US" dirty="0" smtClean="0"/>
              <a:t> </a:t>
            </a:r>
            <a:r>
              <a:rPr lang="en-US" b="1" dirty="0" smtClean="0"/>
              <a:t>tri </a:t>
            </a:r>
            <a:r>
              <a:rPr lang="en-US" b="1" dirty="0" err="1" smtClean="0"/>
              <a:t>mjeseca</a:t>
            </a:r>
            <a:r>
              <a:rPr lang="en-US" b="1" dirty="0" smtClean="0"/>
              <a:t> </a:t>
            </a:r>
            <a:r>
              <a:rPr lang="en-US" dirty="0" err="1" smtClean="0"/>
              <a:t>od</a:t>
            </a:r>
            <a:r>
              <a:rPr lang="en-US" dirty="0" smtClean="0"/>
              <a:t> </a:t>
            </a:r>
            <a:r>
              <a:rPr lang="en-US" dirty="0" err="1" smtClean="0"/>
              <a:t>dana</a:t>
            </a:r>
            <a:r>
              <a:rPr lang="en-US" dirty="0" smtClean="0"/>
              <a:t> </a:t>
            </a:r>
            <a:r>
              <a:rPr lang="en-US" dirty="0" err="1" smtClean="0"/>
              <a:t>kad</a:t>
            </a:r>
            <a:r>
              <a:rPr lang="en-US" dirty="0" smtClean="0"/>
              <a:t> </a:t>
            </a:r>
            <a:r>
              <a:rPr lang="en-US" dirty="0" smtClean="0"/>
              <a:t>je</a:t>
            </a:r>
            <a:r>
              <a:rPr lang="hr-HR" dirty="0" smtClean="0"/>
              <a:t> </a:t>
            </a:r>
            <a:r>
              <a:rPr lang="en-US" dirty="0" err="1" smtClean="0"/>
              <a:t>stranci</a:t>
            </a:r>
            <a:r>
              <a:rPr lang="en-US" dirty="0" smtClean="0"/>
              <a:t> </a:t>
            </a:r>
            <a:r>
              <a:rPr lang="en-US" dirty="0" err="1" smtClean="0"/>
              <a:t>koja</a:t>
            </a:r>
            <a:r>
              <a:rPr lang="en-US" dirty="0" smtClean="0"/>
              <a:t> </a:t>
            </a:r>
            <a:r>
              <a:rPr lang="en-US" dirty="0" err="1" smtClean="0"/>
              <a:t>ju</a:t>
            </a:r>
            <a:r>
              <a:rPr lang="en-US" dirty="0" smtClean="0"/>
              <a:t> je </a:t>
            </a:r>
            <a:r>
              <a:rPr lang="en-US" dirty="0" err="1" smtClean="0"/>
              <a:t>podnijela</a:t>
            </a:r>
            <a:r>
              <a:rPr lang="en-US" dirty="0" smtClean="0"/>
              <a:t> </a:t>
            </a:r>
            <a:r>
              <a:rPr lang="en-US" dirty="0" err="1" smtClean="0"/>
              <a:t>dostavljen</a:t>
            </a:r>
            <a:r>
              <a:rPr lang="en-US" dirty="0" smtClean="0"/>
              <a:t> </a:t>
            </a:r>
            <a:r>
              <a:rPr lang="en-US" dirty="0" err="1" smtClean="0"/>
              <a:t>pravorijek</a:t>
            </a:r>
            <a:r>
              <a:rPr lang="en-US" dirty="0" smtClean="0"/>
              <a:t> </a:t>
            </a:r>
            <a:r>
              <a:rPr lang="en-US" dirty="0" err="1" smtClean="0"/>
              <a:t>ili</a:t>
            </a:r>
            <a:r>
              <a:rPr lang="en-US" dirty="0" smtClean="0"/>
              <a:t>, </a:t>
            </a:r>
            <a:r>
              <a:rPr lang="en-US" dirty="0" err="1" smtClean="0"/>
              <a:t>ako</a:t>
            </a:r>
            <a:r>
              <a:rPr lang="en-US" dirty="0" smtClean="0"/>
              <a:t> je </a:t>
            </a:r>
            <a:r>
              <a:rPr lang="en-US" dirty="0" err="1" smtClean="0"/>
              <a:t>tužba</a:t>
            </a:r>
            <a:r>
              <a:rPr lang="en-US" dirty="0" smtClean="0"/>
              <a:t> </a:t>
            </a:r>
            <a:r>
              <a:rPr lang="en-US" dirty="0" err="1" smtClean="0"/>
              <a:t>podnesena</a:t>
            </a:r>
            <a:r>
              <a:rPr lang="en-US" dirty="0" smtClean="0"/>
              <a:t> u </a:t>
            </a:r>
            <a:r>
              <a:rPr lang="en-US" dirty="0" err="1" smtClean="0"/>
              <a:t>jednom</a:t>
            </a:r>
            <a:r>
              <a:rPr lang="en-US" dirty="0" smtClean="0"/>
              <a:t> </a:t>
            </a:r>
            <a:r>
              <a:rPr lang="en-US" dirty="0" err="1" smtClean="0"/>
              <a:t>od</a:t>
            </a:r>
            <a:r>
              <a:rPr lang="hr-HR" dirty="0" smtClean="0"/>
              <a:t> </a:t>
            </a:r>
            <a:r>
              <a:rPr lang="en-US" dirty="0" err="1" smtClean="0"/>
              <a:t>slučajeva</a:t>
            </a:r>
            <a:r>
              <a:rPr lang="en-US" dirty="0" smtClean="0"/>
              <a:t> </a:t>
            </a:r>
            <a:r>
              <a:rPr lang="en-US" dirty="0" err="1" smtClean="0"/>
              <a:t>iz</a:t>
            </a:r>
            <a:r>
              <a:rPr lang="en-US" dirty="0" smtClean="0"/>
              <a:t> </a:t>
            </a:r>
            <a:r>
              <a:rPr lang="en-US" dirty="0" err="1" smtClean="0"/>
              <a:t>članaka</a:t>
            </a:r>
            <a:r>
              <a:rPr lang="en-US" dirty="0" smtClean="0"/>
              <a:t> 33. </a:t>
            </a:r>
            <a:r>
              <a:rPr lang="en-US" dirty="0" err="1" smtClean="0"/>
              <a:t>ili</a:t>
            </a:r>
            <a:r>
              <a:rPr lang="en-US" dirty="0" smtClean="0"/>
              <a:t> 34. </a:t>
            </a:r>
            <a:r>
              <a:rPr lang="en-US" dirty="0" err="1" smtClean="0"/>
              <a:t>ovoga</a:t>
            </a:r>
            <a:r>
              <a:rPr lang="en-US" dirty="0" smtClean="0"/>
              <a:t> </a:t>
            </a:r>
            <a:r>
              <a:rPr lang="en-US" dirty="0" err="1" smtClean="0"/>
              <a:t>Zakona</a:t>
            </a:r>
            <a:r>
              <a:rPr lang="en-US" dirty="0" smtClean="0"/>
              <a:t>, </a:t>
            </a:r>
            <a:r>
              <a:rPr lang="en-US" dirty="0" err="1" smtClean="0"/>
              <a:t>od</a:t>
            </a:r>
            <a:r>
              <a:rPr lang="en-US" dirty="0" smtClean="0"/>
              <a:t> </a:t>
            </a:r>
            <a:r>
              <a:rPr lang="en-US" dirty="0" err="1" smtClean="0"/>
              <a:t>dana</a:t>
            </a:r>
            <a:r>
              <a:rPr lang="en-US" dirty="0" smtClean="0"/>
              <a:t> </a:t>
            </a:r>
            <a:r>
              <a:rPr lang="en-US" dirty="0" err="1" smtClean="0"/>
              <a:t>kad</a:t>
            </a:r>
            <a:r>
              <a:rPr lang="en-US" dirty="0" smtClean="0"/>
              <a:t> je </a:t>
            </a:r>
            <a:r>
              <a:rPr lang="en-US" dirty="0" err="1" smtClean="0"/>
              <a:t>stranci</a:t>
            </a:r>
            <a:r>
              <a:rPr lang="en-US" dirty="0" smtClean="0"/>
              <a:t> </a:t>
            </a:r>
            <a:r>
              <a:rPr lang="en-US" dirty="0" err="1" smtClean="0"/>
              <a:t>koja</a:t>
            </a:r>
            <a:r>
              <a:rPr lang="en-US" dirty="0" smtClean="0"/>
              <a:t> je </a:t>
            </a:r>
            <a:r>
              <a:rPr lang="en-US" dirty="0" err="1" smtClean="0"/>
              <a:t>tužbu</a:t>
            </a:r>
            <a:r>
              <a:rPr lang="en-US" dirty="0" smtClean="0"/>
              <a:t> </a:t>
            </a:r>
            <a:r>
              <a:rPr lang="en-US" dirty="0" err="1" smtClean="0"/>
              <a:t>podnijela</a:t>
            </a:r>
            <a:r>
              <a:rPr lang="hr-HR" dirty="0" smtClean="0"/>
              <a:t> </a:t>
            </a:r>
            <a:r>
              <a:rPr lang="en-US" dirty="0" err="1" smtClean="0"/>
              <a:t>dostavljena</a:t>
            </a:r>
            <a:r>
              <a:rPr lang="en-US" dirty="0" smtClean="0"/>
              <a:t> </a:t>
            </a:r>
            <a:r>
              <a:rPr lang="en-US" dirty="0" err="1" smtClean="0"/>
              <a:t>odluka</a:t>
            </a:r>
            <a:r>
              <a:rPr lang="en-US" dirty="0" smtClean="0"/>
              <a:t> </a:t>
            </a:r>
            <a:r>
              <a:rPr lang="en-US" dirty="0" err="1" smtClean="0"/>
              <a:t>arbitražnog</a:t>
            </a:r>
            <a:r>
              <a:rPr lang="en-US" dirty="0" smtClean="0"/>
              <a:t> </a:t>
            </a:r>
            <a:r>
              <a:rPr lang="en-US" dirty="0" err="1" smtClean="0"/>
              <a:t>suda</a:t>
            </a:r>
            <a:r>
              <a:rPr lang="en-US" dirty="0" smtClean="0"/>
              <a:t> o </a:t>
            </a:r>
            <a:r>
              <a:rPr lang="en-US" dirty="0" err="1" smtClean="0"/>
              <a:t>jednom</a:t>
            </a:r>
            <a:r>
              <a:rPr lang="en-US" dirty="0" smtClean="0"/>
              <a:t> </a:t>
            </a:r>
            <a:r>
              <a:rPr lang="en-US" dirty="0" err="1" smtClean="0"/>
              <a:t>od</a:t>
            </a:r>
            <a:r>
              <a:rPr lang="en-US" dirty="0" smtClean="0"/>
              <a:t> </a:t>
            </a:r>
            <a:r>
              <a:rPr lang="en-US" dirty="0" err="1" smtClean="0"/>
              <a:t>tih</a:t>
            </a:r>
            <a:r>
              <a:rPr lang="en-US" dirty="0" smtClean="0"/>
              <a:t> </a:t>
            </a:r>
            <a:r>
              <a:rPr lang="en-US" dirty="0" err="1" smtClean="0"/>
              <a:t>zahtjeva</a:t>
            </a:r>
            <a:r>
              <a:rPr lang="en-US" dirty="0" smtClean="0"/>
              <a:t>. </a:t>
            </a:r>
            <a:r>
              <a:rPr lang="hr-HR" dirty="0" smtClean="0"/>
              <a:t>“</a:t>
            </a:r>
          </a:p>
          <a:p>
            <a:pPr lvl="1"/>
            <a:r>
              <a:rPr lang="hr-HR" dirty="0" err="1" smtClean="0"/>
              <a:t>Čl</a:t>
            </a:r>
            <a:r>
              <a:rPr lang="hr-HR" dirty="0" smtClean="0"/>
              <a:t>. 33. odnosi se na dopunski pravorijek</a:t>
            </a:r>
          </a:p>
          <a:p>
            <a:pPr lvl="1"/>
            <a:r>
              <a:rPr lang="hr-HR" dirty="0" err="1" smtClean="0"/>
              <a:t>Čl</a:t>
            </a:r>
            <a:r>
              <a:rPr lang="hr-HR" dirty="0" smtClean="0"/>
              <a:t>. 33. odnosi se </a:t>
            </a:r>
            <a:r>
              <a:rPr lang="hr-HR" dirty="0" smtClean="0"/>
              <a:t>na ispravak/tumačenje pravorijeka</a:t>
            </a:r>
            <a:endParaRPr lang="hr-H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568952" cy="1930226"/>
          </a:xfrm>
        </p:spPr>
        <p:txBody>
          <a:bodyPr>
            <a:normAutofit fontScale="90000"/>
          </a:bodyPr>
          <a:lstStyle/>
          <a:p>
            <a:r>
              <a:rPr lang="hr-HR" sz="2700" b="1" dirty="0" smtClean="0"/>
              <a:t/>
            </a:r>
            <a:br>
              <a:rPr lang="hr-HR" sz="2700" b="1" dirty="0" smtClean="0"/>
            </a:br>
            <a:r>
              <a:rPr lang="hr-HR" sz="2700" b="1" dirty="0" smtClean="0"/>
              <a:t/>
            </a:r>
            <a:br>
              <a:rPr lang="hr-HR" sz="2700" b="1" dirty="0" smtClean="0"/>
            </a:br>
            <a:r>
              <a:rPr lang="hr-HR" sz="2700" b="1" dirty="0" smtClean="0"/>
              <a:t>Rok </a:t>
            </a:r>
            <a:r>
              <a:rPr lang="hr-HR" sz="2700" b="1" dirty="0" smtClean="0"/>
              <a:t>za podnošenje tužbe za </a:t>
            </a:r>
            <a:r>
              <a:rPr lang="hr-HR" sz="2700" b="1" dirty="0" err="1" smtClean="0"/>
              <a:t>poništaj</a:t>
            </a:r>
            <a:r>
              <a:rPr lang="hr-HR" sz="2700" b="1" dirty="0" smtClean="0"/>
              <a:t> počinje teći tek nakon uredne dostave pravorijeka, a da bi se dostava smatrala urednom, o tome mora postojati dokaz u spisu.</a:t>
            </a:r>
            <a:r>
              <a:rPr lang="hr-HR" dirty="0" smtClean="0"/>
              <a:t/>
            </a:r>
            <a:br>
              <a:rPr lang="hr-HR" dirty="0" smtClean="0"/>
            </a:br>
            <a:endParaRPr lang="en-US" dirty="0"/>
          </a:p>
        </p:txBody>
      </p:sp>
      <p:sp>
        <p:nvSpPr>
          <p:cNvPr id="3" name="Content Placeholder 2"/>
          <p:cNvSpPr>
            <a:spLocks noGrp="1"/>
          </p:cNvSpPr>
          <p:nvPr>
            <p:ph sz="quarter" idx="1"/>
          </p:nvPr>
        </p:nvSpPr>
        <p:spPr>
          <a:xfrm>
            <a:off x="323528" y="1700808"/>
            <a:ext cx="8363272" cy="4752528"/>
          </a:xfrm>
        </p:spPr>
        <p:txBody>
          <a:bodyPr>
            <a:normAutofit fontScale="70000" lnSpcReduction="20000"/>
          </a:bodyPr>
          <a:lstStyle/>
          <a:p>
            <a:r>
              <a:rPr lang="hr-HR" sz="2800" dirty="0" smtClean="0"/>
              <a:t>„</a:t>
            </a:r>
            <a:r>
              <a:rPr lang="hr-HR" sz="2800" dirty="0" smtClean="0"/>
              <a:t>Tek ako ni jedno od prije navedenih mjesta nije poznato, može se posegnuti za dostavom koju predviđa </a:t>
            </a:r>
            <a:r>
              <a:rPr lang="hr-HR" sz="2800" dirty="0" err="1" smtClean="0"/>
              <a:t>čl</a:t>
            </a:r>
            <a:r>
              <a:rPr lang="hr-HR" sz="2800" dirty="0" smtClean="0"/>
              <a:t>. 4. st. 3. ZA, što znači da se predaja pismena može izvršiti </a:t>
            </a:r>
            <a:r>
              <a:rPr lang="hr-HR" sz="2800" b="1" dirty="0" smtClean="0"/>
              <a:t>na posljednju poznatu poštansku adresu, pod uvjetom da je pismeno bilo uredno otpremljeno preporučenom pošiljkom uz povratnicu koja predstavlja dokaz o predaji pismena adresatu. S tim u svezi, a u nedostatku povratnice, postoji mogućnost u ovoj zakonskoj odredbi da se o datumu dostave pismena adresatu prosuđuje i na neki drugi način kojim se može potvrditi da je predaja bila </a:t>
            </a:r>
            <a:r>
              <a:rPr lang="hr-HR" sz="2800" b="1" dirty="0" err="1" smtClean="0"/>
              <a:t>pokušana</a:t>
            </a:r>
            <a:r>
              <a:rPr lang="hr-HR" sz="2800" dirty="0" smtClean="0"/>
              <a:t>.</a:t>
            </a:r>
            <a:endParaRPr lang="hr-HR" sz="2800" dirty="0" smtClean="0"/>
          </a:p>
          <a:p>
            <a:r>
              <a:rPr lang="hr-HR" sz="2800" dirty="0" smtClean="0"/>
              <a:t>Sve kada bi se i uzelo da ni jedno od mjesta navedenih u stavku 2. </a:t>
            </a:r>
            <a:r>
              <a:rPr lang="hr-HR" sz="2800" dirty="0" err="1" smtClean="0"/>
              <a:t>čl</a:t>
            </a:r>
            <a:r>
              <a:rPr lang="hr-HR" sz="2800" dirty="0" smtClean="0"/>
              <a:t>. 4. ZA nije bilo poznato, a bilo je, u kojem bi se slučaju pravorijek mogao tužitelju dostavljati na njegovu posljednju poznatu poštansku adresu, pa kada bi se i uzelo da je to ona u Izraelu, suprotno tvrdnji prvostupanjskog suda, ne proizlazi da je pravorijek uredno otpremljen preporučenim pismom uz povratnicu tužitelju i njemu predano u Izraelu te potpisano po tužitelju, </a:t>
            </a:r>
            <a:r>
              <a:rPr lang="hr-HR" sz="2800" b="1" dirty="0" smtClean="0"/>
              <a:t>jer o tome nema dokaza iz spisa Hrvatske gospodarske komore u Zagrebu broj IS-P-2004/9</a:t>
            </a:r>
            <a:r>
              <a:rPr lang="hr-HR" sz="2800" dirty="0" smtClean="0"/>
              <a:t>.“</a:t>
            </a:r>
          </a:p>
          <a:p>
            <a:r>
              <a:rPr lang="hr-HR" sz="2800" i="1" dirty="0" smtClean="0"/>
              <a:t>(Odluka Vrhovnog suda Republike Hrvatske broj </a:t>
            </a:r>
            <a:r>
              <a:rPr lang="hr-HR" sz="2800" i="1" dirty="0" err="1" smtClean="0"/>
              <a:t>Gž</a:t>
            </a:r>
            <a:r>
              <a:rPr lang="hr-HR" sz="2800" i="1" dirty="0" smtClean="0"/>
              <a:t> 7/10-2 od 31. ožujka 2010. godine)</a:t>
            </a:r>
            <a:endParaRPr lang="hr-HR" sz="28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98178"/>
          </a:xfrm>
        </p:spPr>
        <p:txBody>
          <a:bodyPr>
            <a:normAutofit fontScale="90000"/>
          </a:bodyPr>
          <a:lstStyle/>
          <a:p>
            <a:r>
              <a:rPr lang="hr-HR" sz="2800" b="1" dirty="0" smtClean="0"/>
              <a:t>Tužba za </a:t>
            </a:r>
            <a:r>
              <a:rPr lang="hr-HR" sz="2800" b="1" dirty="0" err="1" smtClean="0"/>
              <a:t>poništaj</a:t>
            </a:r>
            <a:r>
              <a:rPr lang="hr-HR" sz="2800" b="1" dirty="0" smtClean="0"/>
              <a:t> može se ponijeti samo protiv pravorijeka – odluke o biti spora, a ne i protiv zaključaka arbitražnog suda.</a:t>
            </a:r>
            <a:r>
              <a:rPr lang="hr-HR" sz="2800" dirty="0" smtClean="0"/>
              <a:t/>
            </a:r>
            <a:br>
              <a:rPr lang="hr-HR" sz="2800" dirty="0" smtClean="0"/>
            </a:br>
            <a:endParaRPr lang="en-US" sz="2800" dirty="0"/>
          </a:p>
        </p:txBody>
      </p:sp>
      <p:sp>
        <p:nvSpPr>
          <p:cNvPr id="3" name="Content Placeholder 2"/>
          <p:cNvSpPr>
            <a:spLocks noGrp="1"/>
          </p:cNvSpPr>
          <p:nvPr>
            <p:ph sz="quarter" idx="1"/>
          </p:nvPr>
        </p:nvSpPr>
        <p:spPr>
          <a:xfrm>
            <a:off x="251520" y="1447800"/>
            <a:ext cx="8435280" cy="5149552"/>
          </a:xfrm>
        </p:spPr>
        <p:txBody>
          <a:bodyPr>
            <a:normAutofit fontScale="77500" lnSpcReduction="20000"/>
          </a:bodyPr>
          <a:lstStyle/>
          <a:p>
            <a:r>
              <a:rPr lang="hr-HR" dirty="0" smtClean="0"/>
              <a:t>„</a:t>
            </a:r>
            <a:r>
              <a:rPr lang="hr-HR" dirty="0" smtClean="0"/>
              <a:t>U </a:t>
            </a:r>
            <a:r>
              <a:rPr lang="hr-HR" dirty="0" err="1" smtClean="0"/>
              <a:t>čl</a:t>
            </a:r>
            <a:r>
              <a:rPr lang="hr-HR" dirty="0" smtClean="0"/>
              <a:t>. 32. st. 1. ZA-a (okončanje postupka) propisano je da se donošenjem konačnog pravorijeka okončava postupak o pitanjima kojima je njime odlučeno. Postupak se može okončati i zaključkom arbitražnog suda kada: 1) tužitelj povuče tužbu, osim ako se tuženik tome usprotivi, a arbitražni sud smatra da tuženik ima opravdani pravni interes da se donese konačni pravorijek o sporu; 2) stranke sporazumno odluče o okončanju postupka; i kad 3) arbitražni sud nađe da je nastavak postupka iz nekog drugog razloga postao nepotreban ili nemoguć. </a:t>
            </a:r>
            <a:r>
              <a:rPr lang="hr-HR" b="1" dirty="0" smtClean="0"/>
              <a:t>Iz navedene odredbe ZA-a proizlazi da je pravorijek, a time i konačni pravorijek iz </a:t>
            </a:r>
            <a:r>
              <a:rPr lang="hr-HR" b="1" dirty="0" err="1" smtClean="0"/>
              <a:t>čl</a:t>
            </a:r>
            <a:r>
              <a:rPr lang="hr-HR" b="1" dirty="0" smtClean="0"/>
              <a:t>. 2. st. 1. t. 9. ZA-a, jasno razlučen od zaključka. Isto je razlikovanje pravorijeka od drugih odluka sadržano i u </a:t>
            </a:r>
            <a:r>
              <a:rPr lang="hr-HR" b="1" dirty="0" err="1" smtClean="0"/>
              <a:t>čl</a:t>
            </a:r>
            <a:r>
              <a:rPr lang="hr-HR" b="1" dirty="0" smtClean="0"/>
              <a:t>. 35. st. 1. ZA-a (na koji se žalitelj poziva) gdje je navedeno da će se odluka o troškovima donijeti u pravorijeku ili odluci, kojom se okončava postupak.</a:t>
            </a:r>
          </a:p>
          <a:p>
            <a:r>
              <a:rPr lang="hr-HR" dirty="0" smtClean="0"/>
              <a:t>Pravilna je stoga ocjena suda prvog stupnja da Odluka Stalnog izbranog sudišta pri Hrvatskoj gospodarskoj komori broj IS-P-2002/16 od 17. veljače 2006. godine nije pravorijek, pa s obzirom da nije ispunjen osnovni uvjet iz članka 36. ZA-a, tužba nije dopuštena, te ju je kao takvu valjalo odbaciti. Sud prvog stupnja je pravilno postupio i što nije niti ispitivao uvjete za </a:t>
            </a:r>
            <a:r>
              <a:rPr lang="hr-HR" dirty="0" err="1" smtClean="0"/>
              <a:t>poništaj</a:t>
            </a:r>
            <a:r>
              <a:rPr lang="hr-HR" dirty="0" smtClean="0"/>
              <a:t> pravorijeka propisane odredbom </a:t>
            </a:r>
            <a:r>
              <a:rPr lang="hr-HR" dirty="0" err="1" smtClean="0"/>
              <a:t>čl</a:t>
            </a:r>
            <a:r>
              <a:rPr lang="hr-HR" dirty="0" smtClean="0"/>
              <a:t>. 36. st. 2. ZA-a.“</a:t>
            </a:r>
          </a:p>
          <a:p>
            <a:r>
              <a:rPr lang="hr-HR" i="1" dirty="0" smtClean="0"/>
              <a:t>(Odluka  Visokog trgovačkog suda Republike Hrvatske broj </a:t>
            </a:r>
            <a:r>
              <a:rPr lang="hr-HR" i="1" dirty="0" err="1" smtClean="0"/>
              <a:t>Pž</a:t>
            </a:r>
            <a:r>
              <a:rPr lang="hr-HR" i="1" dirty="0" smtClean="0"/>
              <a:t>-91/07-3 od 21. veljače 2007. godine)</a:t>
            </a:r>
            <a:endParaRPr lang="hr-HR"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Tužba za </a:t>
            </a:r>
            <a:r>
              <a:rPr lang="hr-HR" dirty="0" err="1" smtClean="0"/>
              <a:t>poništaj</a:t>
            </a:r>
            <a:r>
              <a:rPr lang="hr-HR" dirty="0" smtClean="0"/>
              <a:t> pravorijeka – prisilni karakter</a:t>
            </a:r>
            <a:endParaRPr lang="en-US" dirty="0"/>
          </a:p>
        </p:txBody>
      </p:sp>
      <p:sp>
        <p:nvSpPr>
          <p:cNvPr id="3" name="Content Placeholder 2"/>
          <p:cNvSpPr>
            <a:spLocks noGrp="1"/>
          </p:cNvSpPr>
          <p:nvPr>
            <p:ph sz="quarter" idx="1"/>
          </p:nvPr>
        </p:nvSpPr>
        <p:spPr>
          <a:xfrm>
            <a:off x="899592" y="1412776"/>
            <a:ext cx="7772400" cy="5112568"/>
          </a:xfrm>
        </p:spPr>
        <p:txBody>
          <a:bodyPr>
            <a:normAutofit fontScale="85000" lnSpcReduction="20000"/>
          </a:bodyPr>
          <a:lstStyle/>
          <a:p>
            <a:r>
              <a:rPr lang="hr-HR" b="1" dirty="0" smtClean="0"/>
              <a:t>Pravila </a:t>
            </a:r>
            <a:r>
              <a:rPr lang="hr-HR" b="1" dirty="0" err="1" smtClean="0"/>
              <a:t>podzakonskih</a:t>
            </a:r>
            <a:r>
              <a:rPr lang="hr-HR" b="1" dirty="0" smtClean="0"/>
              <a:t> akata ne mogu derogirati pravila o </a:t>
            </a:r>
            <a:r>
              <a:rPr lang="hr-HR" b="1" dirty="0" err="1" smtClean="0"/>
              <a:t>poništaju</a:t>
            </a:r>
            <a:r>
              <a:rPr lang="hr-HR" b="1" dirty="0" smtClean="0"/>
              <a:t> pravorijeka sadržana u Zakonu o arbitraži.</a:t>
            </a:r>
            <a:endParaRPr lang="hr-HR" dirty="0" smtClean="0"/>
          </a:p>
          <a:p>
            <a:r>
              <a:rPr lang="hr-HR" dirty="0" smtClean="0"/>
              <a:t> „Arbitražni sud a i stranke nemaju apsolutnu slobodu u određivanju pravila postupanja pred Arbitražnim sudom. Oni moraju poštivati one odredbe Zakona o arbitraži čije bi neprimjenjivanje imalo za posljedicu otklanjanje zakonskih odredaba o </a:t>
            </a:r>
            <a:r>
              <a:rPr lang="hr-HR" dirty="0" err="1" smtClean="0"/>
              <a:t>poništaju</a:t>
            </a:r>
            <a:r>
              <a:rPr lang="hr-HR" dirty="0" smtClean="0"/>
              <a:t> pravorijeka Arbitražnog suda zbog apsolutno bitnih povreda postupka.</a:t>
            </a:r>
            <a:br>
              <a:rPr lang="hr-HR" dirty="0" smtClean="0"/>
            </a:br>
            <a:r>
              <a:rPr lang="hr-HR" dirty="0" smtClean="0"/>
              <a:t/>
            </a:r>
            <a:br>
              <a:rPr lang="hr-HR" dirty="0" smtClean="0"/>
            </a:br>
            <a:r>
              <a:rPr lang="hr-HR" dirty="0" smtClean="0"/>
              <a:t>Odredbom </a:t>
            </a:r>
            <a:r>
              <a:rPr lang="hr-HR" dirty="0" err="1" smtClean="0"/>
              <a:t>čl</a:t>
            </a:r>
            <a:r>
              <a:rPr lang="hr-HR" dirty="0" smtClean="0"/>
              <a:t>. 27. st. 6. Poslovnika o radu Arbitražnog suda Hrvatskog nogometnog saveza, kojom je suprotno odredbi </a:t>
            </a:r>
            <a:r>
              <a:rPr lang="hr-HR" dirty="0" err="1" smtClean="0"/>
              <a:t>čl</a:t>
            </a:r>
            <a:r>
              <a:rPr lang="hr-HR" dirty="0" smtClean="0"/>
              <a:t>. 30. st. 5. ZA određeno da odluka mora biti potpisana samo od strane predsjednika vijeća, isključena je primjena odredbe </a:t>
            </a:r>
            <a:r>
              <a:rPr lang="hr-HR" dirty="0" err="1" smtClean="0"/>
              <a:t>čl</a:t>
            </a:r>
            <a:r>
              <a:rPr lang="hr-HR" dirty="0" smtClean="0"/>
              <a:t>. 36. st. 2. </a:t>
            </a:r>
            <a:r>
              <a:rPr lang="hr-HR" dirty="0" err="1" smtClean="0"/>
              <a:t>toč</a:t>
            </a:r>
            <a:r>
              <a:rPr lang="hr-HR" dirty="0" smtClean="0"/>
              <a:t>. 1f. ZA o </a:t>
            </a:r>
            <a:r>
              <a:rPr lang="hr-HR" dirty="0" err="1" smtClean="0"/>
              <a:t>poništaju</a:t>
            </a:r>
            <a:r>
              <a:rPr lang="hr-HR" dirty="0" smtClean="0"/>
              <a:t> pravorijeka iz razloga kršenja odredaba </a:t>
            </a:r>
            <a:r>
              <a:rPr lang="hr-HR" dirty="0" err="1" smtClean="0"/>
              <a:t>čl</a:t>
            </a:r>
            <a:r>
              <a:rPr lang="hr-HR" dirty="0" smtClean="0"/>
              <a:t>. 30. st. 3. i 5. ZA, pa prvostupanjski sud neosnovano smatra da Arbitražni sud nije postupio suprotno odredbi </a:t>
            </a:r>
            <a:r>
              <a:rPr lang="hr-HR" dirty="0" err="1" smtClean="0"/>
              <a:t>čl</a:t>
            </a:r>
            <a:r>
              <a:rPr lang="hr-HR" dirty="0" smtClean="0"/>
              <a:t>. 30. st. 5. ZA.“</a:t>
            </a:r>
          </a:p>
          <a:p>
            <a:r>
              <a:rPr lang="hr-HR" i="1" dirty="0" smtClean="0"/>
              <a:t>(Odluka  Vrhovnog  suda Republike Hrvatske broj </a:t>
            </a:r>
            <a:r>
              <a:rPr lang="hr-HR" i="1" dirty="0" err="1" smtClean="0"/>
              <a:t>Gž</a:t>
            </a:r>
            <a:r>
              <a:rPr lang="hr-HR" i="1" dirty="0" smtClean="0"/>
              <a:t> 8/07-2 od 11. veljače 2009. godine)</a:t>
            </a:r>
            <a:endParaRPr lang="hr-HR"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Razlozi za </a:t>
            </a:r>
            <a:r>
              <a:rPr lang="hr-HR" dirty="0" err="1" smtClean="0"/>
              <a:t>poništaj</a:t>
            </a:r>
            <a:r>
              <a:rPr lang="hr-HR" dirty="0" smtClean="0"/>
              <a:t> pravorijeka  - zahtjev stranke</a:t>
            </a:r>
            <a:endParaRPr lang="en-US" dirty="0"/>
          </a:p>
        </p:txBody>
      </p:sp>
      <p:sp>
        <p:nvSpPr>
          <p:cNvPr id="3" name="Content Placeholder 2"/>
          <p:cNvSpPr>
            <a:spLocks noGrp="1"/>
          </p:cNvSpPr>
          <p:nvPr>
            <p:ph sz="quarter" idx="1"/>
          </p:nvPr>
        </p:nvSpPr>
        <p:spPr>
          <a:xfrm>
            <a:off x="323528" y="1447800"/>
            <a:ext cx="8640960" cy="5221560"/>
          </a:xfrm>
        </p:spPr>
        <p:txBody>
          <a:bodyPr>
            <a:normAutofit fontScale="77500" lnSpcReduction="20000"/>
          </a:bodyPr>
          <a:lstStyle/>
          <a:p>
            <a:r>
              <a:rPr lang="vi-VN" dirty="0" smtClean="0"/>
              <a:t>a) da ugovor o arbitraži iz članka 6. ovoga Zakona nije uopće bio sklopljen ili da </a:t>
            </a:r>
            <a:r>
              <a:rPr lang="vi-VN" dirty="0" smtClean="0"/>
              <a:t>nije</a:t>
            </a:r>
            <a:r>
              <a:rPr lang="hr-HR" dirty="0" smtClean="0"/>
              <a:t> </a:t>
            </a:r>
            <a:r>
              <a:rPr lang="vi-VN" dirty="0" smtClean="0"/>
              <a:t>bio </a:t>
            </a:r>
            <a:r>
              <a:rPr lang="vi-VN" dirty="0" smtClean="0"/>
              <a:t>valjan,</a:t>
            </a:r>
          </a:p>
          <a:p>
            <a:r>
              <a:rPr lang="vi-VN" dirty="0" smtClean="0"/>
              <a:t>b) da stranka u postupku nije bila sposobna zaključiti ugovor o arbitraži i biti stranka </a:t>
            </a:r>
            <a:r>
              <a:rPr lang="vi-VN" dirty="0" smtClean="0"/>
              <a:t>u</a:t>
            </a:r>
            <a:r>
              <a:rPr lang="hr-HR" dirty="0" smtClean="0"/>
              <a:t> </a:t>
            </a:r>
            <a:r>
              <a:rPr lang="vi-VN" dirty="0" smtClean="0"/>
              <a:t>sporu </a:t>
            </a:r>
            <a:r>
              <a:rPr lang="vi-VN" dirty="0" smtClean="0"/>
              <a:t>(članak 7.) ili da stranka nije bila uredno zastupana,</a:t>
            </a:r>
          </a:p>
          <a:p>
            <a:r>
              <a:rPr lang="vi-VN" dirty="0" smtClean="0"/>
              <a:t>c) da stranka koja je podnijela tužbu za poništaj pravorijeka nije bila </a:t>
            </a:r>
            <a:r>
              <a:rPr lang="vi-VN" dirty="0" smtClean="0"/>
              <a:t>uredno</a:t>
            </a:r>
            <a:r>
              <a:rPr lang="hr-HR" dirty="0" smtClean="0"/>
              <a:t> </a:t>
            </a:r>
            <a:r>
              <a:rPr lang="vi-VN" dirty="0" smtClean="0"/>
              <a:t>obaviještena </a:t>
            </a:r>
            <a:r>
              <a:rPr lang="vi-VN" dirty="0" smtClean="0"/>
              <a:t>o pokretanju arbitražnog postupka ili da joj je na drugi nezakonit način </a:t>
            </a:r>
            <a:r>
              <a:rPr lang="vi-VN" dirty="0" smtClean="0"/>
              <a:t>bilo</a:t>
            </a:r>
            <a:r>
              <a:rPr lang="hr-HR" dirty="0" smtClean="0"/>
              <a:t> </a:t>
            </a:r>
            <a:r>
              <a:rPr lang="vi-VN" dirty="0" smtClean="0"/>
              <a:t>onemogućeno raspravljanje</a:t>
            </a:r>
            <a:r>
              <a:rPr lang="hr-HR" dirty="0" smtClean="0"/>
              <a:t> </a:t>
            </a:r>
            <a:r>
              <a:rPr lang="vi-VN" dirty="0" smtClean="0"/>
              <a:t>pred </a:t>
            </a:r>
            <a:r>
              <a:rPr lang="vi-VN" dirty="0" smtClean="0"/>
              <a:t>arbitražnim sudom,</a:t>
            </a:r>
          </a:p>
          <a:p>
            <a:r>
              <a:rPr lang="vi-VN" dirty="0" smtClean="0"/>
              <a:t>d) da se pravorijek odnosi na spor koji nije predviđen arbitražnim ugovorom, ili </a:t>
            </a:r>
            <a:r>
              <a:rPr lang="vi-VN" dirty="0" smtClean="0"/>
              <a:t>koji</a:t>
            </a:r>
            <a:r>
              <a:rPr lang="hr-HR" dirty="0" smtClean="0"/>
              <a:t> </a:t>
            </a:r>
            <a:r>
              <a:rPr lang="vi-VN" dirty="0" smtClean="0"/>
              <a:t>nije </a:t>
            </a:r>
            <a:r>
              <a:rPr lang="vi-VN" dirty="0" smtClean="0"/>
              <a:t>obuhvaćen njegovim odredbama, ili da sadrži odluke o predmetima koji </a:t>
            </a:r>
            <a:r>
              <a:rPr lang="vi-VN" dirty="0" smtClean="0"/>
              <a:t>prekoračuju</a:t>
            </a:r>
            <a:r>
              <a:rPr lang="hr-HR" dirty="0" smtClean="0"/>
              <a:t> </a:t>
            </a:r>
            <a:r>
              <a:rPr lang="vi-VN" dirty="0" smtClean="0"/>
              <a:t>granice </a:t>
            </a:r>
            <a:r>
              <a:rPr lang="vi-VN" dirty="0" smtClean="0"/>
              <a:t>ugovora o arbitraži, s time da se, ako se odluka o predmetima koji su </a:t>
            </a:r>
            <a:r>
              <a:rPr lang="vi-VN" dirty="0" smtClean="0"/>
              <a:t>podvrgnuti</a:t>
            </a:r>
            <a:r>
              <a:rPr lang="hr-HR" dirty="0" smtClean="0"/>
              <a:t> </a:t>
            </a:r>
            <a:r>
              <a:rPr lang="vi-VN" dirty="0" smtClean="0"/>
              <a:t>arbitraži </a:t>
            </a:r>
            <a:r>
              <a:rPr lang="vi-VN" dirty="0" smtClean="0"/>
              <a:t>može odvojiti od onih koja joj nisu podvrgnuta, može poništiti samo onaj dio odluke </a:t>
            </a:r>
            <a:r>
              <a:rPr lang="vi-VN" dirty="0" smtClean="0"/>
              <a:t>u</a:t>
            </a:r>
            <a:r>
              <a:rPr lang="hr-HR" dirty="0" smtClean="0"/>
              <a:t> </a:t>
            </a:r>
            <a:r>
              <a:rPr lang="vi-VN" dirty="0" smtClean="0"/>
              <a:t>kome </a:t>
            </a:r>
            <a:r>
              <a:rPr lang="vi-VN" dirty="0" smtClean="0"/>
              <a:t>se nalaze odredbe koje se odnose na predmete koji nisu bili podvrgnuti arbitraži,</a:t>
            </a:r>
          </a:p>
          <a:p>
            <a:r>
              <a:rPr lang="vi-VN" dirty="0" smtClean="0"/>
              <a:t>e) da sastav arbitražnog suda ili arbitražni postupak nisu bili u skladu s ovim </a:t>
            </a:r>
            <a:r>
              <a:rPr lang="vi-VN" dirty="0" smtClean="0"/>
              <a:t>Zakonom</a:t>
            </a:r>
            <a:r>
              <a:rPr lang="hr-HR" dirty="0" smtClean="0"/>
              <a:t> </a:t>
            </a:r>
            <a:r>
              <a:rPr lang="vi-VN" dirty="0" smtClean="0"/>
              <a:t>ili </a:t>
            </a:r>
            <a:r>
              <a:rPr lang="vi-VN" dirty="0" smtClean="0"/>
              <a:t>dopuštenim sporazumom stranaka, a to je moglo utjecati na sadržaj pravorijeka,</a:t>
            </a:r>
          </a:p>
          <a:p>
            <a:r>
              <a:rPr lang="vi-VN" dirty="0" smtClean="0"/>
              <a:t>f) da pravorijek nije obrazložen ili potpisan u smislu odredaba članka 30. stavka 3. i </a:t>
            </a:r>
            <a:r>
              <a:rPr lang="vi-VN" dirty="0" smtClean="0"/>
              <a:t>5.</a:t>
            </a:r>
            <a:r>
              <a:rPr lang="hr-HR" dirty="0" smtClean="0"/>
              <a:t> </a:t>
            </a:r>
            <a:r>
              <a:rPr lang="vi-VN" dirty="0" smtClean="0"/>
              <a:t>ovoga </a:t>
            </a:r>
            <a:r>
              <a:rPr lang="vi-VN" dirty="0" smtClean="0"/>
              <a:t>Zakona,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dirty="0" smtClean="0"/>
              <a:t>Sadr</a:t>
            </a:r>
            <a:r>
              <a:rPr lang="hr-HR" dirty="0" smtClean="0"/>
              <a:t>žaj</a:t>
            </a:r>
            <a:endParaRPr lang="hr-HR" dirty="0"/>
          </a:p>
        </p:txBody>
      </p:sp>
      <p:sp>
        <p:nvSpPr>
          <p:cNvPr id="3" name="Content Placeholder 2"/>
          <p:cNvSpPr>
            <a:spLocks noGrp="1"/>
          </p:cNvSpPr>
          <p:nvPr>
            <p:ph sz="quarter" idx="1"/>
          </p:nvPr>
        </p:nvSpPr>
        <p:spPr/>
        <p:txBody>
          <a:bodyPr/>
          <a:lstStyle/>
          <a:p>
            <a:r>
              <a:rPr lang="hr-HR" dirty="0" smtClean="0"/>
              <a:t>Završetak arbitražnog postupka</a:t>
            </a:r>
          </a:p>
          <a:p>
            <a:r>
              <a:rPr lang="hr-HR" dirty="0" smtClean="0"/>
              <a:t>Odlučivanje u vijeću</a:t>
            </a:r>
            <a:endParaRPr lang="en-US" dirty="0" smtClean="0"/>
          </a:p>
          <a:p>
            <a:r>
              <a:rPr lang="hr-HR" dirty="0" smtClean="0"/>
              <a:t>Pravorijek</a:t>
            </a:r>
            <a:endParaRPr lang="en-US" dirty="0" smtClean="0"/>
          </a:p>
          <a:p>
            <a:r>
              <a:rPr lang="hr-HR" dirty="0" smtClean="0"/>
              <a:t>Oblik pravorijeka</a:t>
            </a:r>
            <a:endParaRPr lang="hr-HR" dirty="0" smtClean="0"/>
          </a:p>
          <a:p>
            <a:r>
              <a:rPr lang="hr-HR" dirty="0" smtClean="0"/>
              <a:t>Dostava pravorijeka</a:t>
            </a:r>
            <a:endParaRPr lang="hr-HR" dirty="0" smtClean="0"/>
          </a:p>
          <a:p>
            <a:r>
              <a:rPr lang="hr-HR" dirty="0" err="1" smtClean="0"/>
              <a:t>Poništaj</a:t>
            </a:r>
            <a:r>
              <a:rPr lang="hr-HR" dirty="0" smtClean="0"/>
              <a:t> pravorijeka</a:t>
            </a:r>
            <a:endParaRPr lang="hr-HR" dirty="0" smtClean="0"/>
          </a:p>
          <a:p>
            <a:r>
              <a:rPr lang="hr-HR" dirty="0" smtClean="0"/>
              <a:t>Arbitražni postupak nakon </a:t>
            </a:r>
            <a:r>
              <a:rPr lang="hr-HR" dirty="0" err="1" smtClean="0"/>
              <a:t>poništaja</a:t>
            </a:r>
            <a:r>
              <a:rPr lang="hr-HR" dirty="0" smtClean="0"/>
              <a:t> pravorijeka</a:t>
            </a:r>
            <a:endParaRPr lang="hr-H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Sastav arbitražnog suda</a:t>
            </a:r>
            <a:endParaRPr lang="en-US" dirty="0"/>
          </a:p>
        </p:txBody>
      </p:sp>
      <p:sp>
        <p:nvSpPr>
          <p:cNvPr id="3" name="Content Placeholder 2"/>
          <p:cNvSpPr>
            <a:spLocks noGrp="1"/>
          </p:cNvSpPr>
          <p:nvPr>
            <p:ph sz="quarter" idx="1"/>
          </p:nvPr>
        </p:nvSpPr>
        <p:spPr>
          <a:xfrm>
            <a:off x="395536" y="1447800"/>
            <a:ext cx="8291264" cy="5149552"/>
          </a:xfrm>
        </p:spPr>
        <p:txBody>
          <a:bodyPr>
            <a:normAutofit fontScale="85000" lnSpcReduction="10000"/>
          </a:bodyPr>
          <a:lstStyle/>
          <a:p>
            <a:r>
              <a:rPr lang="hr-HR" dirty="0" smtClean="0"/>
              <a:t>„Tužitelj je u arbitražnom postupku tražio izuzeće člana arbitražnog vijeća kojeg je imenovao tuženik iz razloga što je </a:t>
            </a:r>
            <a:r>
              <a:rPr lang="hr-HR" b="1" dirty="0" smtClean="0"/>
              <a:t>taj arbitar sudjelovao u arbitražnim vijeću u sličnom pravnom slučaju, te što je polemizirao s drugačijim pravnim stavom, smatrajući da takav arbitar ima već unaprijed formiran stav o predmetu spora.</a:t>
            </a:r>
          </a:p>
          <a:p>
            <a:r>
              <a:rPr lang="hr-HR" dirty="0" smtClean="0"/>
              <a:t>Predsjednik Stalnog izbranog suda odbio je zahtjev za izuzeće arbitra.</a:t>
            </a:r>
          </a:p>
          <a:p>
            <a:r>
              <a:rPr lang="hr-HR" dirty="0" smtClean="0"/>
              <a:t>Sud prvog stupnja je ocijenio da je sastav arbitražnog vijeća bio u skladu sa Zakonom o arbitraži, te da razlog za izuzeće arbitra ne predstavlja ranije sudjelovanje kod donošenja odluke u sličnim predmetima</a:t>
            </a:r>
            <a:r>
              <a:rPr lang="hr-HR" b="1" dirty="0" smtClean="0"/>
              <a:t>, kao ni javno iznošenje stavova o određenim pravnim pitanjima čak i u slučaju da se ta pravna pitanja pojave kasnije u predmetu u kojem je autor imenovan arbitro</a:t>
            </a:r>
            <a:r>
              <a:rPr lang="hr-HR" dirty="0" smtClean="0"/>
              <a:t>m. Sud navodi da sudska praksa koja se razvila iz primjene </a:t>
            </a:r>
            <a:r>
              <a:rPr lang="hr-HR" dirty="0" err="1" smtClean="0"/>
              <a:t>čl</a:t>
            </a:r>
            <a:r>
              <a:rPr lang="hr-HR" dirty="0" smtClean="0"/>
              <a:t>. 71. st.1. </a:t>
            </a:r>
            <a:r>
              <a:rPr lang="hr-HR" dirty="0" err="1" smtClean="0"/>
              <a:t>toč</a:t>
            </a:r>
            <a:r>
              <a:rPr lang="hr-HR" dirty="0" smtClean="0"/>
              <a:t>. 7. Zakona o parničnom postupku, barem do sada nije smatrala da bi ranije suđenje suca u sličnom predmetu, bio razlog za izuzeće u kojem kasnijem sličnom predmetu</a:t>
            </a:r>
            <a:r>
              <a:rPr lang="hr-HR" dirty="0" smtClean="0"/>
              <a:t>.“</a:t>
            </a:r>
          </a:p>
          <a:p>
            <a:r>
              <a:rPr lang="hr-HR" i="1" dirty="0" smtClean="0"/>
              <a:t>(Odluka Trgovačkog suda u Zagrebu broj P- 2178/04 od 8. prosinca 2005. godine)</a:t>
            </a:r>
            <a:r>
              <a:rPr lang="hr-HR" b="1"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Nepostojanje ugovor o arbitraži</a:t>
            </a:r>
            <a:endParaRPr lang="en-US" dirty="0"/>
          </a:p>
        </p:txBody>
      </p:sp>
      <p:sp>
        <p:nvSpPr>
          <p:cNvPr id="3" name="Content Placeholder 2"/>
          <p:cNvSpPr>
            <a:spLocks noGrp="1"/>
          </p:cNvSpPr>
          <p:nvPr>
            <p:ph sz="quarter" idx="1"/>
          </p:nvPr>
        </p:nvSpPr>
        <p:spPr>
          <a:xfrm>
            <a:off x="395536" y="1447800"/>
            <a:ext cx="8291264" cy="4572000"/>
          </a:xfrm>
        </p:spPr>
        <p:txBody>
          <a:bodyPr>
            <a:normAutofit fontScale="85000" lnSpcReduction="20000"/>
          </a:bodyPr>
          <a:lstStyle/>
          <a:p>
            <a:pPr>
              <a:buNone/>
            </a:pPr>
            <a:r>
              <a:rPr lang="hr-HR" b="1" dirty="0" smtClean="0"/>
              <a:t> </a:t>
            </a:r>
            <a:endParaRPr lang="hr-HR" dirty="0" smtClean="0"/>
          </a:p>
          <a:p>
            <a:r>
              <a:rPr lang="hr-HR" dirty="0" smtClean="0"/>
              <a:t> „U smislu </a:t>
            </a:r>
            <a:r>
              <a:rPr lang="hr-HR" dirty="0" err="1" smtClean="0"/>
              <a:t>čl</a:t>
            </a:r>
            <a:r>
              <a:rPr lang="hr-HR" dirty="0" smtClean="0"/>
              <a:t>. 469.a/ ZPP statutom sportske organizacije ne može se utvrditi nadležnost arbitraže za rješavanje spora po imovinskopravnim zahtjevima, jer se nadležnosti izabranih sudova može predvidjeti samo zakonom.</a:t>
            </a:r>
            <a:br>
              <a:rPr lang="hr-HR" dirty="0" smtClean="0"/>
            </a:br>
            <a:r>
              <a:rPr lang="hr-HR" dirty="0" smtClean="0"/>
              <a:t/>
            </a:r>
            <a:br>
              <a:rPr lang="hr-HR" dirty="0" smtClean="0"/>
            </a:br>
            <a:r>
              <a:rPr lang="hr-HR" dirty="0" smtClean="0"/>
              <a:t>S obzirom da u smislu odredbe </a:t>
            </a:r>
            <a:r>
              <a:rPr lang="hr-HR" dirty="0" err="1" smtClean="0"/>
              <a:t>čl</a:t>
            </a:r>
            <a:r>
              <a:rPr lang="hr-HR" dirty="0" smtClean="0"/>
              <a:t>. 1. ZPP odlučivanje u imovinskopravnim sporovima spada u sudsku nadležnost</a:t>
            </a:r>
            <a:r>
              <a:rPr lang="hr-HR" b="1" dirty="0" smtClean="0"/>
              <a:t>, a nije sklopljen ugovor o izabranom sudu, jer to ne proizlazi iz sadržaja ugovora od 24. srpnja 1998</a:t>
            </a:r>
            <a:r>
              <a:rPr lang="hr-HR" dirty="0" smtClean="0"/>
              <a:t>., pravilno je prvostupanjski sud zaključio da postoje razlozi za </a:t>
            </a:r>
            <a:r>
              <a:rPr lang="hr-HR" dirty="0" err="1" smtClean="0"/>
              <a:t>poništaj</a:t>
            </a:r>
            <a:r>
              <a:rPr lang="hr-HR" dirty="0" smtClean="0"/>
              <a:t> pravorijeka iz </a:t>
            </a:r>
            <a:r>
              <a:rPr lang="hr-HR" dirty="0" err="1" smtClean="0"/>
              <a:t>čl</a:t>
            </a:r>
            <a:r>
              <a:rPr lang="hr-HR" dirty="0" smtClean="0"/>
              <a:t>. 36. st. 2. </a:t>
            </a:r>
            <a:r>
              <a:rPr lang="hr-HR" dirty="0" err="1" smtClean="0"/>
              <a:t>toč</a:t>
            </a:r>
            <a:r>
              <a:rPr lang="hr-HR" dirty="0" smtClean="0"/>
              <a:t>. 1. a/ i d/ ZA, te je pravilno prihvatio tužbeni zahtjev  i poništio pravorijek. Također je pravilna i odluka o parničnom trošku, koja je donesena u skladu s odredbama </a:t>
            </a:r>
            <a:r>
              <a:rPr lang="hr-HR" dirty="0" err="1" smtClean="0"/>
              <a:t>čl</a:t>
            </a:r>
            <a:r>
              <a:rPr lang="hr-HR" dirty="0" smtClean="0"/>
              <a:t>. 154. st. 1. ZPP, kao i odredbama važeće Odvjetničke tarife o nagradama i naknadi troškova za rad odvjetnika.“</a:t>
            </a:r>
          </a:p>
          <a:p>
            <a:r>
              <a:rPr lang="hr-HR" i="1" dirty="0" smtClean="0"/>
              <a:t>(Odluka  Vrhovnog suda Republike Hrvatske broj </a:t>
            </a:r>
            <a:r>
              <a:rPr lang="hr-HR" i="1" dirty="0" err="1" smtClean="0"/>
              <a:t>Gž</a:t>
            </a:r>
            <a:r>
              <a:rPr lang="hr-HR" i="1" dirty="0" smtClean="0"/>
              <a:t> 8/10-2i </a:t>
            </a:r>
            <a:r>
              <a:rPr lang="hr-HR" i="1" dirty="0" err="1" smtClean="0"/>
              <a:t>Gž</a:t>
            </a:r>
            <a:r>
              <a:rPr lang="hr-HR" i="1" dirty="0" smtClean="0"/>
              <a:t> 9/10-2 od 7. srpnja 2010. godine)</a:t>
            </a:r>
            <a:endParaRPr lang="hr-HR"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Obrazloženje pravorijeka</a:t>
            </a:r>
            <a:endParaRPr lang="en-US" dirty="0"/>
          </a:p>
        </p:txBody>
      </p:sp>
      <p:sp>
        <p:nvSpPr>
          <p:cNvPr id="3" name="Content Placeholder 2"/>
          <p:cNvSpPr>
            <a:spLocks noGrp="1"/>
          </p:cNvSpPr>
          <p:nvPr>
            <p:ph sz="quarter" idx="1"/>
          </p:nvPr>
        </p:nvSpPr>
        <p:spPr>
          <a:xfrm>
            <a:off x="323528" y="1447800"/>
            <a:ext cx="8363272" cy="5221560"/>
          </a:xfrm>
        </p:spPr>
        <p:txBody>
          <a:bodyPr>
            <a:normAutofit fontScale="77500" lnSpcReduction="20000"/>
          </a:bodyPr>
          <a:lstStyle/>
          <a:p>
            <a:r>
              <a:rPr lang="hr-HR" dirty="0" smtClean="0"/>
              <a:t>“Tužitelj </a:t>
            </a:r>
            <a:r>
              <a:rPr lang="hr-HR" dirty="0" smtClean="0"/>
              <a:t>kao razlog </a:t>
            </a:r>
            <a:r>
              <a:rPr lang="hr-HR" dirty="0" err="1" smtClean="0"/>
              <a:t>poništaja</a:t>
            </a:r>
            <a:r>
              <a:rPr lang="hr-HR" dirty="0" smtClean="0"/>
              <a:t> pravorijeka ističe </a:t>
            </a:r>
            <a:r>
              <a:rPr lang="hr-HR" b="1" dirty="0" smtClean="0"/>
              <a:t>nekvalitetnost napravljenog pravorijeka jer u </a:t>
            </a:r>
            <a:r>
              <a:rPr lang="hr-HR" b="1" dirty="0" smtClean="0"/>
              <a:t>obrazloženju istog nije dano očitovanje na prigovore koji su istaknuti tijekom postupka.</a:t>
            </a:r>
          </a:p>
          <a:p>
            <a:r>
              <a:rPr lang="hr-HR" dirty="0" smtClean="0"/>
              <a:t>Nepostojanje obrazloženja u pravorijeku jedan je od razloga za </a:t>
            </a:r>
            <a:r>
              <a:rPr lang="hr-HR" dirty="0" err="1" smtClean="0"/>
              <a:t>poništaj</a:t>
            </a:r>
            <a:r>
              <a:rPr lang="hr-HR" dirty="0" smtClean="0"/>
              <a:t> pravorijeka propisan </a:t>
            </a:r>
            <a:r>
              <a:rPr lang="hr-HR" dirty="0" err="1" smtClean="0"/>
              <a:t>čl</a:t>
            </a:r>
            <a:r>
              <a:rPr lang="hr-HR" dirty="0" smtClean="0"/>
              <a:t>. 36. st.1.toč. 1. f Zakona o arbitraži, koji uređuje da se pravorijek izrađuje u pisanom obliku i mora biti obrazložen, osim ako su se stranke sporazumjele da obrazloženje nije potrebno ili ako je pravorijek donesen na temelju nagodbe stranaka.</a:t>
            </a:r>
          </a:p>
          <a:p>
            <a:r>
              <a:rPr lang="hr-HR" dirty="0" smtClean="0"/>
              <a:t>Za razliku od drugih zakona ( </a:t>
            </a:r>
            <a:r>
              <a:rPr lang="hr-HR" dirty="0" err="1" smtClean="0"/>
              <a:t>npr</a:t>
            </a:r>
            <a:r>
              <a:rPr lang="hr-HR" dirty="0" smtClean="0"/>
              <a:t>. </a:t>
            </a:r>
            <a:r>
              <a:rPr lang="hr-HR" dirty="0" err="1" smtClean="0"/>
              <a:t>čl</a:t>
            </a:r>
            <a:r>
              <a:rPr lang="hr-HR" dirty="0" smtClean="0"/>
              <a:t>. 338. st. 4. ZPP-a) odredbama Zakona o arbitraži nije određen sadržaj obrazloženja. Traži se samo postojanje obrazloženja u formalnom smislu. Mišljenje je suda prvog stupnja da se stranke disponirajući svojim pravima dobrovoljno podvrgavaju iznošenju svoga spora pred arbitražu prihvaćajući time pozitivne, ali i negativne posljedice arbitražnog postupka. Stoga se  razlozi za </a:t>
            </a:r>
            <a:r>
              <a:rPr lang="hr-HR" dirty="0" err="1" smtClean="0"/>
              <a:t>poništaj</a:t>
            </a:r>
            <a:r>
              <a:rPr lang="hr-HR" dirty="0" smtClean="0"/>
              <a:t> pravorijeka arbitražnih odluka moraju tumačiti restriktivno.  </a:t>
            </a:r>
            <a:r>
              <a:rPr lang="hr-HR" b="1" dirty="0" smtClean="0"/>
              <a:t>Ako bi se dopustilo problematiziranje sadržaja obrazloženja, te tim u vezi utvrđenje da li je pravorijek kvalitetan, da li su u obrazloženju naznačeni razlozi u odnosu na sve prigovore istaknute tijekom arbitražnog postupka, time bi se, na mala vrata, uveli dodatni razlozi za </a:t>
            </a:r>
            <a:r>
              <a:rPr lang="hr-HR" b="1" dirty="0" err="1" smtClean="0"/>
              <a:t>poništaj</a:t>
            </a:r>
            <a:r>
              <a:rPr lang="hr-HR" b="1" dirty="0" smtClean="0"/>
              <a:t> pravorijeka izvan kruga izričito propisanih </a:t>
            </a:r>
            <a:r>
              <a:rPr lang="hr-HR" b="1" dirty="0" err="1" smtClean="0"/>
              <a:t>čl</a:t>
            </a:r>
            <a:r>
              <a:rPr lang="hr-HR" b="1" dirty="0" smtClean="0"/>
              <a:t>. 36. Zakona o arbitraži.“</a:t>
            </a:r>
          </a:p>
          <a:p>
            <a:r>
              <a:rPr lang="hr-HR" i="1" dirty="0" smtClean="0"/>
              <a:t>(Odluka Trgovačkog suda u Zagrebu broj P- 2178/04 od 8. prosinca 2005. godine)</a:t>
            </a:r>
            <a:r>
              <a:rPr lang="hr-HR" b="1" dirty="0" smtClean="0"/>
              <a:t> </a:t>
            </a:r>
            <a:endParaRPr lang="hr-HR"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Obrazloženje </a:t>
            </a:r>
            <a:r>
              <a:rPr lang="hr-HR" dirty="0" smtClean="0"/>
              <a:t>pravorijeka 2</a:t>
            </a:r>
            <a:endParaRPr lang="en-US" dirty="0"/>
          </a:p>
        </p:txBody>
      </p:sp>
      <p:sp>
        <p:nvSpPr>
          <p:cNvPr id="3" name="Content Placeholder 2"/>
          <p:cNvSpPr>
            <a:spLocks noGrp="1"/>
          </p:cNvSpPr>
          <p:nvPr>
            <p:ph sz="quarter" idx="1"/>
          </p:nvPr>
        </p:nvSpPr>
        <p:spPr>
          <a:xfrm>
            <a:off x="467544" y="1447800"/>
            <a:ext cx="8219256" cy="4861520"/>
          </a:xfrm>
        </p:spPr>
        <p:txBody>
          <a:bodyPr>
            <a:normAutofit fontScale="77500" lnSpcReduction="20000"/>
          </a:bodyPr>
          <a:lstStyle/>
          <a:p>
            <a:r>
              <a:rPr lang="hr-HR" sz="2900" b="1" dirty="0" smtClean="0"/>
              <a:t>Smatra se da je dostatno obrazložen pravorijek ako su njegovi razlozi navedeni u zapisniku o sjednici arbitraže, neovisno o tome nalaze li se ti razlozi ispred ili iza izreke pravorijeka.</a:t>
            </a:r>
            <a:endParaRPr lang="hr-HR" sz="2900" dirty="0" smtClean="0"/>
          </a:p>
          <a:p>
            <a:r>
              <a:rPr lang="hr-HR" sz="2900" dirty="0" smtClean="0"/>
              <a:t>„</a:t>
            </a:r>
            <a:r>
              <a:rPr lang="hr-HR" sz="2900" dirty="0" smtClean="0"/>
              <a:t>Iz zapisnika o sjednici arbitraže proizlazi da su u njima navedeni razlozi za donesene arbitražne odluke, koji su navedeni ispred teksta arbitražnih odluka, te nije prihvatljiva tvrdnja tužitelja da te odluke nemaju svoje obrazloženje</a:t>
            </a:r>
            <a:r>
              <a:rPr lang="hr-HR" sz="2900" dirty="0" smtClean="0"/>
              <a:t>.</a:t>
            </a:r>
            <a:r>
              <a:rPr lang="hr-HR" sz="2900" dirty="0" smtClean="0"/>
              <a:t/>
            </a:r>
            <a:br>
              <a:rPr lang="hr-HR" sz="2900" dirty="0" smtClean="0"/>
            </a:br>
            <a:r>
              <a:rPr lang="hr-HR" sz="2900" b="1" dirty="0" smtClean="0"/>
              <a:t>Za ocjenu pitanja postojanja razloga arbitražne odluke važno je da li ona sadrži razloge, pri čemu nije odlučno, jesu li ti razlozi navedeni ispred ili ispod teksta arbitražne odluke</a:t>
            </a:r>
            <a:r>
              <a:rPr lang="hr-HR" sz="2900" dirty="0" smtClean="0"/>
              <a:t>.</a:t>
            </a:r>
            <a:r>
              <a:rPr lang="hr-HR" sz="2900" dirty="0" smtClean="0"/>
              <a:t/>
            </a:r>
            <a:br>
              <a:rPr lang="hr-HR" sz="2900" dirty="0" smtClean="0"/>
            </a:br>
            <a:r>
              <a:rPr lang="hr-HR" sz="2900" b="1" dirty="0" smtClean="0"/>
              <a:t>Kada bi se čak i prihvatio stav da razlozi arbitražne odluke trebaju biti sadržani ispod teksta odluke, takav nedostatak nije razlog za </a:t>
            </a:r>
            <a:r>
              <a:rPr lang="hr-HR" sz="2900" b="1" dirty="0" err="1" smtClean="0"/>
              <a:t>poništaj</a:t>
            </a:r>
            <a:r>
              <a:rPr lang="hr-HR" sz="2900" b="1" dirty="0" smtClean="0"/>
              <a:t> pravorijeka u smislu </a:t>
            </a:r>
            <a:r>
              <a:rPr lang="hr-HR" sz="2900" b="1" dirty="0" err="1" smtClean="0"/>
              <a:t>čl</a:t>
            </a:r>
            <a:r>
              <a:rPr lang="hr-HR" sz="2900" b="1" dirty="0" smtClean="0"/>
              <a:t>. 36. ZA</a:t>
            </a:r>
            <a:r>
              <a:rPr lang="hr-HR" sz="2900" b="1" dirty="0" smtClean="0"/>
              <a:t>.</a:t>
            </a:r>
            <a:r>
              <a:rPr lang="hr-HR" sz="2900" dirty="0" smtClean="0"/>
              <a:t/>
            </a:r>
            <a:br>
              <a:rPr lang="hr-HR" sz="2900" dirty="0" smtClean="0"/>
            </a:br>
            <a:r>
              <a:rPr lang="hr-HR" sz="2900" dirty="0" smtClean="0"/>
              <a:t>Kako navedeni arbitražni pravorijeci sadrže obrazloženje nije osnovan tužbeni zahtjev za njihovo poništenje zbog nepostojanja obrazloženja.“</a:t>
            </a:r>
          </a:p>
          <a:p>
            <a:r>
              <a:rPr lang="hr-HR" sz="2900" i="1" dirty="0" smtClean="0"/>
              <a:t>(Odluka Vrhovnog  suda Republike Hrvatske broj </a:t>
            </a:r>
            <a:r>
              <a:rPr lang="hr-HR" sz="2900" i="1" dirty="0" err="1" smtClean="0"/>
              <a:t>Gž</a:t>
            </a:r>
            <a:r>
              <a:rPr lang="hr-HR" sz="2900" i="1" dirty="0" smtClean="0"/>
              <a:t> 23/09-2 od 15. listopada 2009. godine)</a:t>
            </a:r>
            <a:endParaRPr lang="hr-HR" sz="2900"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Obrazloženje pravorijeka </a:t>
            </a:r>
            <a:r>
              <a:rPr lang="hr-HR" dirty="0" smtClean="0"/>
              <a:t>3</a:t>
            </a:r>
            <a:endParaRPr lang="en-US" dirty="0"/>
          </a:p>
        </p:txBody>
      </p:sp>
      <p:sp>
        <p:nvSpPr>
          <p:cNvPr id="3" name="Content Placeholder 2"/>
          <p:cNvSpPr>
            <a:spLocks noGrp="1"/>
          </p:cNvSpPr>
          <p:nvPr>
            <p:ph sz="quarter" idx="1"/>
          </p:nvPr>
        </p:nvSpPr>
        <p:spPr/>
        <p:txBody>
          <a:bodyPr>
            <a:normAutofit fontScale="85000" lnSpcReduction="20000"/>
          </a:bodyPr>
          <a:lstStyle/>
          <a:p>
            <a:r>
              <a:rPr lang="hr-HR" b="1" dirty="0" smtClean="0"/>
              <a:t>Pravorijek ne mora biti obrazložen samo ako su se stranke sporazumjele da obrazloženje nije potrebno.</a:t>
            </a:r>
            <a:endParaRPr lang="hr-HR" dirty="0" smtClean="0"/>
          </a:p>
          <a:p>
            <a:r>
              <a:rPr lang="hr-HR" dirty="0" smtClean="0"/>
              <a:t>“Prema odredbi </a:t>
            </a:r>
            <a:r>
              <a:rPr lang="hr-HR" dirty="0" err="1" smtClean="0"/>
              <a:t>čl</a:t>
            </a:r>
            <a:r>
              <a:rPr lang="hr-HR" dirty="0" smtClean="0"/>
              <a:t>. 30. st. 3. ZOA pravorijek se izrađuje u pismenom obliku, on mora biti obrazložen, osim ako su se stranke sporazumjele da obrazloženje nije potrebno ili ako je pravorijek donesen na temelju nagodbe stranaka iz </a:t>
            </a:r>
            <a:r>
              <a:rPr lang="hr-HR" dirty="0" err="1" smtClean="0"/>
              <a:t>čl</a:t>
            </a:r>
            <a:r>
              <a:rPr lang="hr-HR" dirty="0" smtClean="0"/>
              <a:t>. 29. istog Zakona. </a:t>
            </a:r>
            <a:br>
              <a:rPr lang="hr-HR" dirty="0" smtClean="0"/>
            </a:br>
            <a:r>
              <a:rPr lang="hr-HR" dirty="0" smtClean="0"/>
              <a:t/>
            </a:r>
            <a:br>
              <a:rPr lang="hr-HR" dirty="0" smtClean="0"/>
            </a:br>
            <a:r>
              <a:rPr lang="hr-HR" b="1" dirty="0" smtClean="0"/>
              <a:t>Kako iz utvrđenog činjeničnog stanja proizlazi da Odluka Arbitraže nije obrazložena u smislu </a:t>
            </a:r>
            <a:r>
              <a:rPr lang="hr-HR" b="1" dirty="0" err="1" smtClean="0"/>
              <a:t>čl</a:t>
            </a:r>
            <a:r>
              <a:rPr lang="hr-HR" b="1" dirty="0" smtClean="0"/>
              <a:t>. 30. st. 3. ZOA, a niti su se stranke sporazumjele da obrazloženje nije potrebno u smislu </a:t>
            </a:r>
            <a:r>
              <a:rPr lang="hr-HR" b="1" dirty="0" err="1" smtClean="0"/>
              <a:t>čl</a:t>
            </a:r>
            <a:r>
              <a:rPr lang="hr-HR" b="1" dirty="0" smtClean="0"/>
              <a:t>. 29. ZOA, to je prvostupanjski sud prihvaćanjem tužbenog zahtjeva pravilno primijenio odredbu </a:t>
            </a:r>
            <a:r>
              <a:rPr lang="hr-HR" b="1" dirty="0" err="1" smtClean="0"/>
              <a:t>čl</a:t>
            </a:r>
            <a:r>
              <a:rPr lang="hr-HR" b="1" dirty="0" smtClean="0"/>
              <a:t>. 30. st. 3. u vezi </a:t>
            </a:r>
            <a:r>
              <a:rPr lang="hr-HR" b="1" dirty="0" err="1" smtClean="0"/>
              <a:t>čl</a:t>
            </a:r>
            <a:r>
              <a:rPr lang="hr-HR" b="1" dirty="0" smtClean="0"/>
              <a:t>. 29. i </a:t>
            </a:r>
            <a:r>
              <a:rPr lang="hr-HR" b="1" dirty="0" err="1" smtClean="0"/>
              <a:t>čl</a:t>
            </a:r>
            <a:r>
              <a:rPr lang="hr-HR" b="1" dirty="0" smtClean="0"/>
              <a:t>. 36. st. 2. </a:t>
            </a:r>
            <a:r>
              <a:rPr lang="hr-HR" b="1" dirty="0" err="1" smtClean="0"/>
              <a:t>toč</a:t>
            </a:r>
            <a:r>
              <a:rPr lang="hr-HR" b="1" dirty="0" smtClean="0"/>
              <a:t>. 1. ZOA.“</a:t>
            </a:r>
          </a:p>
          <a:p>
            <a:r>
              <a:rPr lang="hr-HR" i="1" dirty="0" smtClean="0"/>
              <a:t>(Odluka Vrhovnog  suda Republike Hrvatske broj </a:t>
            </a:r>
            <a:r>
              <a:rPr lang="hr-HR" i="1" dirty="0" err="1" smtClean="0"/>
              <a:t>Gž</a:t>
            </a:r>
            <a:r>
              <a:rPr lang="hr-HR" i="1" dirty="0" smtClean="0"/>
              <a:t> 5/10-2</a:t>
            </a:r>
            <a:r>
              <a:rPr lang="hr-HR" b="1" i="1" dirty="0" smtClean="0"/>
              <a:t> </a:t>
            </a:r>
            <a:r>
              <a:rPr lang="hr-HR" i="1" dirty="0" smtClean="0"/>
              <a:t>od 5. svibnja 2010. godine)</a:t>
            </a:r>
            <a:r>
              <a:rPr lang="hr-HR" b="1" dirty="0" smtClean="0"/>
              <a:t> </a:t>
            </a:r>
            <a:endParaRPr lang="hr-HR"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Razlog </a:t>
            </a:r>
            <a:r>
              <a:rPr lang="hr-HR" dirty="0" smtClean="0"/>
              <a:t>za </a:t>
            </a:r>
            <a:r>
              <a:rPr lang="hr-HR" dirty="0" err="1" smtClean="0"/>
              <a:t>poništaj</a:t>
            </a:r>
            <a:r>
              <a:rPr lang="hr-HR" dirty="0" smtClean="0"/>
              <a:t> pravorijeka  - </a:t>
            </a:r>
            <a:r>
              <a:rPr lang="hr-HR" dirty="0" smtClean="0"/>
              <a:t>sporazum stranaka</a:t>
            </a:r>
            <a:endParaRPr lang="en-US" dirty="0"/>
          </a:p>
        </p:txBody>
      </p:sp>
      <p:sp>
        <p:nvSpPr>
          <p:cNvPr id="3" name="Content Placeholder 2"/>
          <p:cNvSpPr>
            <a:spLocks noGrp="1"/>
          </p:cNvSpPr>
          <p:nvPr>
            <p:ph sz="quarter" idx="1"/>
          </p:nvPr>
        </p:nvSpPr>
        <p:spPr/>
        <p:txBody>
          <a:bodyPr>
            <a:normAutofit/>
          </a:bodyPr>
          <a:lstStyle/>
          <a:p>
            <a:r>
              <a:rPr lang="vi-VN" dirty="0" smtClean="0"/>
              <a:t>(5) </a:t>
            </a:r>
            <a:r>
              <a:rPr lang="vi-VN" b="1" dirty="0" smtClean="0"/>
              <a:t>Ako stranke to izričito predvide u ugovoru o arbitraži</a:t>
            </a:r>
            <a:r>
              <a:rPr lang="vi-VN" dirty="0" smtClean="0"/>
              <a:t>, pravorijek se može </a:t>
            </a:r>
            <a:r>
              <a:rPr lang="vi-VN" dirty="0" smtClean="0"/>
              <a:t>pobijati</a:t>
            </a:r>
            <a:r>
              <a:rPr lang="hr-HR" dirty="0" smtClean="0"/>
              <a:t> </a:t>
            </a:r>
            <a:r>
              <a:rPr lang="vi-VN" dirty="0" smtClean="0"/>
              <a:t>tužbom </a:t>
            </a:r>
            <a:r>
              <a:rPr lang="vi-VN" dirty="0" smtClean="0"/>
              <a:t>i ako stranka koja ga pobija sazna za </a:t>
            </a:r>
            <a:r>
              <a:rPr lang="vi-VN" b="1" dirty="0" smtClean="0"/>
              <a:t>nove činjenice ili nađe ili stekne mogućnost </a:t>
            </a:r>
            <a:r>
              <a:rPr lang="vi-VN" b="1" dirty="0" smtClean="0"/>
              <a:t>da</a:t>
            </a:r>
            <a:r>
              <a:rPr lang="hr-HR" b="1" dirty="0" smtClean="0"/>
              <a:t> </a:t>
            </a:r>
            <a:r>
              <a:rPr lang="vi-VN" b="1" dirty="0" smtClean="0"/>
              <a:t>upotrijebi </a:t>
            </a:r>
            <a:r>
              <a:rPr lang="vi-VN" b="1" dirty="0" smtClean="0"/>
              <a:t>nove dokaze na temelju kojih bi za nju mogao biti donesen povoljniji pravorijek </a:t>
            </a:r>
            <a:r>
              <a:rPr lang="vi-VN" dirty="0" smtClean="0"/>
              <a:t>da </a:t>
            </a:r>
            <a:r>
              <a:rPr lang="vi-VN" dirty="0" smtClean="0"/>
              <a:t>su</a:t>
            </a:r>
            <a:r>
              <a:rPr lang="hr-HR" dirty="0" smtClean="0"/>
              <a:t> </a:t>
            </a:r>
            <a:r>
              <a:rPr lang="vi-VN" dirty="0" smtClean="0"/>
              <a:t>te </a:t>
            </a:r>
            <a:r>
              <a:rPr lang="vi-VN" dirty="0" smtClean="0"/>
              <a:t>činjenice ili dokazi bili upotrijebljeni prije zaključenja raspravljanja koje je </a:t>
            </a:r>
            <a:r>
              <a:rPr lang="vi-VN" dirty="0" smtClean="0"/>
              <a:t>prethodilo</a:t>
            </a:r>
            <a:r>
              <a:rPr lang="hr-HR" dirty="0" smtClean="0"/>
              <a:t> </a:t>
            </a:r>
            <a:r>
              <a:rPr lang="vi-VN" dirty="0" smtClean="0"/>
              <a:t>donošenju </a:t>
            </a:r>
            <a:r>
              <a:rPr lang="vi-VN" dirty="0" smtClean="0"/>
              <a:t>pobijanog pravorijeka</a:t>
            </a:r>
            <a:r>
              <a:rPr lang="vi-VN" dirty="0" smtClean="0"/>
              <a:t>.</a:t>
            </a:r>
            <a:endParaRPr lang="hr-HR" dirty="0" smtClean="0"/>
          </a:p>
          <a:p>
            <a:r>
              <a:rPr lang="vi-VN" dirty="0" smtClean="0"/>
              <a:t> </a:t>
            </a:r>
            <a:r>
              <a:rPr lang="vi-VN" dirty="0" smtClean="0"/>
              <a:t>Ovaj razlog može se isticati samo ako </a:t>
            </a:r>
            <a:r>
              <a:rPr lang="vi-VN" b="1" dirty="0" smtClean="0"/>
              <a:t>tužitelj bez </a:t>
            </a:r>
            <a:r>
              <a:rPr lang="vi-VN" b="1" dirty="0" smtClean="0"/>
              <a:t>svoje</a:t>
            </a:r>
            <a:r>
              <a:rPr lang="hr-HR" b="1" dirty="0" smtClean="0"/>
              <a:t> </a:t>
            </a:r>
            <a:r>
              <a:rPr lang="vi-VN" b="1" dirty="0" smtClean="0"/>
              <a:t>krivnje </a:t>
            </a:r>
            <a:r>
              <a:rPr lang="vi-VN" b="1" dirty="0" smtClean="0"/>
              <a:t>nije mogao te okolnosti iznijeti u arbitražnom postupku. </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 v ZPP</a:t>
            </a:r>
            <a:endParaRPr lang="en-US" dirty="0"/>
          </a:p>
        </p:txBody>
      </p:sp>
      <p:sp>
        <p:nvSpPr>
          <p:cNvPr id="3" name="Content Placeholder 2"/>
          <p:cNvSpPr>
            <a:spLocks noGrp="1"/>
          </p:cNvSpPr>
          <p:nvPr>
            <p:ph sz="quarter" idx="1"/>
          </p:nvPr>
        </p:nvSpPr>
        <p:spPr/>
        <p:txBody>
          <a:bodyPr>
            <a:normAutofit fontScale="92500" lnSpcReduction="20000"/>
          </a:bodyPr>
          <a:lstStyle/>
          <a:p>
            <a:r>
              <a:rPr lang="hr-HR" b="1" dirty="0" smtClean="0"/>
              <a:t>Pravorijek se može pobijati zbog novog dokaza ako bi zbog toga bio donesen povoljniji pravorijek za podnositelja dokaza samo ako su stranke taj razlog za </a:t>
            </a:r>
            <a:r>
              <a:rPr lang="hr-HR" b="1" dirty="0" err="1" smtClean="0"/>
              <a:t>poništaj</a:t>
            </a:r>
            <a:r>
              <a:rPr lang="hr-HR" b="1" dirty="0" smtClean="0"/>
              <a:t> izričito predvidjele u ugovoru o arbitraži.</a:t>
            </a:r>
            <a:endParaRPr lang="hr-HR" dirty="0" smtClean="0"/>
          </a:p>
          <a:p>
            <a:r>
              <a:rPr lang="hr-HR" dirty="0" smtClean="0"/>
              <a:t> „Što se tiče tužiteljevog zahtjeva za poništenje pravorijeka zbog novog dokaza (zadužnica dužnika „FER“ d.o.o.), na temelju kojeg bi za njega bio donesen povoljniji pravorijek, ali ističe da se pravorijek može pobijati samo iz razloga Zakona o arbitraži, i to ako su stranke upravo taj razlog predvidjele ugovorom o arbitraži. Kako to stranke nisu predvidjele, pravilno je prvostupanjski sud odbio tužbeni zahtjev kao u izreci uz naknadu parničnog troška tuženiku.“</a:t>
            </a:r>
          </a:p>
          <a:p>
            <a:r>
              <a:rPr lang="hr-HR" i="1" dirty="0" smtClean="0"/>
              <a:t>(Odluka Visokog trgovačkog suda Republike Hrvatske broj </a:t>
            </a:r>
            <a:r>
              <a:rPr lang="hr-HR" i="1" dirty="0" err="1" smtClean="0"/>
              <a:t>Pž</a:t>
            </a:r>
            <a:r>
              <a:rPr lang="hr-HR" i="1" dirty="0" smtClean="0"/>
              <a:t>-4908/04-3 od 17. listopada 2006. godine)</a:t>
            </a:r>
            <a:endParaRPr lang="hr-HR"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Razlozi za </a:t>
            </a:r>
            <a:r>
              <a:rPr lang="hr-HR" dirty="0" err="1" smtClean="0"/>
              <a:t>poništaj</a:t>
            </a:r>
            <a:r>
              <a:rPr lang="hr-HR" dirty="0" smtClean="0"/>
              <a:t> pravorijeka </a:t>
            </a:r>
            <a:r>
              <a:rPr lang="hr-HR" dirty="0" smtClean="0"/>
              <a:t>– </a:t>
            </a:r>
            <a:r>
              <a:rPr lang="hr-HR" i="1" dirty="0" smtClean="0"/>
              <a:t>ex </a:t>
            </a:r>
            <a:r>
              <a:rPr lang="hr-HR" i="1" dirty="0" err="1" smtClean="0"/>
              <a:t>offo</a:t>
            </a:r>
            <a:endParaRPr lang="en-US" i="1" dirty="0"/>
          </a:p>
        </p:txBody>
      </p:sp>
      <p:sp>
        <p:nvSpPr>
          <p:cNvPr id="3" name="Content Placeholder 2"/>
          <p:cNvSpPr>
            <a:spLocks noGrp="1"/>
          </p:cNvSpPr>
          <p:nvPr>
            <p:ph sz="quarter" idx="1"/>
          </p:nvPr>
        </p:nvSpPr>
        <p:spPr/>
        <p:txBody>
          <a:bodyPr/>
          <a:lstStyle/>
          <a:p>
            <a:r>
              <a:rPr lang="en-US" dirty="0" smtClean="0"/>
              <a:t>a) </a:t>
            </a:r>
            <a:r>
              <a:rPr lang="en-US" dirty="0" err="1" smtClean="0"/>
              <a:t>da</a:t>
            </a:r>
            <a:r>
              <a:rPr lang="en-US" dirty="0" smtClean="0"/>
              <a:t> </a:t>
            </a:r>
            <a:r>
              <a:rPr lang="en-US" dirty="0" err="1" smtClean="0"/>
              <a:t>predmet</a:t>
            </a:r>
            <a:r>
              <a:rPr lang="en-US" dirty="0" smtClean="0"/>
              <a:t> </a:t>
            </a:r>
            <a:r>
              <a:rPr lang="en-US" dirty="0" err="1" smtClean="0"/>
              <a:t>spora</a:t>
            </a:r>
            <a:r>
              <a:rPr lang="en-US" dirty="0" smtClean="0"/>
              <a:t> </a:t>
            </a:r>
            <a:r>
              <a:rPr lang="en-US" dirty="0" err="1" smtClean="0"/>
              <a:t>nije</a:t>
            </a:r>
            <a:r>
              <a:rPr lang="en-US" dirty="0" smtClean="0"/>
              <a:t> </a:t>
            </a:r>
            <a:r>
              <a:rPr lang="en-US" dirty="0" err="1" smtClean="0"/>
              <a:t>arbitrabilan</a:t>
            </a:r>
            <a:r>
              <a:rPr lang="en-US" dirty="0" smtClean="0"/>
              <a:t> </a:t>
            </a:r>
            <a:r>
              <a:rPr lang="en-US" dirty="0" err="1" smtClean="0"/>
              <a:t>prema</a:t>
            </a:r>
            <a:r>
              <a:rPr lang="en-US" dirty="0" smtClean="0"/>
              <a:t> </a:t>
            </a:r>
            <a:r>
              <a:rPr lang="en-US" dirty="0" err="1" smtClean="0"/>
              <a:t>zakonima</a:t>
            </a:r>
            <a:r>
              <a:rPr lang="en-US" dirty="0" smtClean="0"/>
              <a:t> </a:t>
            </a:r>
            <a:r>
              <a:rPr lang="en-US" dirty="0" err="1" smtClean="0"/>
              <a:t>Republike</a:t>
            </a:r>
            <a:r>
              <a:rPr lang="en-US" dirty="0" smtClean="0"/>
              <a:t> </a:t>
            </a:r>
            <a:r>
              <a:rPr lang="en-US" dirty="0" err="1" smtClean="0"/>
              <a:t>Hrvatske</a:t>
            </a:r>
            <a:r>
              <a:rPr lang="en-US" dirty="0" smtClean="0"/>
              <a:t>,</a:t>
            </a:r>
          </a:p>
          <a:p>
            <a:r>
              <a:rPr lang="en-US" dirty="0" smtClean="0"/>
              <a:t>b) </a:t>
            </a:r>
            <a:r>
              <a:rPr lang="en-US" dirty="0" err="1" smtClean="0"/>
              <a:t>da</a:t>
            </a:r>
            <a:r>
              <a:rPr lang="en-US" dirty="0" smtClean="0"/>
              <a:t> je </a:t>
            </a:r>
            <a:r>
              <a:rPr lang="en-US" dirty="0" err="1" smtClean="0"/>
              <a:t>pravorijek</a:t>
            </a:r>
            <a:r>
              <a:rPr lang="en-US" dirty="0" smtClean="0"/>
              <a:t> u </a:t>
            </a:r>
            <a:r>
              <a:rPr lang="en-US" dirty="0" err="1" smtClean="0"/>
              <a:t>suprotnosti</a:t>
            </a:r>
            <a:r>
              <a:rPr lang="en-US" dirty="0" smtClean="0"/>
              <a:t> s </a:t>
            </a:r>
            <a:r>
              <a:rPr lang="en-US" dirty="0" err="1" smtClean="0"/>
              <a:t>javnim</a:t>
            </a:r>
            <a:r>
              <a:rPr lang="en-US" dirty="0" smtClean="0"/>
              <a:t> </a:t>
            </a:r>
            <a:r>
              <a:rPr lang="en-US" dirty="0" err="1" smtClean="0"/>
              <a:t>poretkom</a:t>
            </a:r>
            <a:r>
              <a:rPr lang="en-US" dirty="0" smtClean="0"/>
              <a:t> </a:t>
            </a:r>
            <a:r>
              <a:rPr lang="en-US" dirty="0" err="1" smtClean="0"/>
              <a:t>Republike</a:t>
            </a:r>
            <a:r>
              <a:rPr lang="en-US" dirty="0" smtClean="0"/>
              <a:t> </a:t>
            </a:r>
            <a:r>
              <a:rPr lang="en-US" dirty="0" err="1" smtClean="0"/>
              <a:t>Hrvatske</a:t>
            </a:r>
            <a:r>
              <a:rPr lang="en-US"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Javni poredak </a:t>
            </a:r>
            <a:endParaRPr lang="en-US" dirty="0"/>
          </a:p>
        </p:txBody>
      </p:sp>
      <p:sp>
        <p:nvSpPr>
          <p:cNvPr id="3" name="Content Placeholder 2"/>
          <p:cNvSpPr>
            <a:spLocks noGrp="1"/>
          </p:cNvSpPr>
          <p:nvPr>
            <p:ph sz="quarter" idx="1"/>
          </p:nvPr>
        </p:nvSpPr>
        <p:spPr>
          <a:xfrm>
            <a:off x="251520" y="1447800"/>
            <a:ext cx="8435280" cy="5149552"/>
          </a:xfrm>
        </p:spPr>
        <p:txBody>
          <a:bodyPr>
            <a:normAutofit fontScale="85000" lnSpcReduction="20000"/>
          </a:bodyPr>
          <a:lstStyle/>
          <a:p>
            <a:r>
              <a:rPr lang="hr-HR" b="1" dirty="0" smtClean="0"/>
              <a:t>Javni poredak ne može se poistovjetiti s povredom prisilnih propisa Republike Hrvatske jer do povrede javnog poretka dolazi samo ako su povrijeđena osnovna načela domaćeg pravnog poretka.</a:t>
            </a:r>
            <a:endParaRPr lang="hr-HR" dirty="0" smtClean="0"/>
          </a:p>
          <a:p>
            <a:r>
              <a:rPr lang="hr-HR" dirty="0" smtClean="0"/>
              <a:t>“Neosnovano </a:t>
            </a:r>
            <a:r>
              <a:rPr lang="hr-HR" dirty="0" smtClean="0"/>
              <a:t>žalitelj  prigovara i postojanju razloga iz </a:t>
            </a:r>
            <a:r>
              <a:rPr lang="hr-HR" dirty="0" err="1" smtClean="0"/>
              <a:t>čl</a:t>
            </a:r>
            <a:r>
              <a:rPr lang="hr-HR" dirty="0" smtClean="0"/>
              <a:t>. 36. st. 2. </a:t>
            </a:r>
            <a:r>
              <a:rPr lang="hr-HR" dirty="0" err="1" smtClean="0"/>
              <a:t>toč</a:t>
            </a:r>
            <a:r>
              <a:rPr lang="hr-HR" dirty="0" smtClean="0"/>
              <a:t>. 2. b. ZA – da bi pravorijek bio u suprotnosti s javnim poretkom Republike Hrvatske. Naime, pojam javnog poretka se ne može poistovjetiti s prisilnim propisima – a upravo to čini žalitelj. </a:t>
            </a:r>
            <a:r>
              <a:rPr lang="hr-HR" b="1" dirty="0" smtClean="0"/>
              <a:t>Javni poredak obuhvaća samo one propise kojima se osiguravaju osnovna načela konkretnog pravnog sustava, tako da tim institutom države štite svoj pravni sustav od primjene stranog prava protivno tim načelima.</a:t>
            </a:r>
            <a:r>
              <a:rPr lang="hr-HR" dirty="0" smtClean="0"/>
              <a:t> Zbog </a:t>
            </a:r>
            <a:r>
              <a:rPr lang="hr-HR" dirty="0" smtClean="0"/>
              <a:t>toga je za ocjenu navedene pretpostavke relevantno samo da li </a:t>
            </a:r>
            <a:r>
              <a:rPr lang="hr-HR" dirty="0" smtClean="0"/>
              <a:t>se </a:t>
            </a:r>
            <a:r>
              <a:rPr lang="hr-HR" dirty="0" smtClean="0"/>
              <a:t>vrijeđaju pravorijekom osnovna načela domaćeg pravnog poretka, a ne jesu li pravilno primijenjene zakonske odredbe prisilne naravi što je pitanje pravilne primjene materijalnog prava iz kojeg razloga se arbitražni pravorijek ne može niti pobijati</a:t>
            </a:r>
            <a:r>
              <a:rPr lang="hr-HR" dirty="0" smtClean="0"/>
              <a:t>.“</a:t>
            </a:r>
          </a:p>
          <a:p>
            <a:r>
              <a:rPr lang="hr-HR" i="1" dirty="0" smtClean="0"/>
              <a:t>(Odluka Vrhovnog suda Republike Hrvatske broj </a:t>
            </a:r>
            <a:r>
              <a:rPr lang="hr-HR" i="1" dirty="0" err="1" smtClean="0"/>
              <a:t>Gž</a:t>
            </a:r>
            <a:r>
              <a:rPr lang="hr-HR" i="1" dirty="0" smtClean="0"/>
              <a:t> 2/08-2 od 30. svibnja 2008. godine)</a:t>
            </a:r>
            <a:endParaRPr lang="hr-HR" dirty="0" smtClean="0"/>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Javni poredak</a:t>
            </a:r>
            <a:endParaRPr lang="en-US" dirty="0"/>
          </a:p>
        </p:txBody>
      </p:sp>
      <p:sp>
        <p:nvSpPr>
          <p:cNvPr id="3" name="Content Placeholder 2"/>
          <p:cNvSpPr>
            <a:spLocks noGrp="1"/>
          </p:cNvSpPr>
          <p:nvPr>
            <p:ph sz="quarter" idx="1"/>
          </p:nvPr>
        </p:nvSpPr>
        <p:spPr>
          <a:xfrm>
            <a:off x="323528" y="1447800"/>
            <a:ext cx="8363272" cy="5149552"/>
          </a:xfrm>
        </p:spPr>
        <p:txBody>
          <a:bodyPr>
            <a:normAutofit fontScale="92500" lnSpcReduction="20000"/>
          </a:bodyPr>
          <a:lstStyle/>
          <a:p>
            <a:r>
              <a:rPr lang="hr-HR" b="1" dirty="0" smtClean="0"/>
              <a:t>Postojanje različitih odluka arbitražnog suda u sličnim stvarima ne čini povredu javnog poretka.</a:t>
            </a:r>
            <a:endParaRPr lang="hr-HR" dirty="0" smtClean="0"/>
          </a:p>
          <a:p>
            <a:r>
              <a:rPr lang="hr-HR" dirty="0" smtClean="0"/>
              <a:t> „Pravorijek čiji se </a:t>
            </a:r>
            <a:r>
              <a:rPr lang="hr-HR" dirty="0" err="1" smtClean="0"/>
              <a:t>poništaj</a:t>
            </a:r>
            <a:r>
              <a:rPr lang="hr-HR" dirty="0" smtClean="0"/>
              <a:t> traži nije u suprotnosti s temeljnim gospodarskim, pravnim, političkim, vjerskim i društvenim standardima Republike Hrvatske, a nije u protivnosti ni s prinudnim (</a:t>
            </a:r>
            <a:r>
              <a:rPr lang="hr-HR" dirty="0" err="1" smtClean="0"/>
              <a:t>kogentnim</a:t>
            </a:r>
            <a:r>
              <a:rPr lang="hr-HR" dirty="0" smtClean="0"/>
              <a:t>) propisima Republike Hrvatske.</a:t>
            </a:r>
          </a:p>
          <a:p>
            <a:r>
              <a:rPr lang="hr-HR" b="1" dirty="0" smtClean="0"/>
              <a:t>Okolnost da žalitelj nije zadovoljan donesenom odlukom zbog postojanja različitih odluka izbranih sudišta ne predstavlja povredu javnog poretka. </a:t>
            </a:r>
            <a:r>
              <a:rPr lang="hr-HR" dirty="0" smtClean="0"/>
              <a:t>Stalni izbrani sud je nedržavno pravosudno tijelo koje svoje ovlaštenje crpi iz sporazuma stranaka. Stranke su unaprijed pristale na arbitražnu odluku, a pravorijek ima značaj specifične nagodbe čiji sadržaj utvrđuju arbitri. </a:t>
            </a:r>
          </a:p>
          <a:p>
            <a:r>
              <a:rPr lang="hr-HR" dirty="0" smtClean="0"/>
              <a:t>Stoga pozivanje na drugačije odluke Izbranog sudišta u sličnim stvarima nije razlog za </a:t>
            </a:r>
            <a:r>
              <a:rPr lang="hr-HR" dirty="0" err="1" smtClean="0"/>
              <a:t>poništaj</a:t>
            </a:r>
            <a:r>
              <a:rPr lang="hr-HR" dirty="0" smtClean="0"/>
              <a:t> donesenog pravorijeka.“</a:t>
            </a:r>
          </a:p>
          <a:p>
            <a:r>
              <a:rPr lang="hr-HR" i="1" dirty="0" smtClean="0"/>
              <a:t>(Odluka Visokog trgovačkog suda Republike Hrvatske broj </a:t>
            </a:r>
            <a:r>
              <a:rPr lang="hr-HR" i="1" dirty="0" err="1" smtClean="0"/>
              <a:t>Pž</a:t>
            </a:r>
            <a:r>
              <a:rPr lang="hr-HR" i="1" dirty="0" smtClean="0"/>
              <a:t>-1574/04-6 od 12. prosinca 2006. godine</a:t>
            </a:r>
            <a:r>
              <a:rPr lang="hr-HR" i="1" dirty="0" smtClean="0"/>
              <a:t>)</a:t>
            </a:r>
            <a:endParaRPr lang="hr-H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Završetak arbitražnog postupka</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hr-HR" dirty="0" smtClean="0">
                <a:latin typeface="Times New Roman" pitchFamily="18" charset="0"/>
                <a:cs typeface="Times New Roman" pitchFamily="18" charset="0"/>
              </a:rPr>
              <a:t>Arbitražni postupak završava pravorijekom:</a:t>
            </a:r>
          </a:p>
          <a:p>
            <a:pPr marL="548640" lvl="2" indent="-274320">
              <a:spcBef>
                <a:spcPts val="580"/>
              </a:spcBef>
              <a:buClr>
                <a:schemeClr val="accent1"/>
              </a:buClr>
            </a:pPr>
            <a:r>
              <a:rPr lang="hr-HR" dirty="0" smtClean="0">
                <a:latin typeface="Times New Roman" pitchFamily="18" charset="0"/>
                <a:cs typeface="Times New Roman" pitchFamily="18" charset="0"/>
              </a:rPr>
              <a:t>Kada arbitražni sud odlučuje o biti spora</a:t>
            </a:r>
            <a:endParaRPr lang="en-US" dirty="0" smtClean="0">
              <a:latin typeface="Times New Roman" pitchFamily="18" charset="0"/>
              <a:cs typeface="Times New Roman" pitchFamily="18" charset="0"/>
            </a:endParaRPr>
          </a:p>
          <a:p>
            <a:r>
              <a:rPr lang="hr-HR" dirty="0" smtClean="0">
                <a:latin typeface="Times New Roman" pitchFamily="18" charset="0"/>
                <a:cs typeface="Times New Roman" pitchFamily="18" charset="0"/>
              </a:rPr>
              <a:t>Arbitražni </a:t>
            </a:r>
            <a:r>
              <a:rPr lang="hr-HR" dirty="0" smtClean="0">
                <a:latin typeface="Times New Roman" pitchFamily="18" charset="0"/>
                <a:cs typeface="Times New Roman" pitchFamily="18" charset="0"/>
              </a:rPr>
              <a:t>postupak završava </a:t>
            </a:r>
            <a:r>
              <a:rPr lang="hr-HR" dirty="0" smtClean="0">
                <a:latin typeface="Times New Roman" pitchFamily="18" charset="0"/>
                <a:cs typeface="Times New Roman" pitchFamily="18" charset="0"/>
              </a:rPr>
              <a:t>zaključkom:</a:t>
            </a:r>
          </a:p>
          <a:p>
            <a:pPr lvl="1"/>
            <a:r>
              <a:rPr lang="vi-VN" dirty="0" smtClean="0">
                <a:latin typeface="Times New Roman" pitchFamily="18" charset="0"/>
                <a:cs typeface="Times New Roman" pitchFamily="18" charset="0"/>
              </a:rPr>
              <a:t>1</a:t>
            </a:r>
            <a:r>
              <a:rPr lang="vi-VN" dirty="0" smtClean="0">
                <a:latin typeface="Times New Roman" pitchFamily="18" charset="0"/>
                <a:cs typeface="Times New Roman" pitchFamily="18" charset="0"/>
              </a:rPr>
              <a:t>) tužitelj povuče tužbu, osim ako se tuženik tome usprotivi a arbitražni sud smatra </a:t>
            </a:r>
            <a:r>
              <a:rPr lang="vi-VN" dirty="0" smtClean="0">
                <a:latin typeface="Times New Roman" pitchFamily="18" charset="0"/>
                <a:cs typeface="Times New Roman" pitchFamily="18" charset="0"/>
              </a:rPr>
              <a:t>da</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tuženik </a:t>
            </a:r>
            <a:r>
              <a:rPr lang="vi-VN" dirty="0" smtClean="0">
                <a:latin typeface="Times New Roman" pitchFamily="18" charset="0"/>
                <a:cs typeface="Times New Roman" pitchFamily="18" charset="0"/>
              </a:rPr>
              <a:t>ima opravdani pravni interes da se donese konačni pravorijek o sporu;</a:t>
            </a:r>
          </a:p>
          <a:p>
            <a:pPr lvl="1"/>
            <a:r>
              <a:rPr lang="vi-VN" dirty="0" smtClean="0">
                <a:latin typeface="Times New Roman" pitchFamily="18" charset="0"/>
                <a:cs typeface="Times New Roman" pitchFamily="18" charset="0"/>
              </a:rPr>
              <a:t>2) stranke sporazumno odluče o okončanju postupka;</a:t>
            </a:r>
          </a:p>
          <a:p>
            <a:pPr lvl="1"/>
            <a:r>
              <a:rPr lang="vi-VN" dirty="0" smtClean="0">
                <a:latin typeface="Times New Roman" pitchFamily="18" charset="0"/>
                <a:cs typeface="Times New Roman" pitchFamily="18" charset="0"/>
              </a:rPr>
              <a:t>3) arbitražni sud nađe da je nastavak postupka iz nekog drugog razloga </a:t>
            </a:r>
            <a:r>
              <a:rPr lang="vi-VN" dirty="0" smtClean="0">
                <a:latin typeface="Times New Roman" pitchFamily="18" charset="0"/>
                <a:cs typeface="Times New Roman" pitchFamily="18" charset="0"/>
              </a:rPr>
              <a:t>postao</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nepotreban </a:t>
            </a:r>
            <a:r>
              <a:rPr lang="vi-VN" dirty="0" smtClean="0">
                <a:latin typeface="Times New Roman" pitchFamily="18" charset="0"/>
                <a:cs typeface="Times New Roman" pitchFamily="18" charset="0"/>
              </a:rPr>
              <a:t>ili nemoguć. </a:t>
            </a:r>
            <a:endParaRPr lang="hr-HR" dirty="0" smtClean="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hr-HR" dirty="0" smtClean="0"/>
              <a:t>Javni poredak 2</a:t>
            </a:r>
            <a:endParaRPr lang="en-US" dirty="0"/>
          </a:p>
        </p:txBody>
      </p:sp>
      <p:sp>
        <p:nvSpPr>
          <p:cNvPr id="3" name="Content Placeholder 2"/>
          <p:cNvSpPr>
            <a:spLocks noGrp="1"/>
          </p:cNvSpPr>
          <p:nvPr>
            <p:ph sz="quarter" idx="1"/>
          </p:nvPr>
        </p:nvSpPr>
        <p:spPr>
          <a:xfrm>
            <a:off x="395536" y="1447800"/>
            <a:ext cx="8496944" cy="5221560"/>
          </a:xfrm>
        </p:spPr>
        <p:txBody>
          <a:bodyPr>
            <a:normAutofit fontScale="77500" lnSpcReduction="20000"/>
          </a:bodyPr>
          <a:lstStyle/>
          <a:p>
            <a:r>
              <a:rPr lang="hr-HR" b="1" dirty="0" smtClean="0"/>
              <a:t>Nesklad izreke i obrazloženja pravorijeka, ovisno o naravi i intenzitetu nesklada, može se smatrati povredom javnog poretka. </a:t>
            </a:r>
            <a:endParaRPr lang="hr-HR" dirty="0" smtClean="0"/>
          </a:p>
          <a:p>
            <a:r>
              <a:rPr lang="hr-HR" dirty="0" smtClean="0"/>
              <a:t> „Pogrešno prvostupanjski sud primjenjuje i materijalno pravo navodeći da nesklad obrazloženja s izrekom pravorijeka ne predstavlja tužbeni razlog za </a:t>
            </a:r>
            <a:r>
              <a:rPr lang="hr-HR" dirty="0" err="1" smtClean="0"/>
              <a:t>poništaj</a:t>
            </a:r>
            <a:r>
              <a:rPr lang="hr-HR" dirty="0" smtClean="0"/>
              <a:t> pravorijeka jer se taj razlog više ne predviđa u odredbi </a:t>
            </a:r>
            <a:r>
              <a:rPr lang="hr-HR" dirty="0" err="1" smtClean="0"/>
              <a:t>čl</a:t>
            </a:r>
            <a:r>
              <a:rPr lang="hr-HR" dirty="0" smtClean="0"/>
              <a:t>. 36. Zakona o arbitraži, pa stoga pozivanje tužitelja na nerazumljiv i nejasan pravorijek nije odlučno u ovoj stvari.</a:t>
            </a:r>
          </a:p>
          <a:p>
            <a:r>
              <a:rPr lang="hr-HR" dirty="0" smtClean="0"/>
              <a:t>Točno je da je ukinuta odredba </a:t>
            </a:r>
            <a:r>
              <a:rPr lang="hr-HR" dirty="0" err="1" smtClean="0"/>
              <a:t>čl</a:t>
            </a:r>
            <a:r>
              <a:rPr lang="hr-HR" dirty="0" smtClean="0"/>
              <a:t>. 485. ZPP-a gdje je u t. 6. taksativno navedeno da se </a:t>
            </a:r>
            <a:r>
              <a:rPr lang="hr-HR" dirty="0" err="1" smtClean="0"/>
              <a:t>poništaj</a:t>
            </a:r>
            <a:r>
              <a:rPr lang="hr-HR" dirty="0" smtClean="0"/>
              <a:t> presude izbranog suda može zahtijevati ako je izreka presude nerazumljiva ili je sama sebi proturječna. Prema navedenoj je odredbi svaka proturječnost i nerazumljivost izreke presude predstavljala je razlog za </a:t>
            </a:r>
            <a:r>
              <a:rPr lang="hr-HR" dirty="0" err="1" smtClean="0"/>
              <a:t>poništaj</a:t>
            </a:r>
            <a:r>
              <a:rPr lang="hr-HR" dirty="0" smtClean="0"/>
              <a:t>. </a:t>
            </a:r>
          </a:p>
          <a:p>
            <a:r>
              <a:rPr lang="hr-HR" b="1" dirty="0" smtClean="0"/>
              <a:t>Ovaj žalbeni sud smatra da ukoliko je nerazumljivost i proturječnost izreke pravorijeka takve naravi i intenziteta da predstavlja povredu javnog poretka Republike Hrvatske, to je svakako razlog za </a:t>
            </a:r>
            <a:r>
              <a:rPr lang="hr-HR" b="1" dirty="0" err="1" smtClean="0"/>
              <a:t>poništaj</a:t>
            </a:r>
            <a:r>
              <a:rPr lang="hr-HR" b="1" dirty="0" smtClean="0"/>
              <a:t> pravorijeka</a:t>
            </a:r>
            <a:r>
              <a:rPr lang="hr-HR" dirty="0" smtClean="0"/>
              <a:t>, neovisno što taj razlog više nije izrijekom propisan Zakonom o arbitraži i neovisno o ukinutoj odredbi </a:t>
            </a:r>
            <a:r>
              <a:rPr lang="hr-HR" dirty="0" err="1" smtClean="0"/>
              <a:t>čl</a:t>
            </a:r>
            <a:r>
              <a:rPr lang="hr-HR" dirty="0" smtClean="0"/>
              <a:t>. 485. ZPP-a.“</a:t>
            </a:r>
          </a:p>
          <a:p>
            <a:r>
              <a:rPr lang="hr-HR" i="1" dirty="0" smtClean="0"/>
              <a:t>(Odluka Visokog trgovačkog suda Republike Hrvatske broj </a:t>
            </a:r>
            <a:r>
              <a:rPr lang="hr-HR" i="1" dirty="0" err="1" smtClean="0"/>
              <a:t>Pž</a:t>
            </a:r>
            <a:r>
              <a:rPr lang="hr-HR" i="1" dirty="0" smtClean="0"/>
              <a:t>-1577/04-3od 24. listopada 2007. godine)</a:t>
            </a:r>
            <a:endParaRPr lang="hr-HR"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46050"/>
          </a:xfrm>
        </p:spPr>
        <p:txBody>
          <a:bodyPr>
            <a:normAutofit fontScale="90000"/>
          </a:bodyPr>
          <a:lstStyle/>
          <a:p>
            <a:r>
              <a:rPr lang="hr-HR" dirty="0" smtClean="0"/>
              <a:t>Javni poredak 3</a:t>
            </a:r>
            <a:endParaRPr lang="en-US" dirty="0"/>
          </a:p>
        </p:txBody>
      </p:sp>
      <p:sp>
        <p:nvSpPr>
          <p:cNvPr id="3" name="Content Placeholder 2"/>
          <p:cNvSpPr>
            <a:spLocks noGrp="1"/>
          </p:cNvSpPr>
          <p:nvPr>
            <p:ph sz="quarter" idx="1"/>
          </p:nvPr>
        </p:nvSpPr>
        <p:spPr>
          <a:xfrm>
            <a:off x="251520" y="476672"/>
            <a:ext cx="8640960" cy="6381328"/>
          </a:xfrm>
        </p:spPr>
        <p:txBody>
          <a:bodyPr>
            <a:normAutofit fontScale="77500" lnSpcReduction="20000"/>
          </a:bodyPr>
          <a:lstStyle/>
          <a:p>
            <a:r>
              <a:rPr lang="hr-HR" b="1" dirty="0" smtClean="0"/>
              <a:t>Nije došlo do povrede javnog poretka samom činjenicom da je pravorijekom odlučeno u korist osobe protiv koje je istovremeno vođen kazneni postupak u povezanoj stvari.</a:t>
            </a:r>
            <a:endParaRPr lang="hr-HR" dirty="0" smtClean="0"/>
          </a:p>
          <a:p>
            <a:r>
              <a:rPr lang="hr-HR" dirty="0" smtClean="0"/>
              <a:t>„Tužitelj </a:t>
            </a:r>
            <a:r>
              <a:rPr lang="hr-HR" dirty="0" smtClean="0"/>
              <a:t>u bitnome smatra da je pravorijekom povrijeđen javni poredak Republike Hrvatske jer da je njime ozakonjeno kriminalno postupanje tuženika. U prilog tvrdnji tužitelj navodi da je prije donošenja pobijanog pravorijeka protiv tuženika pokrenut istražni postupak, a tuženik da se nalazio u pritvoru, a nakon donošenja pravorijeka da je tuženik proglašen krivim zbog sudjelovanja u namještanju utakmica</a:t>
            </a:r>
            <a:r>
              <a:rPr lang="hr-HR" dirty="0" smtClean="0"/>
              <a:t>.</a:t>
            </a:r>
            <a:endParaRPr lang="hr-HR" dirty="0" smtClean="0"/>
          </a:p>
          <a:p>
            <a:r>
              <a:rPr lang="hr-HR" dirty="0" smtClean="0"/>
              <a:t>Ovaj sud je ocijenio da pravorijek kojim je prihvaćen zahtjev predlagatelja za raskid ugovora i zahtjev za isplatu dospjele neplaćene ugovorene naknade nije sam po sebi protivan javnom poretku Republike Hrvatske. </a:t>
            </a:r>
            <a:r>
              <a:rPr lang="hr-HR" b="1" dirty="0" smtClean="0"/>
              <a:t>Tim je pravorijekom razriješen jedan građanskopravni odnos na način koji ne vrijeđa temeljne principe zaštićene Ustavom Republike Hrvatske, i po svom sadržaju i učincima nije suprotan ukupnosti prisilnih propisa pravnog poretka i pravila morala.</a:t>
            </a:r>
            <a:r>
              <a:rPr lang="hr-HR" dirty="0" smtClean="0"/>
              <a:t> Pravorijekom nije doveden u pitanje pravni i moralni integritet javnog poretka Republike Hrvatske</a:t>
            </a:r>
            <a:r>
              <a:rPr lang="hr-HR" dirty="0" smtClean="0"/>
              <a:t>.</a:t>
            </a:r>
            <a:endParaRPr lang="hr-HR" dirty="0" smtClean="0"/>
          </a:p>
          <a:p>
            <a:r>
              <a:rPr lang="hr-HR" b="1" dirty="0" smtClean="0"/>
              <a:t>Arbitražni sud se pobijanom odlukom nije bavio kaznenom odgovornošću tuženika za  sudjelovanje u namještanju utakmica, niti je u trenutku donošenja pravorijeka postojala  pravomoćna odluka nadležnog suda o počinjenju kaznenog djela, koja da je i postojala od nje ne bi ovisio ishod spora pred arbitražom Ako je tužitelj zbog tuženikovog ponašanja pretrpio štetu, kako je tvrdio u tužbi i ponovio u žalbi, mogao je podnijeti tužbu za naknadu štete, no to nije odlučna okolnost u ovom sporu.</a:t>
            </a:r>
            <a:r>
              <a:rPr lang="hr-HR" dirty="0" smtClean="0"/>
              <a:t>“</a:t>
            </a:r>
          </a:p>
          <a:p>
            <a:r>
              <a:rPr lang="hr-HR" i="1" dirty="0" smtClean="0"/>
              <a:t>(Odluka Vrhovnog suda Republike Hrvatske broj </a:t>
            </a:r>
            <a:r>
              <a:rPr lang="hr-HR" i="1" dirty="0" err="1" smtClean="0"/>
              <a:t>Gž</a:t>
            </a:r>
            <a:r>
              <a:rPr lang="hr-HR" i="1" dirty="0" smtClean="0"/>
              <a:t> 29/11-2od 21. rujna 2011.godine)</a:t>
            </a:r>
            <a:endParaRPr lang="hr-HR"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Razlozi za </a:t>
            </a:r>
            <a:r>
              <a:rPr lang="hr-HR" dirty="0" err="1" smtClean="0"/>
              <a:t>poništaj</a:t>
            </a:r>
            <a:r>
              <a:rPr lang="hr-HR" dirty="0" smtClean="0"/>
              <a:t> – zatvorena lista</a:t>
            </a:r>
            <a:endParaRPr lang="en-US" dirty="0"/>
          </a:p>
        </p:txBody>
      </p:sp>
      <p:sp>
        <p:nvSpPr>
          <p:cNvPr id="3" name="Content Placeholder 2"/>
          <p:cNvSpPr>
            <a:spLocks noGrp="1"/>
          </p:cNvSpPr>
          <p:nvPr>
            <p:ph sz="quarter" idx="1"/>
          </p:nvPr>
        </p:nvSpPr>
        <p:spPr/>
        <p:txBody>
          <a:bodyPr/>
          <a:lstStyle/>
          <a:p>
            <a:r>
              <a:rPr lang="hr-HR" b="1" dirty="0" err="1" smtClean="0"/>
              <a:t>Poništaj</a:t>
            </a:r>
            <a:r>
              <a:rPr lang="hr-HR" b="1" dirty="0" smtClean="0"/>
              <a:t> pravorijeka ne može se tražiti zbog pogrešne primjene materijalnog prava.</a:t>
            </a:r>
            <a:endParaRPr lang="hr-HR" dirty="0" smtClean="0"/>
          </a:p>
          <a:p>
            <a:r>
              <a:rPr lang="hr-HR" dirty="0" smtClean="0"/>
              <a:t> „Razlozi tužbe za </a:t>
            </a:r>
            <a:r>
              <a:rPr lang="hr-HR" dirty="0" err="1" smtClean="0"/>
              <a:t>poništaj</a:t>
            </a:r>
            <a:r>
              <a:rPr lang="hr-HR" dirty="0" smtClean="0"/>
              <a:t> pravorijeka su određene </a:t>
            </a:r>
            <a:r>
              <a:rPr lang="hr-HR" dirty="0" err="1" smtClean="0"/>
              <a:t>čl</a:t>
            </a:r>
            <a:r>
              <a:rPr lang="hr-HR" dirty="0" smtClean="0"/>
              <a:t>. 36. ZA, a one predstavljaju ujedno i granice ispitivanja pravorijeka u sudskom postupku, pa sud nije bio ni ovlašten ocjenjivati nalaz i mišljenje vještaka na način kako je to učinio prvostupanjski sud budući da se </a:t>
            </a:r>
            <a:r>
              <a:rPr lang="hr-HR" dirty="0" err="1" smtClean="0"/>
              <a:t>poništaj</a:t>
            </a:r>
            <a:r>
              <a:rPr lang="hr-HR" dirty="0" smtClean="0"/>
              <a:t> pravorijeka ne može tražiti zbog pogrešne primjene materijalnog prava.“</a:t>
            </a:r>
          </a:p>
          <a:p>
            <a:r>
              <a:rPr lang="hr-HR" i="1" dirty="0" smtClean="0"/>
              <a:t>(Odluka Vrhovnog suda Republike Hrvatske broj </a:t>
            </a:r>
            <a:r>
              <a:rPr lang="hr-HR" i="1" dirty="0" err="1" smtClean="0"/>
              <a:t>Gž</a:t>
            </a:r>
            <a:r>
              <a:rPr lang="hr-HR" i="1" dirty="0" smtClean="0"/>
              <a:t> 12/07-2 od 23. travnja 2008.. godine)</a:t>
            </a:r>
            <a:endParaRPr lang="hr-HR"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Arbitražni postupak nakon poništaja </a:t>
            </a:r>
            <a:r>
              <a:rPr lang="vi-VN" dirty="0" smtClean="0"/>
              <a:t>pravorijeka</a:t>
            </a:r>
            <a:endParaRPr lang="en-US" dirty="0"/>
          </a:p>
        </p:txBody>
      </p:sp>
      <p:sp>
        <p:nvSpPr>
          <p:cNvPr id="3" name="Content Placeholder 2"/>
          <p:cNvSpPr>
            <a:spLocks noGrp="1"/>
          </p:cNvSpPr>
          <p:nvPr>
            <p:ph sz="quarter" idx="1"/>
          </p:nvPr>
        </p:nvSpPr>
        <p:spPr/>
        <p:txBody>
          <a:bodyPr>
            <a:normAutofit fontScale="85000" lnSpcReduction="10000"/>
          </a:bodyPr>
          <a:lstStyle/>
          <a:p>
            <a:r>
              <a:rPr lang="vi-VN" dirty="0" smtClean="0"/>
              <a:t>Članak </a:t>
            </a:r>
            <a:r>
              <a:rPr lang="vi-VN" dirty="0" smtClean="0"/>
              <a:t>37</a:t>
            </a:r>
            <a:r>
              <a:rPr lang="vi-VN" dirty="0" smtClean="0"/>
              <a:t>.</a:t>
            </a:r>
            <a:r>
              <a:rPr lang="hr-HR" dirty="0" smtClean="0"/>
              <a:t> ZA</a:t>
            </a:r>
            <a:endParaRPr lang="vi-VN" dirty="0" smtClean="0"/>
          </a:p>
          <a:p>
            <a:r>
              <a:rPr lang="vi-VN" dirty="0" smtClean="0"/>
              <a:t>(1) Ako je pravorijek koji je donesen na temelju </a:t>
            </a:r>
            <a:r>
              <a:rPr lang="vi-VN" b="1" dirty="0" smtClean="0"/>
              <a:t>valjanog ugovora o arbitraži u </a:t>
            </a:r>
            <a:r>
              <a:rPr lang="vi-VN" b="1" dirty="0" smtClean="0"/>
              <a:t>kojem</a:t>
            </a:r>
            <a:r>
              <a:rPr lang="hr-HR" b="1" dirty="0" smtClean="0"/>
              <a:t> </a:t>
            </a:r>
            <a:r>
              <a:rPr lang="vi-VN" b="1" dirty="0" smtClean="0"/>
              <a:t>imena </a:t>
            </a:r>
            <a:r>
              <a:rPr lang="vi-VN" b="1" dirty="0" smtClean="0"/>
              <a:t>arbitara nisu bila određena </a:t>
            </a:r>
            <a:r>
              <a:rPr lang="vi-VN" dirty="0" smtClean="0"/>
              <a:t>poništen zbog razloga koji se ne odnose na postojanje </a:t>
            </a:r>
            <a:r>
              <a:rPr lang="vi-VN" dirty="0" smtClean="0"/>
              <a:t>ili</a:t>
            </a:r>
            <a:r>
              <a:rPr lang="hr-HR" dirty="0" smtClean="0"/>
              <a:t> </a:t>
            </a:r>
            <a:r>
              <a:rPr lang="vi-VN" dirty="0" smtClean="0"/>
              <a:t>pravnu </a:t>
            </a:r>
            <a:r>
              <a:rPr lang="vi-VN" dirty="0" smtClean="0"/>
              <a:t>valjanost arbitražnog ugovora, taj ugovor valjan je pravni temelj za novu arbitražu </a:t>
            </a:r>
            <a:r>
              <a:rPr lang="vi-VN" dirty="0" smtClean="0"/>
              <a:t>uistom </a:t>
            </a:r>
            <a:r>
              <a:rPr lang="vi-VN" dirty="0" smtClean="0"/>
              <a:t>sporu. U slučaju sumnje sud može o tome, na zahtjev stranke, donijeti posebnu odluku.</a:t>
            </a:r>
          </a:p>
          <a:p>
            <a:r>
              <a:rPr lang="vi-VN" dirty="0" smtClean="0"/>
              <a:t>(2) Kad sud kome je podnesena tužba za poništaj pravorijeka nađe da je to moguće </a:t>
            </a:r>
            <a:r>
              <a:rPr lang="vi-VN" dirty="0" smtClean="0"/>
              <a:t>i</a:t>
            </a:r>
            <a:r>
              <a:rPr lang="hr-HR" dirty="0" smtClean="0"/>
              <a:t> </a:t>
            </a:r>
            <a:r>
              <a:rPr lang="vi-VN" dirty="0" smtClean="0"/>
              <a:t>prikladno</a:t>
            </a:r>
            <a:r>
              <a:rPr lang="vi-VN" dirty="0" smtClean="0"/>
              <a:t>, </a:t>
            </a:r>
            <a:r>
              <a:rPr lang="vi-VN" b="1" dirty="0" smtClean="0"/>
              <a:t>u povodu poništaja pravorijeka vratit će, na traženje jedne stranke, predmet </a:t>
            </a:r>
            <a:r>
              <a:rPr lang="vi-VN" b="1" dirty="0" smtClean="0"/>
              <a:t>na</a:t>
            </a:r>
            <a:r>
              <a:rPr lang="hr-HR" b="1" dirty="0" smtClean="0"/>
              <a:t> </a:t>
            </a:r>
            <a:r>
              <a:rPr lang="vi-VN" b="1" dirty="0" smtClean="0"/>
              <a:t>ponovno </a:t>
            </a:r>
            <a:r>
              <a:rPr lang="vi-VN" b="1" dirty="0" smtClean="0"/>
              <a:t>odlučivanje arbitražnom sudu.</a:t>
            </a:r>
          </a:p>
          <a:p>
            <a:r>
              <a:rPr lang="vi-VN" dirty="0" smtClean="0"/>
              <a:t>(3) U ostalim slučajevima nova arbitraža u istom sporu bit će moguća ako stranke </a:t>
            </a:r>
            <a:r>
              <a:rPr lang="vi-VN" dirty="0" smtClean="0"/>
              <a:t>nakon</a:t>
            </a:r>
            <a:r>
              <a:rPr lang="hr-HR" dirty="0" smtClean="0"/>
              <a:t> </a:t>
            </a:r>
            <a:r>
              <a:rPr lang="vi-VN" dirty="0" smtClean="0"/>
              <a:t>poništaja </a:t>
            </a:r>
            <a:r>
              <a:rPr lang="vi-VN" dirty="0" smtClean="0"/>
              <a:t>pravorijeka zaključe novi arbitražni ugovor.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858218"/>
          </a:xfrm>
        </p:spPr>
        <p:txBody>
          <a:bodyPr>
            <a:normAutofit fontScale="90000"/>
          </a:bodyPr>
          <a:lstStyle/>
          <a:p>
            <a:r>
              <a:rPr lang="hr-HR" sz="3600" b="1" dirty="0" smtClean="0"/>
              <a:t>Sud će nakon što poništi pravorijek vratiti predmet na ponovno suđenje samo na zahtjev stranaka.</a:t>
            </a:r>
            <a:r>
              <a:rPr lang="hr-HR" dirty="0" smtClean="0"/>
              <a:t/>
            </a:r>
            <a:br>
              <a:rPr lang="hr-HR" dirty="0" smtClean="0"/>
            </a:br>
            <a:endParaRPr lang="en-US" dirty="0"/>
          </a:p>
        </p:txBody>
      </p:sp>
      <p:sp>
        <p:nvSpPr>
          <p:cNvPr id="3" name="Content Placeholder 2"/>
          <p:cNvSpPr>
            <a:spLocks noGrp="1"/>
          </p:cNvSpPr>
          <p:nvPr>
            <p:ph sz="quarter" idx="1"/>
          </p:nvPr>
        </p:nvSpPr>
        <p:spPr>
          <a:xfrm>
            <a:off x="323528" y="1447800"/>
            <a:ext cx="8820472" cy="5149552"/>
          </a:xfrm>
        </p:spPr>
        <p:txBody>
          <a:bodyPr>
            <a:normAutofit fontScale="70000" lnSpcReduction="20000"/>
          </a:bodyPr>
          <a:lstStyle/>
          <a:p>
            <a:r>
              <a:rPr lang="hr-HR" sz="3200" b="1" dirty="0" smtClean="0"/>
              <a:t>Tijekom </a:t>
            </a:r>
            <a:r>
              <a:rPr lang="hr-HR" sz="3200" b="1" dirty="0" smtClean="0"/>
              <a:t>postupka, a do zaključenja glavne rasprave niti jedna od stranaka nije zatražila da se u povodu poništenja pravorijeka vrati predmet na ponovno odlučivanje Arbitražnom sudu</a:t>
            </a:r>
            <a:r>
              <a:rPr lang="hr-HR" sz="3200" b="1" dirty="0" smtClean="0"/>
              <a:t>.</a:t>
            </a:r>
            <a:endParaRPr lang="hr-HR" sz="3200" b="1" dirty="0" smtClean="0"/>
          </a:p>
          <a:p>
            <a:r>
              <a:rPr lang="hr-HR" sz="3200" dirty="0" smtClean="0"/>
              <a:t>Prema odredbi </a:t>
            </a:r>
            <a:r>
              <a:rPr lang="hr-HR" sz="3200" dirty="0" err="1" smtClean="0"/>
              <a:t>čl</a:t>
            </a:r>
            <a:r>
              <a:rPr lang="hr-HR" sz="3200" dirty="0" smtClean="0"/>
              <a:t>. 2. st. 1. ZPP-a u parničnom postupku sud odlučuje u granicama zahtjeva koji su stavljeni u postupku</a:t>
            </a:r>
            <a:r>
              <a:rPr lang="hr-HR" sz="3200" dirty="0" smtClean="0"/>
              <a:t>.</a:t>
            </a:r>
            <a:endParaRPr lang="hr-HR" sz="3200" dirty="0" smtClean="0"/>
          </a:p>
          <a:p>
            <a:r>
              <a:rPr lang="hr-HR" sz="3200" dirty="0" smtClean="0"/>
              <a:t>Polazeći od citirane odredbe, te činjenice da tužbenim zahtjevom nije zatraženo utvrđenje postojanja valjanog pravnog temelja za arbitražu u ovom sporu, te vraćanje predmeta Arbitražnom sudu HNS na ponovno odlučivanje, prvostupanjski sud odlučujući o postavljenom tužbenom zahtjevu nije mogao odlučiti izvan njegovih granica, te odlučiti o zahtjevu koji tužitelj nije postavio</a:t>
            </a:r>
            <a:r>
              <a:rPr lang="hr-HR" sz="3200" dirty="0" smtClean="0"/>
              <a:t>.</a:t>
            </a:r>
            <a:endParaRPr lang="hr-HR" sz="3200" dirty="0" smtClean="0"/>
          </a:p>
          <a:p>
            <a:r>
              <a:rPr lang="hr-HR" sz="3200" dirty="0" smtClean="0"/>
              <a:t>Kako pak tijekom postupka ni jedna od stranaka nije zatražila da u povodu </a:t>
            </a:r>
            <a:r>
              <a:rPr lang="hr-HR" sz="3200" dirty="0" err="1" smtClean="0"/>
              <a:t>poništaja</a:t>
            </a:r>
            <a:r>
              <a:rPr lang="hr-HR" sz="3200" dirty="0" smtClean="0"/>
              <a:t> pravorijeka predmet bude vraćen na ponovno odlučivanje Arbitražnom sudu, to u konkretnom slučaju nisu postojale pretpostavke iz odredbe </a:t>
            </a:r>
            <a:r>
              <a:rPr lang="hr-HR" sz="3200" dirty="0" err="1" smtClean="0"/>
              <a:t>čl</a:t>
            </a:r>
            <a:r>
              <a:rPr lang="hr-HR" sz="3200" dirty="0" smtClean="0"/>
              <a:t>. 37. st. 2. ZA na temelju kojih bi se moglo naložiti vraćanje predmeta na ponovno odlučivanje Arbitražnom sudu, a kako to žalitelj pogrešno smatra.“</a:t>
            </a:r>
          </a:p>
          <a:p>
            <a:r>
              <a:rPr lang="hr-HR" sz="3200" i="1" dirty="0" smtClean="0"/>
              <a:t>(Odluka Vrhovnog suda Republike Hrvatske broj </a:t>
            </a:r>
            <a:r>
              <a:rPr lang="hr-HR" sz="3200" i="1" dirty="0" err="1" smtClean="0"/>
              <a:t>Gž</a:t>
            </a:r>
            <a:r>
              <a:rPr lang="hr-HR" sz="3200" i="1" dirty="0" smtClean="0"/>
              <a:t> 2/1-2 od 16. veljače 2011. godine)</a:t>
            </a:r>
            <a:endParaRPr lang="hr-HR" sz="32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Završetak arbitražnog </a:t>
            </a:r>
            <a:r>
              <a:rPr lang="hr-HR" dirty="0" smtClean="0"/>
              <a:t>postupka</a:t>
            </a:r>
            <a:endParaRPr lang="en-US" dirty="0"/>
          </a:p>
        </p:txBody>
      </p:sp>
      <p:sp>
        <p:nvSpPr>
          <p:cNvPr id="3" name="Content Placeholder 2"/>
          <p:cNvSpPr>
            <a:spLocks noGrp="1"/>
          </p:cNvSpPr>
          <p:nvPr>
            <p:ph sz="quarter" idx="1"/>
          </p:nvPr>
        </p:nvSpPr>
        <p:spPr/>
        <p:txBody>
          <a:bodyPr/>
          <a:lstStyle/>
          <a:p>
            <a:r>
              <a:rPr lang="hr-HR" dirty="0" smtClean="0">
                <a:latin typeface="Times New Roman" pitchFamily="18" charset="0"/>
                <a:cs typeface="Times New Roman" pitchFamily="18" charset="0"/>
              </a:rPr>
              <a:t>Arbitražni postupak završava </a:t>
            </a:r>
            <a:r>
              <a:rPr lang="hr-HR" dirty="0" smtClean="0">
                <a:latin typeface="Times New Roman" pitchFamily="18" charset="0"/>
                <a:cs typeface="Times New Roman" pitchFamily="18" charset="0"/>
              </a:rPr>
              <a:t>nagodbom:</a:t>
            </a:r>
          </a:p>
          <a:p>
            <a:pPr lvl="1"/>
            <a:r>
              <a:rPr lang="hr-HR" dirty="0" smtClean="0">
                <a:latin typeface="Times New Roman" pitchFamily="18" charset="0"/>
                <a:cs typeface="Times New Roman" pitchFamily="18" charset="0"/>
              </a:rPr>
              <a:t>a</a:t>
            </a:r>
            <a:r>
              <a:rPr lang="vi-VN" dirty="0" smtClean="0">
                <a:latin typeface="Times New Roman" pitchFamily="18" charset="0"/>
                <a:cs typeface="Times New Roman" pitchFamily="18" charset="0"/>
              </a:rPr>
              <a:t>ko </a:t>
            </a:r>
            <a:r>
              <a:rPr lang="vi-VN" dirty="0" smtClean="0">
                <a:latin typeface="Times New Roman" pitchFamily="18" charset="0"/>
                <a:cs typeface="Times New Roman" pitchFamily="18" charset="0"/>
              </a:rPr>
              <a:t>se stranke tijekom postupka nagode o </a:t>
            </a:r>
            <a:r>
              <a:rPr lang="vi-VN" dirty="0" smtClean="0">
                <a:latin typeface="Times New Roman" pitchFamily="18" charset="0"/>
                <a:cs typeface="Times New Roman" pitchFamily="18" charset="0"/>
              </a:rPr>
              <a:t>sporu</a:t>
            </a:r>
            <a:r>
              <a:rPr lang="hr-HR" dirty="0" smtClean="0">
                <a:latin typeface="Times New Roman" pitchFamily="18" charset="0"/>
                <a:cs typeface="Times New Roman" pitchFamily="18" charset="0"/>
              </a:rPr>
              <a:t>,</a:t>
            </a:r>
          </a:p>
          <a:p>
            <a:pPr lvl="1"/>
            <a:r>
              <a:rPr lang="hr-HR" dirty="0" smtClean="0">
                <a:latin typeface="Times New Roman" pitchFamily="18" charset="0"/>
                <a:cs typeface="Times New Roman" pitchFamily="18" charset="0"/>
              </a:rPr>
              <a:t>te zahtijevaju od arbitražnog suda</a:t>
            </a:r>
            <a:r>
              <a:rPr lang="hr-HR" dirty="0" smtClean="0">
                <a:latin typeface="Times New Roman" pitchFamily="18" charset="0"/>
                <a:cs typeface="Times New Roman" pitchFamily="18" charset="0"/>
              </a:rPr>
              <a:t> </a:t>
            </a:r>
            <a:r>
              <a:rPr lang="hr-HR" dirty="0" smtClean="0">
                <a:latin typeface="Times New Roman" pitchFamily="18" charset="0"/>
                <a:cs typeface="Times New Roman" pitchFamily="18" charset="0"/>
              </a:rPr>
              <a:t>da </a:t>
            </a:r>
            <a:r>
              <a:rPr lang="vi-VN" dirty="0" smtClean="0">
                <a:latin typeface="Times New Roman" pitchFamily="18" charset="0"/>
                <a:cs typeface="Times New Roman" pitchFamily="18" charset="0"/>
              </a:rPr>
              <a:t>na </a:t>
            </a:r>
            <a:r>
              <a:rPr lang="vi-VN" dirty="0" smtClean="0">
                <a:latin typeface="Times New Roman" pitchFamily="18" charset="0"/>
                <a:cs typeface="Times New Roman" pitchFamily="18" charset="0"/>
              </a:rPr>
              <a:t>temelju nagodbe donese pravorijek.</a:t>
            </a:r>
          </a:p>
          <a:p>
            <a:pPr lvl="1"/>
            <a:r>
              <a:rPr lang="vi-VN" dirty="0" smtClean="0">
                <a:latin typeface="Times New Roman" pitchFamily="18" charset="0"/>
                <a:cs typeface="Times New Roman" pitchFamily="18" charset="0"/>
              </a:rPr>
              <a:t>Arbitražni </a:t>
            </a:r>
            <a:r>
              <a:rPr lang="vi-VN" dirty="0" smtClean="0">
                <a:latin typeface="Times New Roman" pitchFamily="18" charset="0"/>
                <a:cs typeface="Times New Roman" pitchFamily="18" charset="0"/>
              </a:rPr>
              <a:t>sud će na traženje stranaka donijeti pravorijek na temelju nagodbe, </a:t>
            </a:r>
            <a:r>
              <a:rPr lang="vi-VN" dirty="0" smtClean="0">
                <a:latin typeface="Times New Roman" pitchFamily="18" charset="0"/>
                <a:cs typeface="Times New Roman" pitchFamily="18" charset="0"/>
              </a:rPr>
              <a:t>osim</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ako </a:t>
            </a:r>
            <a:r>
              <a:rPr lang="vi-VN" dirty="0" smtClean="0">
                <a:latin typeface="Times New Roman" pitchFamily="18" charset="0"/>
                <a:cs typeface="Times New Roman" pitchFamily="18" charset="0"/>
              </a:rPr>
              <a:t>nađe da je sadržaj nagodbe protivan javnom poretku Republike Hrvatske. </a:t>
            </a:r>
            <a:endParaRPr lang="hr-HR" dirty="0" smtClean="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Odlučivanje u vijeću</a:t>
            </a:r>
            <a:endParaRPr lang="en-US" dirty="0"/>
          </a:p>
        </p:txBody>
      </p:sp>
      <p:sp>
        <p:nvSpPr>
          <p:cNvPr id="3" name="Content Placeholder 2"/>
          <p:cNvSpPr>
            <a:spLocks noGrp="1"/>
          </p:cNvSpPr>
          <p:nvPr>
            <p:ph sz="quarter" idx="1"/>
          </p:nvPr>
        </p:nvSpPr>
        <p:spPr/>
        <p:txBody>
          <a:bodyPr>
            <a:normAutofit/>
          </a:bodyPr>
          <a:lstStyle/>
          <a:p>
            <a:r>
              <a:rPr lang="en-US" dirty="0" err="1" smtClean="0"/>
              <a:t>Članak</a:t>
            </a:r>
            <a:r>
              <a:rPr lang="en-US" dirty="0" smtClean="0"/>
              <a:t> 28</a:t>
            </a:r>
            <a:r>
              <a:rPr lang="en-US" dirty="0" smtClean="0"/>
              <a:t>.</a:t>
            </a:r>
            <a:r>
              <a:rPr lang="hr-HR" dirty="0" smtClean="0"/>
              <a:t> ZA</a:t>
            </a:r>
            <a:endParaRPr lang="en-US" dirty="0" smtClean="0"/>
          </a:p>
          <a:p>
            <a:r>
              <a:rPr lang="en-US" dirty="0" smtClean="0"/>
              <a:t>(1) </a:t>
            </a:r>
            <a:r>
              <a:rPr lang="en-US" dirty="0" err="1" smtClean="0"/>
              <a:t>Ako</a:t>
            </a:r>
            <a:r>
              <a:rPr lang="en-US" dirty="0" smtClean="0"/>
              <a:t> se </a:t>
            </a:r>
            <a:r>
              <a:rPr lang="en-US" dirty="0" err="1" smtClean="0"/>
              <a:t>stranke</a:t>
            </a:r>
            <a:r>
              <a:rPr lang="en-US" dirty="0" smtClean="0"/>
              <a:t> </a:t>
            </a:r>
            <a:r>
              <a:rPr lang="en-US" dirty="0" err="1" smtClean="0"/>
              <a:t>nisu</a:t>
            </a:r>
            <a:r>
              <a:rPr lang="en-US" dirty="0" smtClean="0"/>
              <a:t> </a:t>
            </a:r>
            <a:r>
              <a:rPr lang="en-US" dirty="0" err="1" smtClean="0"/>
              <a:t>drukčije</a:t>
            </a:r>
            <a:r>
              <a:rPr lang="en-US" dirty="0" smtClean="0"/>
              <a:t> </a:t>
            </a:r>
            <a:r>
              <a:rPr lang="en-US" dirty="0" err="1" smtClean="0"/>
              <a:t>sporazumjele</a:t>
            </a:r>
            <a:r>
              <a:rPr lang="en-US" dirty="0" smtClean="0"/>
              <a:t>, </a:t>
            </a:r>
            <a:r>
              <a:rPr lang="en-US" dirty="0" err="1" smtClean="0"/>
              <a:t>arbitražno</a:t>
            </a:r>
            <a:r>
              <a:rPr lang="en-US" dirty="0" smtClean="0"/>
              <a:t> </a:t>
            </a:r>
            <a:r>
              <a:rPr lang="en-US" dirty="0" err="1" smtClean="0"/>
              <a:t>vijeće</a:t>
            </a:r>
            <a:r>
              <a:rPr lang="en-US" dirty="0" smtClean="0"/>
              <a:t> </a:t>
            </a:r>
            <a:r>
              <a:rPr lang="en-US" dirty="0" err="1" smtClean="0"/>
              <a:t>odlučuje</a:t>
            </a:r>
            <a:r>
              <a:rPr lang="en-US" dirty="0" smtClean="0"/>
              <a:t> </a:t>
            </a:r>
            <a:r>
              <a:rPr lang="en-US" dirty="0" err="1" smtClean="0"/>
              <a:t>većinom</a:t>
            </a:r>
            <a:r>
              <a:rPr lang="hr-HR" dirty="0" smtClean="0"/>
              <a:t> </a:t>
            </a:r>
            <a:r>
              <a:rPr lang="en-US" dirty="0" err="1" smtClean="0"/>
              <a:t>glasova</a:t>
            </a:r>
            <a:r>
              <a:rPr lang="en-US" dirty="0" smtClean="0"/>
              <a:t>.</a:t>
            </a:r>
          </a:p>
          <a:p>
            <a:r>
              <a:rPr lang="en-US" dirty="0" smtClean="0"/>
              <a:t>(2) </a:t>
            </a:r>
            <a:r>
              <a:rPr lang="en-US" dirty="0" err="1" smtClean="0"/>
              <a:t>Ako</a:t>
            </a:r>
            <a:r>
              <a:rPr lang="en-US" dirty="0" smtClean="0"/>
              <a:t> se ne </a:t>
            </a:r>
            <a:r>
              <a:rPr lang="en-US" dirty="0" err="1" smtClean="0"/>
              <a:t>postigne</a:t>
            </a:r>
            <a:r>
              <a:rPr lang="en-US" dirty="0" smtClean="0"/>
              <a:t> </a:t>
            </a:r>
            <a:r>
              <a:rPr lang="en-US" dirty="0" err="1" smtClean="0"/>
              <a:t>većina</a:t>
            </a:r>
            <a:r>
              <a:rPr lang="en-US" dirty="0" smtClean="0"/>
              <a:t> </a:t>
            </a:r>
            <a:r>
              <a:rPr lang="en-US" dirty="0" err="1" smtClean="0"/>
              <a:t>glasova</a:t>
            </a:r>
            <a:r>
              <a:rPr lang="en-US" dirty="0" smtClean="0"/>
              <a:t>, </a:t>
            </a:r>
            <a:r>
              <a:rPr lang="en-US" dirty="0" err="1" smtClean="0"/>
              <a:t>ponovo</a:t>
            </a:r>
            <a:r>
              <a:rPr lang="en-US" dirty="0" smtClean="0"/>
              <a:t> </a:t>
            </a:r>
            <a:r>
              <a:rPr lang="en-US" dirty="0" err="1" smtClean="0"/>
              <a:t>će</a:t>
            </a:r>
            <a:r>
              <a:rPr lang="en-US" dirty="0" smtClean="0"/>
              <a:t> se </a:t>
            </a:r>
            <a:r>
              <a:rPr lang="en-US" dirty="0" err="1" smtClean="0"/>
              <a:t>raspravljati</a:t>
            </a:r>
            <a:r>
              <a:rPr lang="en-US" dirty="0" smtClean="0"/>
              <a:t> o </a:t>
            </a:r>
            <a:r>
              <a:rPr lang="en-US" dirty="0" err="1" smtClean="0"/>
              <a:t>razlozima</a:t>
            </a:r>
            <a:r>
              <a:rPr lang="en-US" dirty="0" smtClean="0"/>
              <a:t> </a:t>
            </a:r>
            <a:r>
              <a:rPr lang="en-US" dirty="0" err="1" smtClean="0"/>
              <a:t>za</a:t>
            </a:r>
            <a:r>
              <a:rPr lang="en-US" dirty="0" smtClean="0"/>
              <a:t> </a:t>
            </a:r>
            <a:r>
              <a:rPr lang="en-US" dirty="0" err="1" smtClean="0"/>
              <a:t>svako</a:t>
            </a:r>
            <a:r>
              <a:rPr lang="hr-HR" dirty="0" smtClean="0"/>
              <a:t> </a:t>
            </a:r>
            <a:r>
              <a:rPr lang="en-US" dirty="0" err="1" smtClean="0"/>
              <a:t>mišljenje</a:t>
            </a:r>
            <a:r>
              <a:rPr lang="en-US" dirty="0" smtClean="0"/>
              <a:t>, pa </a:t>
            </a:r>
            <a:r>
              <a:rPr lang="en-US" dirty="0" err="1" smtClean="0"/>
              <a:t>ako</a:t>
            </a:r>
            <a:r>
              <a:rPr lang="en-US" dirty="0" smtClean="0"/>
              <a:t> se </a:t>
            </a:r>
            <a:r>
              <a:rPr lang="en-US" dirty="0" err="1" smtClean="0"/>
              <a:t>ni</a:t>
            </a:r>
            <a:r>
              <a:rPr lang="en-US" dirty="0" smtClean="0"/>
              <a:t> </a:t>
            </a:r>
            <a:r>
              <a:rPr lang="en-US" dirty="0" err="1" smtClean="0"/>
              <a:t>nakon</a:t>
            </a:r>
            <a:r>
              <a:rPr lang="en-US" dirty="0" smtClean="0"/>
              <a:t> toga ne </a:t>
            </a:r>
            <a:r>
              <a:rPr lang="en-US" dirty="0" err="1" smtClean="0"/>
              <a:t>postigne</a:t>
            </a:r>
            <a:r>
              <a:rPr lang="en-US" dirty="0" smtClean="0"/>
              <a:t> </a:t>
            </a:r>
            <a:r>
              <a:rPr lang="en-US" dirty="0" err="1" smtClean="0"/>
              <a:t>većina</a:t>
            </a:r>
            <a:r>
              <a:rPr lang="en-US" dirty="0" smtClean="0"/>
              <a:t> </a:t>
            </a:r>
            <a:r>
              <a:rPr lang="en-US" dirty="0" err="1" smtClean="0"/>
              <a:t>glasova</a:t>
            </a:r>
            <a:r>
              <a:rPr lang="en-US" dirty="0" smtClean="0"/>
              <a:t>, </a:t>
            </a:r>
            <a:r>
              <a:rPr lang="en-US" dirty="0" err="1" smtClean="0"/>
              <a:t>pravorijek</a:t>
            </a:r>
            <a:r>
              <a:rPr lang="en-US" dirty="0" smtClean="0"/>
              <a:t> </a:t>
            </a:r>
            <a:r>
              <a:rPr lang="en-US" dirty="0" err="1" smtClean="0"/>
              <a:t>će</a:t>
            </a:r>
            <a:r>
              <a:rPr lang="en-US" dirty="0" smtClean="0"/>
              <a:t> </a:t>
            </a:r>
            <a:r>
              <a:rPr lang="en-US" dirty="0" err="1" smtClean="0"/>
              <a:t>donijeti</a:t>
            </a:r>
            <a:r>
              <a:rPr lang="en-US" dirty="0" smtClean="0"/>
              <a:t> </a:t>
            </a:r>
            <a:r>
              <a:rPr lang="en-US" dirty="0" err="1" smtClean="0"/>
              <a:t>predsjednik</a:t>
            </a:r>
            <a:r>
              <a:rPr lang="hr-HR" dirty="0" smtClean="0"/>
              <a:t> </a:t>
            </a:r>
            <a:r>
              <a:rPr lang="en-US" dirty="0" err="1" smtClean="0"/>
              <a:t>vijeća</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Pravorijek</a:t>
            </a:r>
            <a:endParaRPr lang="en-US" dirty="0"/>
          </a:p>
        </p:txBody>
      </p:sp>
      <p:sp>
        <p:nvSpPr>
          <p:cNvPr id="3" name="Content Placeholder 2"/>
          <p:cNvSpPr>
            <a:spLocks noGrp="1"/>
          </p:cNvSpPr>
          <p:nvPr>
            <p:ph sz="quarter" idx="1"/>
          </p:nvPr>
        </p:nvSpPr>
        <p:spPr/>
        <p:txBody>
          <a:bodyPr>
            <a:normAutofit lnSpcReduction="10000"/>
          </a:bodyPr>
          <a:lstStyle/>
          <a:p>
            <a:r>
              <a:rPr lang="hr-HR" dirty="0" smtClean="0"/>
              <a:t>Ima snagu pravomoćne sudske presude</a:t>
            </a:r>
          </a:p>
          <a:p>
            <a:r>
              <a:rPr lang="hr-HR" dirty="0" smtClean="0"/>
              <a:t>Vrste pravorijeka u ZA:</a:t>
            </a:r>
          </a:p>
          <a:p>
            <a:pPr lvl="1"/>
            <a:r>
              <a:rPr lang="hr-HR" dirty="0" smtClean="0"/>
              <a:t>Djelomični pravorijek – može se smatrati samostalnim</a:t>
            </a:r>
          </a:p>
          <a:p>
            <a:pPr lvl="1"/>
            <a:r>
              <a:rPr lang="hr-HR" dirty="0" err="1" smtClean="0"/>
              <a:t>Međupravorijek</a:t>
            </a:r>
            <a:endParaRPr lang="hr-HR" dirty="0" smtClean="0"/>
          </a:p>
          <a:p>
            <a:pPr lvl="1"/>
            <a:r>
              <a:rPr lang="hr-HR" dirty="0" smtClean="0"/>
              <a:t>Dopunski pravorijek</a:t>
            </a:r>
          </a:p>
          <a:p>
            <a:pPr lvl="2"/>
            <a:r>
              <a:rPr lang="hr-HR" dirty="0" smtClean="0"/>
              <a:t>u roku od 30 dana od primitka pravorijeka, uz obavijest drugoj stranci</a:t>
            </a:r>
          </a:p>
          <a:p>
            <a:pPr lvl="2"/>
            <a:r>
              <a:rPr lang="hr-HR" dirty="0" smtClean="0"/>
              <a:t>dopunski pravorijeka o zahtjevima iznesenim u arbitražnom postupku o kojima arbitražni sud u svom pravorijeku nije odlučio</a:t>
            </a:r>
          </a:p>
          <a:p>
            <a:pPr lvl="1"/>
            <a:r>
              <a:rPr lang="hr-HR" dirty="0" smtClean="0"/>
              <a:t>Pravorijek o troškovima</a:t>
            </a:r>
          </a:p>
          <a:p>
            <a:pPr lvl="2"/>
            <a:r>
              <a:rPr lang="hr-HR" dirty="0" smtClean="0"/>
              <a:t>Ako arbitražni sud propusti odlučiti o troškovima, ili je takva odluka moguća </a:t>
            </a:r>
            <a:r>
              <a:rPr lang="hr-HR" dirty="0" smtClean="0"/>
              <a:t>tek nakon </a:t>
            </a:r>
            <a:r>
              <a:rPr lang="hr-HR" dirty="0" smtClean="0"/>
              <a:t>okončanja arbitražnog postupka, arbitražni će sud o troškovima donijeti </a:t>
            </a:r>
            <a:r>
              <a:rPr lang="hr-HR" dirty="0" smtClean="0"/>
              <a:t>posebni pravorijek</a:t>
            </a:r>
            <a:r>
              <a:rPr lang="hr-HR" dirty="0" smtClean="0"/>
              <a:t>. </a:t>
            </a:r>
            <a:r>
              <a:rPr lang="hr-HR" dirty="0" smtClean="0"/>
              <a:t>(</a:t>
            </a:r>
            <a:r>
              <a:rPr lang="hr-HR" dirty="0" err="1" smtClean="0"/>
              <a:t>Čl</a:t>
            </a:r>
            <a:r>
              <a:rPr lang="hr-HR" dirty="0" smtClean="0"/>
              <a:t>. 35/3 ZA)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Prvorijek</a:t>
            </a:r>
            <a:r>
              <a:rPr lang="hr-HR" dirty="0" smtClean="0"/>
              <a:t> u NYK – strani pravorijek</a:t>
            </a:r>
            <a:endParaRPr lang="en-US" dirty="0"/>
          </a:p>
        </p:txBody>
      </p:sp>
      <p:sp>
        <p:nvSpPr>
          <p:cNvPr id="3" name="Content Placeholder 2"/>
          <p:cNvSpPr>
            <a:spLocks noGrp="1"/>
          </p:cNvSpPr>
          <p:nvPr>
            <p:ph sz="quarter" idx="1"/>
          </p:nvPr>
        </p:nvSpPr>
        <p:spPr>
          <a:xfrm>
            <a:off x="251520" y="1412776"/>
            <a:ext cx="8892480" cy="5149552"/>
          </a:xfrm>
        </p:spPr>
        <p:txBody>
          <a:bodyPr>
            <a:normAutofit fontScale="85000" lnSpcReduction="10000"/>
          </a:bodyPr>
          <a:lstStyle/>
          <a:p>
            <a:r>
              <a:rPr lang="hr-HR" dirty="0" smtClean="0"/>
              <a:t>Članak I</a:t>
            </a:r>
            <a:r>
              <a:rPr lang="hr-HR" dirty="0" smtClean="0"/>
              <a:t>. – polje primjene</a:t>
            </a:r>
            <a:endParaRPr lang="hr-HR" dirty="0" smtClean="0"/>
          </a:p>
          <a:p>
            <a:pPr lvl="0"/>
            <a:r>
              <a:rPr lang="hr-HR" dirty="0" smtClean="0"/>
              <a:t>Ova se konvencija primjenjuje na priznanje i izvršenje </a:t>
            </a:r>
            <a:r>
              <a:rPr lang="hr-HR" dirty="0" smtClean="0"/>
              <a:t>arbitražnih </a:t>
            </a:r>
            <a:r>
              <a:rPr lang="hr-HR" dirty="0" smtClean="0"/>
              <a:t>odluka u sporovima između fizičkih ili pravnih osoba </a:t>
            </a:r>
            <a:r>
              <a:rPr lang="hr-HR" b="1" dirty="0" smtClean="0"/>
              <a:t>donesenih na području neke druge države a ne one u kojoj se traži priznanje i izvršenje odluka. </a:t>
            </a:r>
            <a:r>
              <a:rPr lang="hr-HR" dirty="0" smtClean="0"/>
              <a:t>Ona se isto tako primjenjuje na arbitražne odluke koje </a:t>
            </a:r>
            <a:r>
              <a:rPr lang="hr-HR" b="1" dirty="0" smtClean="0"/>
              <a:t>se ne smatraju domaćim odlukama u državi u kojoj se traži njihovo priznanje ili izvršenje</a:t>
            </a:r>
            <a:r>
              <a:rPr lang="hr-HR" b="1" dirty="0" smtClean="0"/>
              <a:t>.</a:t>
            </a:r>
            <a:endParaRPr lang="hr-HR" b="1" dirty="0" smtClean="0"/>
          </a:p>
          <a:p>
            <a:pPr lvl="0"/>
            <a:r>
              <a:rPr lang="hr-HR" dirty="0" smtClean="0"/>
              <a:t>Pod “arbitražnim odlukama” razumijevaju se ne samo odluke koje donesu arbitri imenovani za određene slučajeve nego i one koje donesu stalna arbitražna tijela kojima su se stranke podvrgnule</a:t>
            </a:r>
            <a:r>
              <a:rPr lang="hr-HR" dirty="0" smtClean="0"/>
              <a:t>. </a:t>
            </a:r>
            <a:r>
              <a:rPr lang="hr-HR" b="1" dirty="0" smtClean="0"/>
              <a:t>(Ad </a:t>
            </a:r>
            <a:r>
              <a:rPr lang="hr-HR" b="1" dirty="0" err="1" smtClean="0"/>
              <a:t>hoc</a:t>
            </a:r>
            <a:r>
              <a:rPr lang="hr-HR" b="1" dirty="0" smtClean="0"/>
              <a:t> i institucionalna arbitraža)</a:t>
            </a:r>
            <a:endParaRPr lang="hr-HR" b="1" dirty="0" smtClean="0"/>
          </a:p>
          <a:p>
            <a:pPr lvl="0"/>
            <a:r>
              <a:rPr lang="hr-HR" dirty="0" smtClean="0"/>
              <a:t>U trenutku potpisivanja ili ratifikacije ove konvencije, pristupa ili notifikacije o njezinom proširenju predviđenom u članku X, svaka će država moći, na osnovi uzajamnosti, izjaviti da će Konvenciju primjenjivati na priznanje i izvršenje jedino onih odluka </a:t>
            </a:r>
            <a:r>
              <a:rPr lang="hr-HR" b="1" dirty="0" smtClean="0"/>
              <a:t>koje su donesene na području neke druge države ugovornice</a:t>
            </a:r>
            <a:r>
              <a:rPr lang="hr-HR" dirty="0" smtClean="0"/>
              <a:t>. Isto tako moći će izjaviti da će Konvenciju primjenjivati samo na sporove što potječu iz pravnih odnosa, ugovornih ili neugovornih, koji se prema njezinom </a:t>
            </a:r>
            <a:r>
              <a:rPr lang="hr-HR" b="1" dirty="0" smtClean="0"/>
              <a:t>nacionalnom zakonodavstvu smatraju trgovačkim</a:t>
            </a:r>
            <a:r>
              <a:rPr lang="hr-HR" dirty="0" smtClean="0"/>
              <a:t>. </a:t>
            </a:r>
            <a:r>
              <a:rPr lang="hr-HR" b="1" dirty="0" smtClean="0"/>
              <a:t>(rezerve)</a:t>
            </a:r>
            <a:endParaRPr lang="hr-HR" b="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Oblik pravorijeka</a:t>
            </a:r>
            <a:endParaRPr lang="en-US" dirty="0"/>
          </a:p>
        </p:txBody>
      </p:sp>
      <p:sp>
        <p:nvSpPr>
          <p:cNvPr id="3" name="Content Placeholder 2"/>
          <p:cNvSpPr>
            <a:spLocks noGrp="1"/>
          </p:cNvSpPr>
          <p:nvPr>
            <p:ph sz="quarter" idx="1"/>
          </p:nvPr>
        </p:nvSpPr>
        <p:spPr/>
        <p:txBody>
          <a:bodyPr>
            <a:normAutofit lnSpcReduction="10000"/>
          </a:bodyPr>
          <a:lstStyle/>
          <a:p>
            <a:r>
              <a:rPr lang="hr-HR" dirty="0" smtClean="0">
                <a:latin typeface="Times New Roman" pitchFamily="18" charset="0"/>
                <a:cs typeface="Times New Roman" pitchFamily="18" charset="0"/>
              </a:rPr>
              <a:t>Pisani oblik</a:t>
            </a:r>
          </a:p>
          <a:p>
            <a:r>
              <a:rPr lang="hr-HR" dirty="0" smtClean="0">
                <a:latin typeface="Times New Roman" pitchFamily="18" charset="0"/>
                <a:cs typeface="Times New Roman" pitchFamily="18" charset="0"/>
              </a:rPr>
              <a:t>Obrazložen</a:t>
            </a:r>
          </a:p>
          <a:p>
            <a:pPr lvl="1"/>
            <a:r>
              <a:rPr lang="vi-VN" dirty="0" smtClean="0">
                <a:latin typeface="Times New Roman" pitchFamily="18" charset="0"/>
                <a:cs typeface="Times New Roman" pitchFamily="18" charset="0"/>
              </a:rPr>
              <a:t>osim </a:t>
            </a:r>
            <a:r>
              <a:rPr lang="vi-VN" dirty="0" smtClean="0">
                <a:latin typeface="Times New Roman" pitchFamily="18" charset="0"/>
                <a:cs typeface="Times New Roman" pitchFamily="18" charset="0"/>
              </a:rPr>
              <a:t>ako su </a:t>
            </a:r>
            <a:r>
              <a:rPr lang="vi-VN" dirty="0" smtClean="0">
                <a:latin typeface="Times New Roman" pitchFamily="18" charset="0"/>
                <a:cs typeface="Times New Roman" pitchFamily="18" charset="0"/>
              </a:rPr>
              <a:t>se</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stranke </a:t>
            </a:r>
            <a:r>
              <a:rPr lang="vi-VN" dirty="0" smtClean="0">
                <a:latin typeface="Times New Roman" pitchFamily="18" charset="0"/>
                <a:cs typeface="Times New Roman" pitchFamily="18" charset="0"/>
              </a:rPr>
              <a:t>sporazumjele da obrazloženje nije potrebno ili </a:t>
            </a:r>
            <a:endParaRPr lang="hr-HR" dirty="0" smtClean="0">
              <a:latin typeface="Times New Roman" pitchFamily="18" charset="0"/>
              <a:cs typeface="Times New Roman" pitchFamily="18" charset="0"/>
            </a:endParaRPr>
          </a:p>
          <a:p>
            <a:pPr lvl="1"/>
            <a:r>
              <a:rPr lang="vi-VN" dirty="0" smtClean="0">
                <a:latin typeface="Times New Roman" pitchFamily="18" charset="0"/>
                <a:cs typeface="Times New Roman" pitchFamily="18" charset="0"/>
              </a:rPr>
              <a:t>ako </a:t>
            </a:r>
            <a:r>
              <a:rPr lang="vi-VN" dirty="0" smtClean="0">
                <a:latin typeface="Times New Roman" pitchFamily="18" charset="0"/>
                <a:cs typeface="Times New Roman" pitchFamily="18" charset="0"/>
              </a:rPr>
              <a:t>je pravorijek donesen na </a:t>
            </a:r>
            <a:r>
              <a:rPr lang="vi-VN" dirty="0" smtClean="0">
                <a:latin typeface="Times New Roman" pitchFamily="18" charset="0"/>
                <a:cs typeface="Times New Roman" pitchFamily="18" charset="0"/>
              </a:rPr>
              <a:t>temelju</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nagodbe stranaka</a:t>
            </a:r>
            <a:r>
              <a:rPr lang="hr-HR"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r>
              <a:rPr lang="hr-HR" dirty="0" smtClean="0">
                <a:latin typeface="Times New Roman" pitchFamily="18" charset="0"/>
                <a:cs typeface="Times New Roman" pitchFamily="18" charset="0"/>
              </a:rPr>
              <a:t>Mora sadržavati</a:t>
            </a:r>
          </a:p>
          <a:p>
            <a:pPr lvl="1"/>
            <a:r>
              <a:rPr lang="vi-VN" dirty="0" smtClean="0">
                <a:latin typeface="Times New Roman" pitchFamily="18" charset="0"/>
                <a:cs typeface="Times New Roman" pitchFamily="18" charset="0"/>
              </a:rPr>
              <a:t>dan </a:t>
            </a:r>
            <a:r>
              <a:rPr lang="vi-VN" dirty="0" smtClean="0">
                <a:latin typeface="Times New Roman" pitchFamily="18" charset="0"/>
                <a:cs typeface="Times New Roman" pitchFamily="18" charset="0"/>
              </a:rPr>
              <a:t>kada je donesen i mjesto njegovog </a:t>
            </a:r>
            <a:r>
              <a:rPr lang="vi-VN" dirty="0" smtClean="0">
                <a:latin typeface="Times New Roman" pitchFamily="18" charset="0"/>
                <a:cs typeface="Times New Roman" pitchFamily="18" charset="0"/>
              </a:rPr>
              <a:t>donošenja</a:t>
            </a:r>
            <a:r>
              <a:rPr lang="hr-HR" dirty="0" smtClean="0">
                <a:latin typeface="Times New Roman" pitchFamily="18" charset="0"/>
                <a:cs typeface="Times New Roman" pitchFamily="18" charset="0"/>
              </a:rPr>
              <a:t> </a:t>
            </a:r>
            <a:r>
              <a:rPr lang="hr-HR" dirty="0" smtClean="0">
                <a:latin typeface="Times New Roman" pitchFamily="18" charset="0"/>
                <a:cs typeface="Times New Roman" pitchFamily="18" charset="0"/>
              </a:rPr>
              <a:t>(p</a:t>
            </a:r>
            <a:r>
              <a:rPr lang="vi-VN" dirty="0" smtClean="0">
                <a:latin typeface="Times New Roman" pitchFamily="18" charset="0"/>
                <a:cs typeface="Times New Roman" pitchFamily="18" charset="0"/>
              </a:rPr>
              <a:t>ravorijek </a:t>
            </a:r>
            <a:r>
              <a:rPr lang="vi-VN" dirty="0" smtClean="0">
                <a:latin typeface="Times New Roman" pitchFamily="18" charset="0"/>
                <a:cs typeface="Times New Roman" pitchFamily="18" charset="0"/>
              </a:rPr>
              <a:t>se donosi u mjestu </a:t>
            </a:r>
            <a:r>
              <a:rPr lang="vi-VN" dirty="0" smtClean="0">
                <a:latin typeface="Times New Roman" pitchFamily="18" charset="0"/>
                <a:cs typeface="Times New Roman" pitchFamily="18" charset="0"/>
              </a:rPr>
              <a:t>arbitraže</a:t>
            </a:r>
            <a:r>
              <a:rPr lang="hr-HR"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a:t>
            </a:r>
            <a:endParaRPr lang="hr-HR" dirty="0" smtClean="0">
              <a:latin typeface="Times New Roman" pitchFamily="18" charset="0"/>
              <a:cs typeface="Times New Roman" pitchFamily="18" charset="0"/>
            </a:endParaRPr>
          </a:p>
          <a:p>
            <a:pPr lvl="1"/>
            <a:r>
              <a:rPr lang="vi-VN" dirty="0" smtClean="0">
                <a:latin typeface="Times New Roman" pitchFamily="18" charset="0"/>
                <a:cs typeface="Times New Roman" pitchFamily="18" charset="0"/>
              </a:rPr>
              <a:t>potpis arbitra pojedinca, </a:t>
            </a:r>
            <a:r>
              <a:rPr lang="vi-VN" dirty="0" smtClean="0">
                <a:latin typeface="Times New Roman" pitchFamily="18" charset="0"/>
                <a:cs typeface="Times New Roman" pitchFamily="18" charset="0"/>
              </a:rPr>
              <a:t>odnosno </a:t>
            </a:r>
            <a:r>
              <a:rPr lang="vi-VN" dirty="0" smtClean="0">
                <a:latin typeface="Times New Roman" pitchFamily="18" charset="0"/>
                <a:cs typeface="Times New Roman" pitchFamily="18" charset="0"/>
              </a:rPr>
              <a:t>svi</a:t>
            </a:r>
            <a:r>
              <a:rPr lang="hr-HR" dirty="0" smtClean="0">
                <a:latin typeface="Times New Roman" pitchFamily="18" charset="0"/>
                <a:cs typeface="Times New Roman" pitchFamily="18" charset="0"/>
              </a:rPr>
              <a:t>h</a:t>
            </a:r>
            <a:r>
              <a:rPr lang="vi-VN" dirty="0" smtClean="0">
                <a:latin typeface="Times New Roman" pitchFamily="18" charset="0"/>
                <a:cs typeface="Times New Roman" pitchFamily="18" charset="0"/>
              </a:rPr>
              <a:t> članov</a:t>
            </a:r>
            <a:r>
              <a:rPr lang="hr-HR" dirty="0" smtClean="0">
                <a:latin typeface="Times New Roman" pitchFamily="18" charset="0"/>
                <a:cs typeface="Times New Roman" pitchFamily="18" charset="0"/>
              </a:rPr>
              <a:t>a </a:t>
            </a:r>
            <a:r>
              <a:rPr lang="vi-VN" dirty="0" smtClean="0">
                <a:latin typeface="Times New Roman" pitchFamily="18" charset="0"/>
                <a:cs typeface="Times New Roman" pitchFamily="18" charset="0"/>
              </a:rPr>
              <a:t>vijeća</a:t>
            </a:r>
            <a:endParaRPr lang="hr-HR" dirty="0" smtClean="0">
              <a:latin typeface="Times New Roman" pitchFamily="18" charset="0"/>
              <a:cs typeface="Times New Roman" pitchFamily="18" charset="0"/>
            </a:endParaRPr>
          </a:p>
          <a:p>
            <a:pPr lvl="1"/>
            <a:r>
              <a:rPr lang="vi-VN" dirty="0" smtClean="0">
                <a:latin typeface="Times New Roman" pitchFamily="18" charset="0"/>
                <a:cs typeface="Times New Roman" pitchFamily="18" charset="0"/>
              </a:rPr>
              <a:t>Pravorijek </a:t>
            </a:r>
            <a:r>
              <a:rPr lang="vi-VN" dirty="0" smtClean="0">
                <a:latin typeface="Times New Roman" pitchFamily="18" charset="0"/>
                <a:cs typeface="Times New Roman" pitchFamily="18" charset="0"/>
              </a:rPr>
              <a:t>je valjan i ako ga koji arbitar uskrati potpisati ako je pravorijek </a:t>
            </a:r>
            <a:r>
              <a:rPr lang="vi-VN" dirty="0" smtClean="0">
                <a:latin typeface="Times New Roman" pitchFamily="18" charset="0"/>
                <a:cs typeface="Times New Roman" pitchFamily="18" charset="0"/>
              </a:rPr>
              <a:t>potpisala</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većina </a:t>
            </a:r>
            <a:r>
              <a:rPr lang="vi-VN" dirty="0" smtClean="0">
                <a:latin typeface="Times New Roman" pitchFamily="18" charset="0"/>
                <a:cs typeface="Times New Roman" pitchFamily="18" charset="0"/>
              </a:rPr>
              <a:t>članova vijeća te je na pravorijeku utvrdila to uskraćivanje potpisa.</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Dostava pravorijeka</a:t>
            </a:r>
            <a:endParaRPr lang="en-US" dirty="0"/>
          </a:p>
        </p:txBody>
      </p:sp>
      <p:sp>
        <p:nvSpPr>
          <p:cNvPr id="3" name="Content Placeholder 2"/>
          <p:cNvSpPr>
            <a:spLocks noGrp="1"/>
          </p:cNvSpPr>
          <p:nvPr>
            <p:ph sz="quarter" idx="1"/>
          </p:nvPr>
        </p:nvSpPr>
        <p:spPr/>
        <p:txBody>
          <a:bodyPr>
            <a:normAutofit/>
          </a:bodyPr>
          <a:lstStyle/>
          <a:p>
            <a:r>
              <a:rPr lang="hr-HR" dirty="0" smtClean="0">
                <a:latin typeface="Times New Roman" pitchFamily="18" charset="0"/>
                <a:cs typeface="Times New Roman" pitchFamily="18" charset="0"/>
              </a:rPr>
              <a:t>Institucionalna arbitraža - pravorijek </a:t>
            </a:r>
            <a:r>
              <a:rPr lang="vi-VN" dirty="0" smtClean="0">
                <a:latin typeface="Times New Roman" pitchFamily="18" charset="0"/>
                <a:cs typeface="Times New Roman" pitchFamily="18" charset="0"/>
              </a:rPr>
              <a:t>dostavlja </a:t>
            </a:r>
            <a:r>
              <a:rPr lang="vi-VN" dirty="0" smtClean="0">
                <a:latin typeface="Times New Roman" pitchFamily="18" charset="0"/>
                <a:cs typeface="Times New Roman" pitchFamily="18" charset="0"/>
              </a:rPr>
              <a:t>strankama ta arbitražna ustanova. </a:t>
            </a:r>
            <a:endParaRPr lang="hr-HR" dirty="0" smtClean="0">
              <a:latin typeface="Times New Roman" pitchFamily="18" charset="0"/>
              <a:cs typeface="Times New Roman" pitchFamily="18" charset="0"/>
            </a:endParaRPr>
          </a:p>
          <a:p>
            <a:r>
              <a:rPr lang="hr-HR" i="1" dirty="0" smtClean="0">
                <a:latin typeface="Times New Roman" pitchFamily="18" charset="0"/>
                <a:cs typeface="Times New Roman" pitchFamily="18" charset="0"/>
              </a:rPr>
              <a:t>Ad </a:t>
            </a:r>
            <a:r>
              <a:rPr lang="hr-HR" i="1" dirty="0" err="1" smtClean="0">
                <a:latin typeface="Times New Roman" pitchFamily="18" charset="0"/>
                <a:cs typeface="Times New Roman" pitchFamily="18" charset="0"/>
              </a:rPr>
              <a:t>hoc</a:t>
            </a:r>
            <a:r>
              <a:rPr lang="hr-HR" i="1" dirty="0" smtClean="0">
                <a:latin typeface="Times New Roman" pitchFamily="18" charset="0"/>
                <a:cs typeface="Times New Roman" pitchFamily="18" charset="0"/>
              </a:rPr>
              <a:t> </a:t>
            </a:r>
            <a:r>
              <a:rPr lang="hr-HR" dirty="0" smtClean="0">
                <a:latin typeface="Times New Roman" pitchFamily="18" charset="0"/>
                <a:cs typeface="Times New Roman" pitchFamily="18" charset="0"/>
              </a:rPr>
              <a:t>arbitraža - </a:t>
            </a:r>
            <a:r>
              <a:rPr lang="vi-VN" dirty="0" smtClean="0">
                <a:latin typeface="Times New Roman" pitchFamily="18" charset="0"/>
                <a:cs typeface="Times New Roman" pitchFamily="18" charset="0"/>
              </a:rPr>
              <a:t>pravorijek dostavlja</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strankama </a:t>
            </a:r>
            <a:r>
              <a:rPr lang="vi-VN" dirty="0" smtClean="0">
                <a:latin typeface="Times New Roman" pitchFamily="18" charset="0"/>
                <a:cs typeface="Times New Roman" pitchFamily="18" charset="0"/>
              </a:rPr>
              <a:t>arbitražni sud.</a:t>
            </a:r>
          </a:p>
          <a:p>
            <a:r>
              <a:rPr lang="vi-VN" dirty="0" smtClean="0">
                <a:latin typeface="Times New Roman" pitchFamily="18" charset="0"/>
                <a:cs typeface="Times New Roman" pitchFamily="18" charset="0"/>
              </a:rPr>
              <a:t>Ako </a:t>
            </a:r>
            <a:r>
              <a:rPr lang="vi-VN" dirty="0" smtClean="0">
                <a:latin typeface="Times New Roman" pitchFamily="18" charset="0"/>
                <a:cs typeface="Times New Roman" pitchFamily="18" charset="0"/>
              </a:rPr>
              <a:t>se stranke nisu drugačije sporazumjele, dostava pravorijeka obavlja se </a:t>
            </a:r>
            <a:r>
              <a:rPr lang="vi-VN" dirty="0" smtClean="0">
                <a:latin typeface="Times New Roman" pitchFamily="18" charset="0"/>
                <a:cs typeface="Times New Roman" pitchFamily="18" charset="0"/>
              </a:rPr>
              <a:t>prema</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odredbama </a:t>
            </a:r>
            <a:r>
              <a:rPr lang="vi-VN" dirty="0" smtClean="0">
                <a:latin typeface="Times New Roman" pitchFamily="18" charset="0"/>
                <a:cs typeface="Times New Roman" pitchFamily="18" charset="0"/>
              </a:rPr>
              <a:t>članka </a:t>
            </a:r>
            <a:r>
              <a:rPr lang="vi-VN" dirty="0" smtClean="0">
                <a:latin typeface="Times New Roman" pitchFamily="18" charset="0"/>
                <a:cs typeface="Times New Roman" pitchFamily="18" charset="0"/>
              </a:rPr>
              <a:t>4</a:t>
            </a:r>
            <a:r>
              <a:rPr lang="hr-HR" dirty="0" smtClean="0">
                <a:latin typeface="Times New Roman" pitchFamily="18" charset="0"/>
                <a:cs typeface="Times New Roman" pitchFamily="18" charset="0"/>
              </a:rPr>
              <a:t>. ZA</a:t>
            </a:r>
            <a:r>
              <a:rPr lang="vi-VN" dirty="0" smtClean="0">
                <a:latin typeface="Times New Roman" pitchFamily="18" charset="0"/>
                <a:cs typeface="Times New Roman" pitchFamily="18" charset="0"/>
              </a:rPr>
              <a:t>.</a:t>
            </a:r>
            <a:endParaRPr lang="hr-HR"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Na sporazumni zahtjev obje stranke dostava </a:t>
            </a:r>
            <a:r>
              <a:rPr lang="vi-VN" dirty="0" smtClean="0">
                <a:latin typeface="Times New Roman" pitchFamily="18" charset="0"/>
                <a:cs typeface="Times New Roman" pitchFamily="18" charset="0"/>
              </a:rPr>
              <a:t>pravorijeka</a:t>
            </a:r>
            <a:r>
              <a:rPr lang="hr-HR"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može </a:t>
            </a:r>
            <a:r>
              <a:rPr lang="vi-VN" dirty="0" smtClean="0">
                <a:latin typeface="Times New Roman" pitchFamily="18" charset="0"/>
                <a:cs typeface="Times New Roman" pitchFamily="18" charset="0"/>
              </a:rPr>
              <a:t>izvršiti i </a:t>
            </a:r>
            <a:r>
              <a:rPr lang="vi-VN" dirty="0" smtClean="0">
                <a:latin typeface="Times New Roman" pitchFamily="18" charset="0"/>
                <a:cs typeface="Times New Roman" pitchFamily="18" charset="0"/>
              </a:rPr>
              <a:t>preko</a:t>
            </a:r>
            <a:r>
              <a:rPr lang="hr-HR" dirty="0" smtClean="0">
                <a:latin typeface="Times New Roman" pitchFamily="18" charset="0"/>
                <a:cs typeface="Times New Roman" pitchFamily="18" charset="0"/>
              </a:rPr>
              <a:t> predsjednika </a:t>
            </a:r>
            <a:r>
              <a:rPr lang="vi-VN"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suda </a:t>
            </a:r>
            <a:r>
              <a:rPr lang="hr-HR" dirty="0" smtClean="0">
                <a:latin typeface="Times New Roman" pitchFamily="18" charset="0"/>
                <a:cs typeface="Times New Roman" pitchFamily="18" charset="0"/>
              </a:rPr>
              <a:t>ŽS/TS ZG </a:t>
            </a:r>
            <a:r>
              <a:rPr lang="vi-VN" dirty="0" smtClean="0">
                <a:latin typeface="Times New Roman" pitchFamily="18" charset="0"/>
                <a:cs typeface="Times New Roman" pitchFamily="18" charset="0"/>
              </a:rPr>
              <a:t>ili </a:t>
            </a:r>
            <a:r>
              <a:rPr lang="vi-VN" dirty="0" smtClean="0">
                <a:latin typeface="Times New Roman" pitchFamily="18" charset="0"/>
                <a:cs typeface="Times New Roman" pitchFamily="18" charset="0"/>
              </a:rPr>
              <a:t>javnog bilježnik</a:t>
            </a:r>
            <a:r>
              <a:rPr lang="hr-HR" dirty="0" smtClean="0">
                <a:latin typeface="Times New Roman" pitchFamily="18" charset="0"/>
                <a:cs typeface="Times New Roman" pitchFamily="18" charset="0"/>
              </a:rPr>
              <a: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804</TotalTime>
  <Words>4089</Words>
  <Application>Microsoft Office PowerPoint</Application>
  <PresentationFormat>On-screen Show (4:3)</PresentationFormat>
  <Paragraphs>186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Equity</vt:lpstr>
      <vt:lpstr>Završetak arbitražnog postupka i poništaj pravorijeka</vt:lpstr>
      <vt:lpstr>Sadržaj</vt:lpstr>
      <vt:lpstr>Završetak arbitražnog postupka </vt:lpstr>
      <vt:lpstr>Završetak arbitražnog postupka</vt:lpstr>
      <vt:lpstr>Odlučivanje u vijeću</vt:lpstr>
      <vt:lpstr>Pravorijek</vt:lpstr>
      <vt:lpstr>Prvorijek u NYK – strani pravorijek</vt:lpstr>
      <vt:lpstr>Oblik pravorijeka</vt:lpstr>
      <vt:lpstr>Dostava pravorijeka</vt:lpstr>
      <vt:lpstr>Dostava prema čl. 4. ZA</vt:lpstr>
      <vt:lpstr>   Ispravak i tumačenje pravorijeka    </vt:lpstr>
      <vt:lpstr>Pravna sredstva protiv pravorijeka</vt:lpstr>
      <vt:lpstr>Pravna sredstva protiv pravorijeka</vt:lpstr>
      <vt:lpstr>Slide 14</vt:lpstr>
      <vt:lpstr>Tužba za poništaj pravorijeka –Čl. 36 ZA</vt:lpstr>
      <vt:lpstr>  Rok za podnošenje tužbe za poništaj počinje teći tek nakon uredne dostave pravorijeka, a da bi se dostava smatrala urednom, o tome mora postojati dokaz u spisu. </vt:lpstr>
      <vt:lpstr>Tužba za poništaj može se ponijeti samo protiv pravorijeka – odluke o biti spora, a ne i protiv zaključaka arbitražnog suda. </vt:lpstr>
      <vt:lpstr>Tužba za poništaj pravorijeka – prisilni karakter</vt:lpstr>
      <vt:lpstr>Razlozi za poništaj pravorijeka  - zahtjev stranke</vt:lpstr>
      <vt:lpstr>Sastav arbitražnog suda</vt:lpstr>
      <vt:lpstr>Nepostojanje ugovor o arbitraži</vt:lpstr>
      <vt:lpstr>Obrazloženje pravorijeka</vt:lpstr>
      <vt:lpstr>Obrazloženje pravorijeka 2</vt:lpstr>
      <vt:lpstr>Obrazloženje pravorijeka 3</vt:lpstr>
      <vt:lpstr>Razlog za poništaj pravorijeka  - sporazum stranaka</vt:lpstr>
      <vt:lpstr>ZA v ZPP</vt:lpstr>
      <vt:lpstr>Razlozi za poništaj pravorijeka – ex offo</vt:lpstr>
      <vt:lpstr>Javni poredak </vt:lpstr>
      <vt:lpstr>Javni poredak</vt:lpstr>
      <vt:lpstr>Javni poredak 2</vt:lpstr>
      <vt:lpstr>Javni poredak 3</vt:lpstr>
      <vt:lpstr>Razlozi za poništaj – zatvorena lista</vt:lpstr>
      <vt:lpstr>Arbitražni postupak nakon poništaja pravorijeka</vt:lpstr>
      <vt:lpstr>Sud će nakon što poništi pravorijek vratiti predmet na ponovno suđenje samo na zahtjev stranaka.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Settlement of Disputes Through Arbitration and Mediation</dc:title>
  <dc:creator>TENA</dc:creator>
  <cp:lastModifiedBy>TENA</cp:lastModifiedBy>
  <cp:revision>99</cp:revision>
  <dcterms:created xsi:type="dcterms:W3CDTF">2013-10-28T08:57:35Z</dcterms:created>
  <dcterms:modified xsi:type="dcterms:W3CDTF">2014-12-08T14:52:23Z</dcterms:modified>
</cp:coreProperties>
</file>