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89" r:id="rId4"/>
    <p:sldId id="257" r:id="rId5"/>
    <p:sldId id="264" r:id="rId6"/>
    <p:sldId id="258" r:id="rId7"/>
    <p:sldId id="259" r:id="rId8"/>
    <p:sldId id="265" r:id="rId9"/>
    <p:sldId id="260" r:id="rId10"/>
    <p:sldId id="261" r:id="rId11"/>
    <p:sldId id="266" r:id="rId12"/>
    <p:sldId id="262" r:id="rId13"/>
    <p:sldId id="267" r:id="rId14"/>
    <p:sldId id="263" r:id="rId15"/>
    <p:sldId id="269" r:id="rId16"/>
    <p:sldId id="271" r:id="rId17"/>
    <p:sldId id="270" r:id="rId18"/>
    <p:sldId id="272" r:id="rId19"/>
    <p:sldId id="290"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06FE688-FCFF-47D8-BEFA-1169C738F72D}" type="datetimeFigureOut">
              <a:rPr lang="hr-HR" smtClean="0"/>
              <a:t>24.3.2015.</a:t>
            </a:fld>
            <a:endParaRPr lang="hr-H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51D7684-0F78-42E7-B703-7C1CD5CFF776}"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6FE688-FCFF-47D8-BEFA-1169C738F72D}" type="datetimeFigureOut">
              <a:rPr lang="hr-HR" smtClean="0"/>
              <a:t>24.3.2015.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B51D7684-0F78-42E7-B703-7C1CD5CFF776}"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6FE688-FCFF-47D8-BEFA-1169C738F72D}" type="datetimeFigureOut">
              <a:rPr lang="hr-HR" smtClean="0"/>
              <a:t>24.3.2015.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B51D7684-0F78-42E7-B703-7C1CD5CFF776}"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6FE688-FCFF-47D8-BEFA-1169C738F72D}" type="datetimeFigureOut">
              <a:rPr lang="hr-HR" smtClean="0"/>
              <a:t>24.3.2015.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B51D7684-0F78-42E7-B703-7C1CD5CFF776}" type="slidenum">
              <a:rPr lang="hr-HR" smtClean="0"/>
              <a:t>‹#›</a:t>
            </a:fld>
            <a:endParaRPr lang="hr-H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6FE688-FCFF-47D8-BEFA-1169C738F72D}" type="datetimeFigureOut">
              <a:rPr lang="hr-HR" smtClean="0"/>
              <a:t>24.3.2015.</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B51D7684-0F78-42E7-B703-7C1CD5CFF776}" type="slidenum">
              <a:rPr lang="hr-HR" smtClean="0"/>
              <a:t>‹#›</a:t>
            </a:fld>
            <a:endParaRPr lang="hr-H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6FE688-FCFF-47D8-BEFA-1169C738F72D}" type="datetimeFigureOut">
              <a:rPr lang="hr-HR" smtClean="0"/>
              <a:t>24.3.2015.</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B51D7684-0F78-42E7-B703-7C1CD5CFF776}" type="slidenum">
              <a:rPr lang="hr-HR" smtClean="0"/>
              <a:t>‹#›</a:t>
            </a:fld>
            <a:endParaRPr lang="hr-H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6FE688-FCFF-47D8-BEFA-1169C738F72D}" type="datetimeFigureOut">
              <a:rPr lang="hr-HR" smtClean="0"/>
              <a:t>24.3.2015.</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B51D7684-0F78-42E7-B703-7C1CD5CFF776}"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06FE688-FCFF-47D8-BEFA-1169C738F72D}" type="datetimeFigureOut">
              <a:rPr lang="hr-HR" smtClean="0"/>
              <a:t>24.3.2015.</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B51D7684-0F78-42E7-B703-7C1CD5CFF776}" type="slidenum">
              <a:rPr lang="hr-HR" smtClean="0"/>
              <a:t>‹#›</a:t>
            </a:fld>
            <a:endParaRPr lang="hr-H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06FE688-FCFF-47D8-BEFA-1169C738F72D}" type="datetimeFigureOut">
              <a:rPr lang="hr-HR" smtClean="0"/>
              <a:t>24.3.2015.</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B51D7684-0F78-42E7-B703-7C1CD5CFF776}"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06FE688-FCFF-47D8-BEFA-1169C738F72D}" type="datetimeFigureOut">
              <a:rPr lang="hr-HR" smtClean="0"/>
              <a:t>24.3.2015.</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B51D7684-0F78-42E7-B703-7C1CD5CFF776}"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06FE688-FCFF-47D8-BEFA-1169C738F72D}" type="datetimeFigureOut">
              <a:rPr lang="hr-HR" smtClean="0"/>
              <a:t>24.3.2015.</a:t>
            </a:fld>
            <a:endParaRPr lang="hr-H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51D7684-0F78-42E7-B703-7C1CD5CFF776}" type="slidenum">
              <a:rPr lang="hr-HR" smtClean="0"/>
              <a:t>‹#›</a:t>
            </a:fld>
            <a:endParaRPr lang="hr-H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6FE688-FCFF-47D8-BEFA-1169C738F72D}" type="datetimeFigureOut">
              <a:rPr lang="hr-HR" smtClean="0"/>
              <a:t>24.3.2015.</a:t>
            </a:fld>
            <a:endParaRPr lang="hr-H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51D7684-0F78-42E7-B703-7C1CD5CFF776}"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Principles of taxation</a:t>
            </a:r>
            <a:endParaRPr lang="hr-HR" dirty="0"/>
          </a:p>
        </p:txBody>
      </p:sp>
      <p:sp>
        <p:nvSpPr>
          <p:cNvPr id="3" name="Subtitle 2"/>
          <p:cNvSpPr>
            <a:spLocks noGrp="1"/>
          </p:cNvSpPr>
          <p:nvPr>
            <p:ph type="subTitle" idx="1"/>
          </p:nvPr>
        </p:nvSpPr>
        <p:spPr/>
        <p:txBody>
          <a:bodyPr/>
          <a:lstStyle/>
          <a:p>
            <a:endParaRPr lang="hr-H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hr-HR" dirty="0" smtClean="0"/>
              <a:t>Find English equivalents for the following:</a:t>
            </a:r>
          </a:p>
          <a:p>
            <a:r>
              <a:rPr lang="en-GB" dirty="0" err="1" smtClean="0"/>
              <a:t>utvrđivati</a:t>
            </a:r>
            <a:r>
              <a:rPr lang="en-GB" dirty="0" smtClean="0"/>
              <a:t> </a:t>
            </a:r>
            <a:r>
              <a:rPr lang="en-GB" dirty="0" err="1"/>
              <a:t>prava</a:t>
            </a:r>
            <a:r>
              <a:rPr lang="en-GB" dirty="0"/>
              <a:t> </a:t>
            </a:r>
            <a:r>
              <a:rPr lang="en-GB" dirty="0" err="1"/>
              <a:t>i</a:t>
            </a:r>
            <a:r>
              <a:rPr lang="en-GB" dirty="0"/>
              <a:t> </a:t>
            </a:r>
            <a:r>
              <a:rPr lang="en-GB" dirty="0" err="1"/>
              <a:t>obveze</a:t>
            </a:r>
            <a:endParaRPr lang="hr-HR" dirty="0"/>
          </a:p>
          <a:p>
            <a:r>
              <a:rPr lang="en-GB" dirty="0" err="1" smtClean="0"/>
              <a:t>utvđivati</a:t>
            </a:r>
            <a:r>
              <a:rPr lang="en-GB" dirty="0" smtClean="0"/>
              <a:t> </a:t>
            </a:r>
            <a:r>
              <a:rPr lang="en-GB" dirty="0" err="1"/>
              <a:t>sve</a:t>
            </a:r>
            <a:r>
              <a:rPr lang="en-GB" dirty="0"/>
              <a:t> </a:t>
            </a:r>
            <a:r>
              <a:rPr lang="en-GB" dirty="0" err="1"/>
              <a:t>činjenice</a:t>
            </a:r>
            <a:r>
              <a:rPr lang="en-GB" dirty="0"/>
              <a:t> </a:t>
            </a:r>
            <a:endParaRPr lang="hr-HR" dirty="0"/>
          </a:p>
          <a:p>
            <a:r>
              <a:rPr lang="en-GB" dirty="0" err="1" smtClean="0"/>
              <a:t>utvrditi</a:t>
            </a:r>
            <a:r>
              <a:rPr lang="en-GB" dirty="0" smtClean="0"/>
              <a:t> </a:t>
            </a:r>
            <a:r>
              <a:rPr lang="en-GB" dirty="0" err="1"/>
              <a:t>činjenice</a:t>
            </a:r>
            <a:r>
              <a:rPr lang="en-GB" dirty="0"/>
              <a:t> </a:t>
            </a:r>
            <a:r>
              <a:rPr lang="en-GB" dirty="0" err="1"/>
              <a:t>koje</a:t>
            </a:r>
            <a:r>
              <a:rPr lang="en-GB" dirty="0"/>
              <a:t> </a:t>
            </a:r>
            <a:r>
              <a:rPr lang="en-GB" dirty="0" err="1"/>
              <a:t>idu</a:t>
            </a:r>
            <a:r>
              <a:rPr lang="en-GB" dirty="0"/>
              <a:t> u </a:t>
            </a:r>
            <a:r>
              <a:rPr lang="en-GB" dirty="0" err="1"/>
              <a:t>prilog</a:t>
            </a:r>
            <a:r>
              <a:rPr lang="en-GB" dirty="0"/>
              <a:t> </a:t>
            </a:r>
            <a:r>
              <a:rPr lang="en-GB" dirty="0" err="1"/>
              <a:t>poreznog</a:t>
            </a:r>
            <a:r>
              <a:rPr lang="en-GB" dirty="0"/>
              <a:t> </a:t>
            </a:r>
            <a:r>
              <a:rPr lang="en-GB" dirty="0" err="1" smtClean="0"/>
              <a:t>obveznika</a:t>
            </a:r>
            <a:endParaRPr lang="hr-HR" dirty="0" smtClean="0"/>
          </a:p>
          <a:p>
            <a:r>
              <a:rPr lang="en-GB" dirty="0" err="1" smtClean="0"/>
              <a:t>podn</a:t>
            </a:r>
            <a:r>
              <a:rPr lang="hr-HR" dirty="0" smtClean="0"/>
              <a:t>ijeti</a:t>
            </a:r>
            <a:r>
              <a:rPr lang="en-GB" dirty="0" smtClean="0"/>
              <a:t> </a:t>
            </a:r>
            <a:r>
              <a:rPr lang="en-GB" dirty="0" err="1" smtClean="0"/>
              <a:t>porezn</a:t>
            </a:r>
            <a:r>
              <a:rPr lang="hr-HR" dirty="0" smtClean="0"/>
              <a:t>u</a:t>
            </a:r>
            <a:r>
              <a:rPr lang="en-GB" dirty="0" smtClean="0"/>
              <a:t> </a:t>
            </a:r>
            <a:r>
              <a:rPr lang="en-GB" dirty="0" err="1" smtClean="0"/>
              <a:t>prijav</a:t>
            </a:r>
            <a:r>
              <a:rPr lang="hr-HR" dirty="0" smtClean="0"/>
              <a:t>u</a:t>
            </a:r>
            <a:endParaRPr lang="hr-HR" dirty="0"/>
          </a:p>
          <a:p>
            <a:r>
              <a:rPr lang="en-GB" dirty="0" err="1" smtClean="0"/>
              <a:t>predati</a:t>
            </a:r>
            <a:r>
              <a:rPr lang="en-GB" dirty="0" smtClean="0"/>
              <a:t> </a:t>
            </a:r>
            <a:r>
              <a:rPr lang="en-GB" dirty="0" err="1"/>
              <a:t>ispravu</a:t>
            </a:r>
            <a:r>
              <a:rPr lang="en-GB" dirty="0"/>
              <a:t> </a:t>
            </a:r>
            <a:r>
              <a:rPr lang="en-GB" dirty="0" err="1"/>
              <a:t>na</a:t>
            </a:r>
            <a:r>
              <a:rPr lang="en-GB" dirty="0"/>
              <a:t> </a:t>
            </a:r>
            <a:r>
              <a:rPr lang="en-GB" dirty="0" err="1"/>
              <a:t>stranom</a:t>
            </a:r>
            <a:r>
              <a:rPr lang="en-GB" dirty="0"/>
              <a:t> </a:t>
            </a:r>
            <a:r>
              <a:rPr lang="en-GB" dirty="0" err="1"/>
              <a:t>jeziku</a:t>
            </a:r>
            <a:r>
              <a:rPr lang="en-GB" dirty="0"/>
              <a:t> </a:t>
            </a:r>
            <a:r>
              <a:rPr lang="en-GB" dirty="0" err="1"/>
              <a:t>i</a:t>
            </a:r>
            <a:r>
              <a:rPr lang="en-GB" dirty="0"/>
              <a:t> </a:t>
            </a:r>
            <a:r>
              <a:rPr lang="en-GB" dirty="0" err="1"/>
              <a:t>pismu</a:t>
            </a:r>
            <a:endParaRPr lang="hr-HR" dirty="0"/>
          </a:p>
          <a:p>
            <a:r>
              <a:rPr lang="en-GB" dirty="0" err="1" smtClean="0"/>
              <a:t>dostaviti</a:t>
            </a:r>
            <a:r>
              <a:rPr lang="en-GB" dirty="0" smtClean="0"/>
              <a:t> </a:t>
            </a:r>
            <a:r>
              <a:rPr lang="en-GB" dirty="0" err="1"/>
              <a:t>ovjerovljeni</a:t>
            </a:r>
            <a:r>
              <a:rPr lang="en-GB" dirty="0"/>
              <a:t> </a:t>
            </a:r>
            <a:r>
              <a:rPr lang="en-GB" dirty="0" err="1"/>
              <a:t>prijevod</a:t>
            </a:r>
            <a:endParaRPr lang="hr-HR" dirty="0"/>
          </a:p>
          <a:p>
            <a:endParaRPr lang="hr-HR" dirty="0"/>
          </a:p>
          <a:p>
            <a:endParaRPr lang="hr-HR" dirty="0"/>
          </a:p>
        </p:txBody>
      </p:sp>
      <p:sp>
        <p:nvSpPr>
          <p:cNvPr id="2" name="Title 1"/>
          <p:cNvSpPr>
            <a:spLocks noGrp="1"/>
          </p:cNvSpPr>
          <p:nvPr>
            <p:ph type="title"/>
          </p:nvPr>
        </p:nvSpPr>
        <p:spPr/>
        <p:txBody>
          <a:bodyPr/>
          <a:lstStyle/>
          <a:p>
            <a:endParaRPr lang="hr-H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err="1" smtClean="0"/>
              <a:t>utvrđivati</a:t>
            </a:r>
            <a:r>
              <a:rPr lang="en-GB" dirty="0" smtClean="0"/>
              <a:t> </a:t>
            </a:r>
            <a:r>
              <a:rPr lang="en-GB" dirty="0" err="1" smtClean="0"/>
              <a:t>prava</a:t>
            </a:r>
            <a:r>
              <a:rPr lang="en-GB" dirty="0" smtClean="0"/>
              <a:t> </a:t>
            </a:r>
            <a:r>
              <a:rPr lang="en-GB" dirty="0" err="1" smtClean="0"/>
              <a:t>i</a:t>
            </a:r>
            <a:r>
              <a:rPr lang="en-GB" dirty="0" smtClean="0"/>
              <a:t> </a:t>
            </a:r>
            <a:r>
              <a:rPr lang="en-GB" dirty="0" err="1" smtClean="0"/>
              <a:t>obveze</a:t>
            </a:r>
            <a:r>
              <a:rPr lang="hr-HR" dirty="0" smtClean="0"/>
              <a:t> – to establish rights and obligations</a:t>
            </a:r>
          </a:p>
          <a:p>
            <a:r>
              <a:rPr lang="en-GB" dirty="0" err="1" smtClean="0"/>
              <a:t>utvđivati</a:t>
            </a:r>
            <a:r>
              <a:rPr lang="en-GB" dirty="0" smtClean="0"/>
              <a:t> </a:t>
            </a:r>
            <a:r>
              <a:rPr lang="en-GB" dirty="0" err="1" smtClean="0"/>
              <a:t>sve</a:t>
            </a:r>
            <a:r>
              <a:rPr lang="en-GB" dirty="0" smtClean="0"/>
              <a:t> </a:t>
            </a:r>
            <a:r>
              <a:rPr lang="en-GB" dirty="0" err="1" smtClean="0"/>
              <a:t>činjenice</a:t>
            </a:r>
            <a:r>
              <a:rPr lang="en-GB" dirty="0" smtClean="0"/>
              <a:t> </a:t>
            </a:r>
            <a:r>
              <a:rPr lang="hr-HR" dirty="0" smtClean="0"/>
              <a:t>– to determine all facts</a:t>
            </a:r>
          </a:p>
          <a:p>
            <a:r>
              <a:rPr lang="en-GB" dirty="0" err="1" smtClean="0"/>
              <a:t>utvrditi</a:t>
            </a:r>
            <a:r>
              <a:rPr lang="en-GB" dirty="0" smtClean="0"/>
              <a:t> </a:t>
            </a:r>
            <a:r>
              <a:rPr lang="en-GB" dirty="0" err="1" smtClean="0"/>
              <a:t>činjenice</a:t>
            </a:r>
            <a:r>
              <a:rPr lang="en-GB" dirty="0" smtClean="0"/>
              <a:t> </a:t>
            </a:r>
            <a:r>
              <a:rPr lang="en-GB" dirty="0" err="1" smtClean="0"/>
              <a:t>koje</a:t>
            </a:r>
            <a:r>
              <a:rPr lang="en-GB" dirty="0" smtClean="0"/>
              <a:t> </a:t>
            </a:r>
            <a:r>
              <a:rPr lang="en-GB" dirty="0" err="1" smtClean="0"/>
              <a:t>idu</a:t>
            </a:r>
            <a:r>
              <a:rPr lang="en-GB" dirty="0" smtClean="0"/>
              <a:t> u </a:t>
            </a:r>
            <a:r>
              <a:rPr lang="en-GB" dirty="0" err="1" smtClean="0"/>
              <a:t>prilog</a:t>
            </a:r>
            <a:r>
              <a:rPr lang="en-GB" dirty="0" smtClean="0"/>
              <a:t> </a:t>
            </a:r>
            <a:r>
              <a:rPr lang="en-GB" dirty="0" err="1" smtClean="0"/>
              <a:t>poreznog</a:t>
            </a:r>
            <a:r>
              <a:rPr lang="en-GB" dirty="0" smtClean="0"/>
              <a:t> </a:t>
            </a:r>
            <a:r>
              <a:rPr lang="en-GB" dirty="0" err="1" smtClean="0"/>
              <a:t>obveznika</a:t>
            </a:r>
            <a:r>
              <a:rPr lang="hr-HR" dirty="0" smtClean="0"/>
              <a:t> – to determine facts that benefit taxpayers</a:t>
            </a:r>
          </a:p>
          <a:p>
            <a:r>
              <a:rPr lang="en-GB" dirty="0" err="1" smtClean="0"/>
              <a:t>podn</a:t>
            </a:r>
            <a:r>
              <a:rPr lang="hr-HR" dirty="0" smtClean="0"/>
              <a:t>ijeti</a:t>
            </a:r>
            <a:r>
              <a:rPr lang="en-GB" dirty="0" smtClean="0"/>
              <a:t> </a:t>
            </a:r>
            <a:r>
              <a:rPr lang="en-GB" dirty="0" err="1" smtClean="0"/>
              <a:t>porezn</a:t>
            </a:r>
            <a:r>
              <a:rPr lang="hr-HR" dirty="0" smtClean="0"/>
              <a:t>u</a:t>
            </a:r>
            <a:r>
              <a:rPr lang="en-GB" dirty="0" smtClean="0"/>
              <a:t> </a:t>
            </a:r>
            <a:r>
              <a:rPr lang="en-GB" dirty="0" err="1" smtClean="0"/>
              <a:t>prijav</a:t>
            </a:r>
            <a:r>
              <a:rPr lang="hr-HR" dirty="0" smtClean="0"/>
              <a:t>u – to file tax return</a:t>
            </a:r>
          </a:p>
          <a:p>
            <a:r>
              <a:rPr lang="en-GB" dirty="0" err="1" smtClean="0"/>
              <a:t>predati</a:t>
            </a:r>
            <a:r>
              <a:rPr lang="en-GB" dirty="0" smtClean="0"/>
              <a:t> </a:t>
            </a:r>
            <a:r>
              <a:rPr lang="en-GB" dirty="0" err="1" smtClean="0"/>
              <a:t>ispravu</a:t>
            </a:r>
            <a:r>
              <a:rPr lang="en-GB" dirty="0" smtClean="0"/>
              <a:t> </a:t>
            </a:r>
            <a:r>
              <a:rPr lang="en-GB" dirty="0" err="1" smtClean="0"/>
              <a:t>na</a:t>
            </a:r>
            <a:r>
              <a:rPr lang="en-GB" dirty="0" smtClean="0"/>
              <a:t> </a:t>
            </a:r>
            <a:r>
              <a:rPr lang="en-GB" dirty="0" err="1" smtClean="0"/>
              <a:t>stranom</a:t>
            </a:r>
            <a:r>
              <a:rPr lang="en-GB" dirty="0" smtClean="0"/>
              <a:t> </a:t>
            </a:r>
            <a:r>
              <a:rPr lang="en-GB" dirty="0" err="1" smtClean="0"/>
              <a:t>jeziku</a:t>
            </a:r>
            <a:r>
              <a:rPr lang="en-GB" dirty="0" smtClean="0"/>
              <a:t> </a:t>
            </a:r>
            <a:r>
              <a:rPr lang="en-GB" dirty="0" err="1" smtClean="0"/>
              <a:t>i</a:t>
            </a:r>
            <a:r>
              <a:rPr lang="en-GB" dirty="0" smtClean="0"/>
              <a:t> </a:t>
            </a:r>
            <a:r>
              <a:rPr lang="en-GB" dirty="0" err="1" smtClean="0"/>
              <a:t>pismu</a:t>
            </a:r>
            <a:r>
              <a:rPr lang="hr-HR" dirty="0" smtClean="0"/>
              <a:t> – to submit documentation in a foreign language and script</a:t>
            </a:r>
          </a:p>
          <a:p>
            <a:r>
              <a:rPr lang="en-GB" dirty="0" err="1" smtClean="0"/>
              <a:t>dostaviti</a:t>
            </a:r>
            <a:r>
              <a:rPr lang="en-GB" dirty="0" smtClean="0"/>
              <a:t> </a:t>
            </a:r>
            <a:r>
              <a:rPr lang="en-GB" dirty="0" err="1" smtClean="0"/>
              <a:t>ovjerovljeni</a:t>
            </a:r>
            <a:r>
              <a:rPr lang="en-GB" dirty="0" smtClean="0"/>
              <a:t> </a:t>
            </a:r>
            <a:r>
              <a:rPr lang="en-GB" dirty="0" err="1" smtClean="0"/>
              <a:t>prijevod</a:t>
            </a:r>
            <a:r>
              <a:rPr lang="hr-HR" dirty="0" smtClean="0"/>
              <a:t> – to submit a certified translation</a:t>
            </a:r>
          </a:p>
          <a:p>
            <a:endParaRPr lang="hr-HR" dirty="0"/>
          </a:p>
        </p:txBody>
      </p:sp>
      <p:sp>
        <p:nvSpPr>
          <p:cNvPr id="2" name="Title 1"/>
          <p:cNvSpPr>
            <a:spLocks noGrp="1"/>
          </p:cNvSpPr>
          <p:nvPr>
            <p:ph type="title"/>
          </p:nvPr>
        </p:nvSpPr>
        <p:spPr/>
        <p:txBody>
          <a:bodyPr/>
          <a:lstStyle/>
          <a:p>
            <a:endParaRPr lang="hr-H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Prior to the issuing of a tax ordinance whereby the rights and obligations of a taxpayer are established, the tax authority must provide the taxpayer with the opportunity to submit a declaration on the facts and circumstances essential to the enactment of this tax ordinance. </a:t>
            </a:r>
            <a:r>
              <a:rPr lang="hr-HR" dirty="0" smtClean="0"/>
              <a:t> </a:t>
            </a:r>
          </a:p>
          <a:p>
            <a:endParaRPr lang="hr-HR" dirty="0" smtClean="0"/>
          </a:p>
          <a:p>
            <a:r>
              <a:rPr lang="hr-HR" dirty="0" smtClean="0"/>
              <a:t>Translate the sentence!</a:t>
            </a:r>
            <a:endParaRPr lang="hr-HR" dirty="0"/>
          </a:p>
        </p:txBody>
      </p:sp>
      <p:sp>
        <p:nvSpPr>
          <p:cNvPr id="2" name="Title 1"/>
          <p:cNvSpPr>
            <a:spLocks noGrp="1"/>
          </p:cNvSpPr>
          <p:nvPr>
            <p:ph type="title"/>
          </p:nvPr>
        </p:nvSpPr>
        <p:spPr/>
        <p:txBody>
          <a:bodyPr/>
          <a:lstStyle/>
          <a:p>
            <a:r>
              <a:rPr lang="hr-HR" dirty="0" smtClean="0"/>
              <a:t>Right to Declaration</a:t>
            </a:r>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vi-VN" dirty="0" smtClean="0"/>
              <a:t>Prije donošenja poreznog akta kojim se utvrđuju prava i obveze poreznog obveznika, porezno tijelo mora poreznom obvezniku omogućiti očitovanje o činjenicama i okolnostima koje su bitne za donošenje poreznog akta. </a:t>
            </a:r>
            <a:r>
              <a:rPr lang="hr-HR" dirty="0" smtClean="0"/>
              <a:t> </a:t>
            </a:r>
            <a:endParaRPr lang="hr-HR" dirty="0"/>
          </a:p>
        </p:txBody>
      </p:sp>
      <p:sp>
        <p:nvSpPr>
          <p:cNvPr id="2" name="Title 1"/>
          <p:cNvSpPr>
            <a:spLocks noGrp="1"/>
          </p:cNvSpPr>
          <p:nvPr>
            <p:ph type="title"/>
          </p:nvPr>
        </p:nvSpPr>
        <p:spPr/>
        <p:txBody>
          <a:bodyPr/>
          <a:lstStyle/>
          <a:p>
            <a:endParaRPr lang="hr-H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smtClean="0"/>
              <a:t>The non-disclosure obligation shall be deemed not violated:</a:t>
            </a:r>
            <a:br>
              <a:rPr lang="en-GB" dirty="0" smtClean="0"/>
            </a:br>
            <a:r>
              <a:rPr lang="en-GB" dirty="0" smtClean="0"/>
              <a:t>1. if the tax guarantor is allowed to view the </a:t>
            </a:r>
            <a:r>
              <a:rPr lang="hr-HR" dirty="0" smtClean="0"/>
              <a:t>......</a:t>
            </a:r>
            <a:r>
              <a:rPr lang="en-GB" dirty="0" smtClean="0"/>
              <a:t> on the taxpayer essential to his/her relation to the taxpayer,</a:t>
            </a:r>
            <a:br>
              <a:rPr lang="en-GB" dirty="0" smtClean="0"/>
            </a:br>
            <a:r>
              <a:rPr lang="en-GB" dirty="0" smtClean="0"/>
              <a:t>2. if the members of a partnership are informed of </a:t>
            </a:r>
            <a:r>
              <a:rPr lang="hr-HR" dirty="0" smtClean="0"/>
              <a:t>.........</a:t>
            </a:r>
            <a:r>
              <a:rPr lang="en-GB" dirty="0" smtClean="0"/>
              <a:t> essential to taxation of said partnership,</a:t>
            </a:r>
            <a:br>
              <a:rPr lang="en-GB" dirty="0" smtClean="0"/>
            </a:br>
            <a:r>
              <a:rPr lang="en-GB" dirty="0" smtClean="0"/>
              <a:t>3. if data are released during taxation procedures, hearings concerning tax </a:t>
            </a:r>
            <a:r>
              <a:rPr lang="hr-HR" dirty="0" smtClean="0"/>
              <a:t>.............</a:t>
            </a:r>
            <a:r>
              <a:rPr lang="en-GB" dirty="0" smtClean="0"/>
              <a:t> or proceedings before courts, and</a:t>
            </a:r>
            <a:br>
              <a:rPr lang="en-GB" dirty="0" smtClean="0"/>
            </a:br>
            <a:r>
              <a:rPr lang="en-GB" dirty="0" smtClean="0"/>
              <a:t>4. if data are released with the written </a:t>
            </a:r>
            <a:r>
              <a:rPr lang="hr-HR" dirty="0" smtClean="0"/>
              <a:t>............</a:t>
            </a:r>
            <a:r>
              <a:rPr lang="en-GB" dirty="0" smtClean="0"/>
              <a:t> of the persons to whom such data pertains. </a:t>
            </a:r>
            <a:endParaRPr lang="hr-HR" dirty="0"/>
          </a:p>
        </p:txBody>
      </p:sp>
      <p:sp>
        <p:nvSpPr>
          <p:cNvPr id="2" name="Title 1"/>
          <p:cNvSpPr>
            <a:spLocks noGrp="1"/>
          </p:cNvSpPr>
          <p:nvPr>
            <p:ph type="title"/>
          </p:nvPr>
        </p:nvSpPr>
        <p:spPr/>
        <p:txBody>
          <a:bodyPr/>
          <a:lstStyle/>
          <a:p>
            <a:r>
              <a:rPr lang="hr-HR" dirty="0" smtClean="0"/>
              <a:t>Fill in the gaps:</a:t>
            </a: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The non-disclosure obligation shall be deemed not violated:</a:t>
            </a:r>
            <a:br>
              <a:rPr lang="en-GB" dirty="0" smtClean="0"/>
            </a:br>
            <a:r>
              <a:rPr lang="en-GB" dirty="0" smtClean="0"/>
              <a:t>1. if the tax guarantor is allowed to view the </a:t>
            </a:r>
            <a:r>
              <a:rPr lang="en-GB" u="sng" dirty="0" smtClean="0"/>
              <a:t>data</a:t>
            </a:r>
            <a:r>
              <a:rPr lang="en-GB" dirty="0" smtClean="0"/>
              <a:t> on the taxpayer essential to his/her relation to the taxpayer,</a:t>
            </a:r>
            <a:br>
              <a:rPr lang="en-GB" dirty="0" smtClean="0"/>
            </a:br>
            <a:r>
              <a:rPr lang="en-GB" dirty="0" smtClean="0"/>
              <a:t>2. if the members of a partnership are informed of </a:t>
            </a:r>
            <a:r>
              <a:rPr lang="en-GB" u="sng" dirty="0" smtClean="0"/>
              <a:t>facts</a:t>
            </a:r>
            <a:r>
              <a:rPr lang="en-GB" dirty="0" smtClean="0"/>
              <a:t> essential to taxation of said partnership,</a:t>
            </a:r>
            <a:br>
              <a:rPr lang="en-GB" dirty="0" smtClean="0"/>
            </a:br>
            <a:r>
              <a:rPr lang="en-GB" dirty="0" smtClean="0"/>
              <a:t>3. if data are released during taxation procedures, hearings concerning tax </a:t>
            </a:r>
            <a:r>
              <a:rPr lang="en-GB" u="sng" dirty="0" smtClean="0"/>
              <a:t>violations</a:t>
            </a:r>
            <a:r>
              <a:rPr lang="en-GB" dirty="0" smtClean="0"/>
              <a:t> or proceedings before courts, and</a:t>
            </a:r>
            <a:br>
              <a:rPr lang="en-GB" dirty="0" smtClean="0"/>
            </a:br>
            <a:r>
              <a:rPr lang="en-GB" dirty="0" smtClean="0"/>
              <a:t>4. if data are released with the written </a:t>
            </a:r>
            <a:r>
              <a:rPr lang="en-GB" u="sng" dirty="0" smtClean="0"/>
              <a:t>consent</a:t>
            </a:r>
            <a:r>
              <a:rPr lang="en-GB" dirty="0" smtClean="0"/>
              <a:t> of the persons to whom such data pertains. </a:t>
            </a:r>
            <a:endParaRPr lang="hr-HR" dirty="0"/>
          </a:p>
        </p:txBody>
      </p:sp>
      <p:sp>
        <p:nvSpPr>
          <p:cNvPr id="3" name="Title 2"/>
          <p:cNvSpPr>
            <a:spLocks noGrp="1"/>
          </p:cNvSpPr>
          <p:nvPr>
            <p:ph type="title"/>
          </p:nvPr>
        </p:nvSpPr>
        <p:spPr/>
        <p:txBody>
          <a:bodyPr/>
          <a:lstStyle/>
          <a:p>
            <a:endParaRPr lang="hr-H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(1) Facts relevant to taxation shall be determined on the basis of their economic nature. </a:t>
            </a:r>
            <a:endParaRPr lang="hr-HR" dirty="0" smtClean="0"/>
          </a:p>
          <a:p>
            <a:endParaRPr lang="hr-HR" dirty="0" smtClean="0"/>
          </a:p>
          <a:p>
            <a:r>
              <a:rPr lang="en-GB" dirty="0" smtClean="0"/>
              <a:t>(2) If income, revenues, profits or other estimable benefits are derived without legal grounds, the tax authority shall determine the tax liability in accordance with special legislation governing individual types of taxes. </a:t>
            </a:r>
            <a:endParaRPr lang="hr-HR" dirty="0" smtClean="0"/>
          </a:p>
          <a:p>
            <a:endParaRPr lang="hr-HR" dirty="0"/>
          </a:p>
        </p:txBody>
      </p:sp>
      <p:sp>
        <p:nvSpPr>
          <p:cNvPr id="3" name="Title 2"/>
          <p:cNvSpPr>
            <a:spLocks noGrp="1"/>
          </p:cNvSpPr>
          <p:nvPr>
            <p:ph type="title"/>
          </p:nvPr>
        </p:nvSpPr>
        <p:spPr/>
        <p:txBody>
          <a:bodyPr/>
          <a:lstStyle/>
          <a:p>
            <a:r>
              <a:rPr lang="hr-HR" dirty="0" smtClean="0"/>
              <a:t>Economic approach</a:t>
            </a:r>
            <a:endParaRPr lang="hr-H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If a protective measure is imposed by means of a legally-binding decision in criminal, minor offense or </a:t>
            </a:r>
            <a:r>
              <a:rPr lang="en-GB" dirty="0" err="1" smtClean="0"/>
              <a:t>misdemeanor</a:t>
            </a:r>
            <a:r>
              <a:rPr lang="en-GB" dirty="0" smtClean="0"/>
              <a:t> proceedings which orders the seizure of economic gains derived from illegal activity, the tax ordinance which establishes the tax liability shall be rescinded at the request of the taxpayer. </a:t>
            </a:r>
            <a:endParaRPr lang="hr-HR" dirty="0" smtClean="0"/>
          </a:p>
          <a:p>
            <a:endParaRPr lang="hr-HR" dirty="0" smtClean="0"/>
          </a:p>
          <a:p>
            <a:r>
              <a:rPr lang="hr-HR" sz="2000" dirty="0" smtClean="0"/>
              <a:t>to impose a protective measure – izreći zaštitnu mjeru</a:t>
            </a:r>
          </a:p>
          <a:p>
            <a:r>
              <a:rPr lang="hr-HR" sz="2000" dirty="0" smtClean="0"/>
              <a:t>misdemeanor proceedings – prekršajni postupak</a:t>
            </a:r>
          </a:p>
          <a:p>
            <a:r>
              <a:rPr lang="hr-HR" sz="2000" dirty="0" smtClean="0"/>
              <a:t>Seizure of economic gains – oduzimanje imovinske koristi</a:t>
            </a:r>
            <a:endParaRPr lang="hr-HR" sz="2000" dirty="0"/>
          </a:p>
        </p:txBody>
      </p:sp>
      <p:sp>
        <p:nvSpPr>
          <p:cNvPr id="3" name="Title 2"/>
          <p:cNvSpPr>
            <a:spLocks noGrp="1"/>
          </p:cNvSpPr>
          <p:nvPr>
            <p:ph type="title"/>
          </p:nvPr>
        </p:nvSpPr>
        <p:spPr/>
        <p:txBody>
          <a:bodyPr/>
          <a:lstStyle/>
          <a:p>
            <a:r>
              <a:rPr lang="hr-HR" dirty="0" smtClean="0"/>
              <a:t>Economic approach</a:t>
            </a:r>
            <a:endParaRPr lang="hr-H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If a sham transaction conceals some other transaction, then the tax liability shall be determined on the basis of the concealed transaction. </a:t>
            </a:r>
            <a:r>
              <a:rPr lang="hr-HR" dirty="0" smtClean="0"/>
              <a:t> </a:t>
            </a:r>
            <a:endParaRPr lang="hr-HR" dirty="0" smtClean="0"/>
          </a:p>
          <a:p>
            <a:endParaRPr lang="hr-HR" dirty="0"/>
          </a:p>
          <a:p>
            <a:r>
              <a:rPr lang="hr-HR" dirty="0" err="1" smtClean="0"/>
              <a:t>Translate</a:t>
            </a:r>
            <a:r>
              <a:rPr lang="hr-HR" dirty="0" smtClean="0"/>
              <a:t> &amp; </a:t>
            </a:r>
            <a:r>
              <a:rPr lang="hr-HR" dirty="0" err="1" smtClean="0"/>
              <a:t>explain</a:t>
            </a:r>
            <a:r>
              <a:rPr lang="hr-HR" dirty="0" smtClean="0"/>
              <a:t> </a:t>
            </a:r>
            <a:r>
              <a:rPr lang="hr-HR" dirty="0" err="1" smtClean="0"/>
              <a:t>the</a:t>
            </a:r>
            <a:r>
              <a:rPr lang="hr-HR" dirty="0" smtClean="0"/>
              <a:t> sentence </a:t>
            </a:r>
            <a:r>
              <a:rPr lang="hr-HR" dirty="0" err="1" smtClean="0"/>
              <a:t>above</a:t>
            </a:r>
            <a:r>
              <a:rPr lang="hr-HR" dirty="0" smtClean="0"/>
              <a:t>!</a:t>
            </a:r>
            <a:endParaRPr lang="hr-HR" dirty="0"/>
          </a:p>
        </p:txBody>
      </p:sp>
      <p:sp>
        <p:nvSpPr>
          <p:cNvPr id="3" name="Title 2"/>
          <p:cNvSpPr>
            <a:spLocks noGrp="1"/>
          </p:cNvSpPr>
          <p:nvPr>
            <p:ph type="title"/>
          </p:nvPr>
        </p:nvSpPr>
        <p:spPr/>
        <p:txBody>
          <a:bodyPr/>
          <a:lstStyle/>
          <a:p>
            <a:r>
              <a:rPr lang="hr-HR" dirty="0" smtClean="0"/>
              <a:t>Sham transactions</a:t>
            </a:r>
            <a:endParaRPr lang="hr-H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smtClean="0"/>
              <a:t>Ako se prividnim pravnim poslom prikriva neki drugi pravni posao, tada je osnova za utvrđivanje porezne obveze prikriveni pravni posao.</a:t>
            </a:r>
            <a:endParaRPr lang="hr-HR" dirty="0"/>
          </a:p>
        </p:txBody>
      </p:sp>
      <p:sp>
        <p:nvSpPr>
          <p:cNvPr id="3" name="Title 2"/>
          <p:cNvSpPr>
            <a:spLocks noGrp="1"/>
          </p:cNvSpPr>
          <p:nvPr>
            <p:ph type="title"/>
          </p:nvPr>
        </p:nvSpPr>
        <p:spPr/>
        <p:txBody>
          <a:bodyPr/>
          <a:lstStyle/>
          <a:p>
            <a:endParaRPr lang="hr-HR"/>
          </a:p>
        </p:txBody>
      </p:sp>
    </p:spTree>
    <p:extLst>
      <p:ext uri="{BB962C8B-B14F-4D97-AF65-F5344CB8AC3E}">
        <p14:creationId xmlns:p14="http://schemas.microsoft.com/office/powerpoint/2010/main" val="246655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hr-HR" dirty="0" err="1" smtClean="0"/>
              <a:t>Principles</a:t>
            </a:r>
            <a:r>
              <a:rPr lang="hr-HR" dirty="0" smtClean="0"/>
              <a:t> </a:t>
            </a:r>
            <a:r>
              <a:rPr lang="hr-HR" dirty="0" err="1" smtClean="0"/>
              <a:t>of</a:t>
            </a:r>
            <a:r>
              <a:rPr lang="hr-HR" dirty="0" smtClean="0"/>
              <a:t> </a:t>
            </a:r>
            <a:r>
              <a:rPr lang="hr-HR" dirty="0" err="1" smtClean="0"/>
              <a:t>taxation</a:t>
            </a:r>
            <a:r>
              <a:rPr lang="hr-HR" dirty="0" smtClean="0"/>
              <a:t> – načela oporezivanja</a:t>
            </a:r>
          </a:p>
          <a:p>
            <a:r>
              <a:rPr lang="hr-HR" dirty="0" err="1" smtClean="0"/>
              <a:t>The</a:t>
            </a:r>
            <a:r>
              <a:rPr lang="hr-HR" dirty="0" smtClean="0"/>
              <a:t> </a:t>
            </a:r>
            <a:r>
              <a:rPr lang="hr-HR" dirty="0" smtClean="0"/>
              <a:t>application of tax provisions – primjena poreznih propisa</a:t>
            </a:r>
          </a:p>
          <a:p>
            <a:r>
              <a:rPr lang="hr-HR" dirty="0" err="1" smtClean="0"/>
              <a:t>Right</a:t>
            </a:r>
            <a:r>
              <a:rPr lang="hr-HR" dirty="0" smtClean="0"/>
              <a:t> </a:t>
            </a:r>
            <a:r>
              <a:rPr lang="hr-HR" dirty="0" smtClean="0"/>
              <a:t>to declaration – pravo na očitovanje</a:t>
            </a:r>
          </a:p>
          <a:p>
            <a:r>
              <a:rPr lang="hr-HR" dirty="0"/>
              <a:t>N</a:t>
            </a:r>
            <a:r>
              <a:rPr lang="hr-HR" dirty="0" smtClean="0"/>
              <a:t>on-disclosure obligation – obveza čuvanja porezne tajne</a:t>
            </a:r>
          </a:p>
          <a:p>
            <a:r>
              <a:rPr lang="hr-HR" dirty="0" smtClean="0"/>
              <a:t>Obligation to act in good faith – obveza postupanja u dobroj </a:t>
            </a:r>
            <a:r>
              <a:rPr lang="hr-HR" dirty="0" smtClean="0"/>
              <a:t>vjeri</a:t>
            </a:r>
          </a:p>
          <a:p>
            <a:r>
              <a:rPr lang="hr-HR" dirty="0" err="1" smtClean="0"/>
              <a:t>Economic</a:t>
            </a:r>
            <a:r>
              <a:rPr lang="hr-HR" dirty="0" smtClean="0"/>
              <a:t> </a:t>
            </a:r>
            <a:r>
              <a:rPr lang="hr-HR" dirty="0" err="1" smtClean="0"/>
              <a:t>approach</a:t>
            </a:r>
            <a:r>
              <a:rPr lang="hr-HR" dirty="0" smtClean="0"/>
              <a:t> – gospodarstveni pristup</a:t>
            </a:r>
            <a:endParaRPr lang="hr-HR" dirty="0" smtClean="0"/>
          </a:p>
          <a:p>
            <a:r>
              <a:rPr lang="hr-HR" dirty="0" smtClean="0"/>
              <a:t>Sham transactions – prividni pravni poslovi</a:t>
            </a:r>
          </a:p>
          <a:p>
            <a:endParaRPr lang="hr-HR" dirty="0"/>
          </a:p>
        </p:txBody>
      </p:sp>
      <p:sp>
        <p:nvSpPr>
          <p:cNvPr id="2" name="Title 1"/>
          <p:cNvSpPr>
            <a:spLocks noGrp="1"/>
          </p:cNvSpPr>
          <p:nvPr>
            <p:ph type="title"/>
          </p:nvPr>
        </p:nvSpPr>
        <p:spPr/>
        <p:txBody>
          <a:bodyPr/>
          <a:lstStyle/>
          <a:p>
            <a:r>
              <a:rPr lang="hr-HR" dirty="0" smtClean="0"/>
              <a:t>Essential vocabulary</a:t>
            </a: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Conditional clauses</a:t>
            </a:r>
            <a:endParaRPr lang="hr-HR" dirty="0"/>
          </a:p>
        </p:txBody>
      </p:sp>
      <p:sp>
        <p:nvSpPr>
          <p:cNvPr id="5" name="Subtitle 4"/>
          <p:cNvSpPr>
            <a:spLocks noGrp="1"/>
          </p:cNvSpPr>
          <p:nvPr>
            <p:ph type="subTitle" idx="1"/>
          </p:nvPr>
        </p:nvSpPr>
        <p:spPr/>
        <p:txBody>
          <a:bodyPr/>
          <a:lstStyle/>
          <a:p>
            <a:endParaRPr lang="hr-H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defRPr/>
            </a:pPr>
            <a:r>
              <a:rPr lang="hr-HR" sz="2800" dirty="0" smtClean="0">
                <a:effectLst>
                  <a:outerShdw blurRad="38100" dist="38100" dir="2700000" algn="tl">
                    <a:srgbClr val="C0C0C0"/>
                  </a:outerShdw>
                </a:effectLst>
              </a:rPr>
              <a:t>Conditional sentences state the dependence of one circumstance or set of circumstances on another.</a:t>
            </a:r>
          </a:p>
          <a:p>
            <a:pPr>
              <a:lnSpc>
                <a:spcPct val="80000"/>
              </a:lnSpc>
              <a:defRPr/>
            </a:pPr>
            <a:endParaRPr lang="hr-HR" sz="2800" dirty="0" smtClean="0">
              <a:effectLst>
                <a:outerShdw blurRad="38100" dist="38100" dir="2700000" algn="tl">
                  <a:srgbClr val="C0C0C0"/>
                </a:outerShdw>
              </a:effectLst>
            </a:endParaRPr>
          </a:p>
          <a:p>
            <a:pPr>
              <a:lnSpc>
                <a:spcPct val="80000"/>
              </a:lnSpc>
              <a:defRPr/>
            </a:pPr>
            <a:r>
              <a:rPr lang="hr-HR" sz="2800" dirty="0" smtClean="0">
                <a:effectLst>
                  <a:outerShdw blurRad="38100" dist="38100" dir="2700000" algn="tl">
                    <a:srgbClr val="C0C0C0"/>
                  </a:outerShdw>
                </a:effectLst>
              </a:rPr>
              <a:t>They are chiefly introduced by the conjunctions</a:t>
            </a:r>
            <a:r>
              <a:rPr lang="hr-HR" sz="2800" i="1" dirty="0" smtClean="0">
                <a:effectLst>
                  <a:outerShdw blurRad="38100" dist="38100" dir="2700000" algn="tl">
                    <a:srgbClr val="C0C0C0"/>
                  </a:outerShdw>
                </a:effectLst>
              </a:rPr>
              <a:t> if </a:t>
            </a:r>
            <a:r>
              <a:rPr lang="hr-HR" sz="2800" dirty="0" smtClean="0">
                <a:effectLst>
                  <a:outerShdw blurRad="38100" dist="38100" dir="2700000" algn="tl">
                    <a:srgbClr val="C0C0C0"/>
                  </a:outerShdw>
                </a:effectLst>
              </a:rPr>
              <a:t>(positive condition) and </a:t>
            </a:r>
            <a:r>
              <a:rPr lang="hr-HR" sz="2800" i="1" dirty="0" smtClean="0">
                <a:effectLst>
                  <a:outerShdw blurRad="38100" dist="38100" dir="2700000" algn="tl">
                    <a:srgbClr val="C0C0C0"/>
                  </a:outerShdw>
                </a:effectLst>
              </a:rPr>
              <a:t>unless </a:t>
            </a:r>
            <a:r>
              <a:rPr lang="hr-HR" sz="2800" dirty="0" smtClean="0">
                <a:effectLst>
                  <a:outerShdw blurRad="38100" dist="38100" dir="2700000" algn="tl">
                    <a:srgbClr val="C0C0C0"/>
                  </a:outerShdw>
                </a:effectLst>
              </a:rPr>
              <a:t>(negative condition), but also by other compound conjunctions, such as</a:t>
            </a:r>
            <a:r>
              <a:rPr lang="hr-HR" sz="2800" i="1" dirty="0" smtClean="0">
                <a:effectLst>
                  <a:outerShdw blurRad="38100" dist="38100" dir="2700000" algn="tl">
                    <a:srgbClr val="C0C0C0"/>
                  </a:outerShdw>
                </a:effectLst>
              </a:rPr>
              <a:t>: if only, provided that, as long as, on condition that.</a:t>
            </a:r>
          </a:p>
          <a:p>
            <a:endParaRPr lang="hr-HR" dirty="0"/>
          </a:p>
        </p:txBody>
      </p:sp>
      <p:sp>
        <p:nvSpPr>
          <p:cNvPr id="3" name="Title 2"/>
          <p:cNvSpPr>
            <a:spLocks noGrp="1"/>
          </p:cNvSpPr>
          <p:nvPr>
            <p:ph type="title"/>
          </p:nvPr>
        </p:nvSpPr>
        <p:spPr/>
        <p:txBody>
          <a:bodyPr/>
          <a:lstStyle/>
          <a:p>
            <a:endParaRPr lang="hr-H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hr-HR" dirty="0" smtClean="0">
                <a:effectLst>
                  <a:outerShdw blurRad="38100" dist="38100" dir="2700000" algn="tl">
                    <a:srgbClr val="C0C0C0"/>
                  </a:outerShdw>
                </a:effectLst>
              </a:rPr>
              <a:t>Natural laws and their consequences (one thing follows automatically from another) </a:t>
            </a:r>
          </a:p>
          <a:p>
            <a:pPr>
              <a:defRPr/>
            </a:pPr>
            <a:r>
              <a:rPr lang="hr-HR" dirty="0" smtClean="0">
                <a:effectLst>
                  <a:outerShdw blurRad="38100" dist="38100" dir="2700000" algn="tl">
                    <a:srgbClr val="C0C0C0"/>
                  </a:outerShdw>
                </a:effectLst>
              </a:rPr>
              <a:t>If... + present... + present</a:t>
            </a:r>
          </a:p>
          <a:p>
            <a:pPr>
              <a:defRPr/>
            </a:pPr>
            <a:endParaRPr lang="hr-HR" dirty="0" smtClean="0">
              <a:effectLst>
                <a:outerShdw blurRad="38100" dist="38100" dir="2700000" algn="tl">
                  <a:srgbClr val="C0C0C0"/>
                </a:outerShdw>
              </a:effectLst>
            </a:endParaRPr>
          </a:p>
          <a:p>
            <a:pPr>
              <a:buNone/>
              <a:defRPr/>
            </a:pPr>
            <a:r>
              <a:rPr lang="hr-HR" i="1" dirty="0" smtClean="0">
                <a:effectLst>
                  <a:outerShdw blurRad="38100" dist="38100" dir="2700000" algn="tl">
                    <a:srgbClr val="C0C0C0"/>
                  </a:outerShdw>
                </a:effectLst>
              </a:rPr>
              <a:t>If it snows, people wear warm coats.</a:t>
            </a:r>
          </a:p>
          <a:p>
            <a:endParaRPr lang="hr-HR" dirty="0"/>
          </a:p>
        </p:txBody>
      </p:sp>
      <p:sp>
        <p:nvSpPr>
          <p:cNvPr id="3" name="Title 2"/>
          <p:cNvSpPr>
            <a:spLocks noGrp="1"/>
          </p:cNvSpPr>
          <p:nvPr>
            <p:ph type="title"/>
          </p:nvPr>
        </p:nvSpPr>
        <p:spPr/>
        <p:txBody>
          <a:bodyPr/>
          <a:lstStyle/>
          <a:p>
            <a:r>
              <a:rPr lang="hr-HR" dirty="0" smtClean="0"/>
              <a:t>Zero condition</a:t>
            </a:r>
            <a:endParaRPr lang="hr-H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defRPr/>
            </a:pPr>
            <a:r>
              <a:rPr lang="hr-HR" sz="2400" dirty="0" smtClean="0">
                <a:effectLst>
                  <a:outerShdw blurRad="38100" dist="38100" dir="2700000" algn="tl">
                    <a:srgbClr val="C0C0C0"/>
                  </a:outerShdw>
                </a:effectLst>
              </a:rPr>
              <a:t>If-clause in present tense, the main clause in the future simple (or present tense)</a:t>
            </a:r>
          </a:p>
          <a:p>
            <a:pPr>
              <a:lnSpc>
                <a:spcPct val="90000"/>
              </a:lnSpc>
              <a:defRPr/>
            </a:pPr>
            <a:endParaRPr lang="hr-HR" sz="2400" dirty="0" smtClean="0">
              <a:effectLst>
                <a:outerShdw blurRad="38100" dist="38100" dir="2700000" algn="tl">
                  <a:srgbClr val="C0C0C0"/>
                </a:outerShdw>
              </a:effectLst>
            </a:endParaRPr>
          </a:p>
          <a:p>
            <a:pPr>
              <a:lnSpc>
                <a:spcPct val="90000"/>
              </a:lnSpc>
              <a:defRPr/>
            </a:pPr>
            <a:r>
              <a:rPr lang="hr-HR" sz="2400" i="1" dirty="0" smtClean="0">
                <a:effectLst>
                  <a:outerShdw blurRad="38100" dist="38100" dir="2700000" algn="tl">
                    <a:srgbClr val="C0C0C0"/>
                  </a:outerShdw>
                </a:effectLst>
              </a:rPr>
              <a:t>If you come, I shall bring the book.</a:t>
            </a:r>
          </a:p>
          <a:p>
            <a:pPr>
              <a:lnSpc>
                <a:spcPct val="90000"/>
              </a:lnSpc>
              <a:defRPr/>
            </a:pPr>
            <a:r>
              <a:rPr lang="hr-HR" sz="2400" i="1" dirty="0" smtClean="0">
                <a:effectLst>
                  <a:outerShdw blurRad="38100" dist="38100" dir="2700000" algn="tl">
                    <a:srgbClr val="C0C0C0"/>
                  </a:outerShdw>
                </a:effectLst>
              </a:rPr>
              <a:t>If it rains, we shall stay at home.</a:t>
            </a:r>
          </a:p>
          <a:p>
            <a:pPr>
              <a:lnSpc>
                <a:spcPct val="90000"/>
              </a:lnSpc>
              <a:defRPr/>
            </a:pPr>
            <a:r>
              <a:rPr lang="hr-HR" sz="2400" i="1" dirty="0" smtClean="0">
                <a:effectLst>
                  <a:outerShdw blurRad="38100" dist="38100" dir="2700000" algn="tl">
                    <a:srgbClr val="C0C0C0"/>
                  </a:outerShdw>
                </a:effectLst>
              </a:rPr>
              <a:t>Don't say that unless you will do it.</a:t>
            </a:r>
          </a:p>
          <a:p>
            <a:pPr>
              <a:lnSpc>
                <a:spcPct val="90000"/>
              </a:lnSpc>
              <a:defRPr/>
            </a:pPr>
            <a:r>
              <a:rPr lang="hr-HR" sz="2400" i="1" dirty="0" smtClean="0">
                <a:effectLst>
                  <a:outerShdw blurRad="38100" dist="38100" dir="2700000" algn="tl">
                    <a:srgbClr val="C0C0C0"/>
                  </a:outerShdw>
                </a:effectLst>
              </a:rPr>
              <a:t>Variations: the main clause with a modal verb (may/might, must, should):</a:t>
            </a:r>
          </a:p>
          <a:p>
            <a:pPr>
              <a:lnSpc>
                <a:spcPct val="90000"/>
              </a:lnSpc>
              <a:defRPr/>
            </a:pPr>
            <a:r>
              <a:rPr lang="hr-HR" sz="2400" i="1" dirty="0" smtClean="0">
                <a:effectLst>
                  <a:outerShdw blurRad="38100" dist="38100" dir="2700000" algn="tl">
                    <a:srgbClr val="C0C0C0"/>
                  </a:outerShdw>
                </a:effectLst>
              </a:rPr>
              <a:t>If you want to pass, you must study harder.</a:t>
            </a:r>
          </a:p>
          <a:p>
            <a:pPr>
              <a:lnSpc>
                <a:spcPct val="90000"/>
              </a:lnSpc>
              <a:defRPr/>
            </a:pPr>
            <a:endParaRPr lang="hr-HR" sz="2400" i="1" dirty="0" smtClean="0">
              <a:effectLst>
                <a:outerShdw blurRad="38100" dist="38100" dir="2700000" algn="tl">
                  <a:srgbClr val="C0C0C0"/>
                </a:outerShdw>
              </a:effectLst>
            </a:endParaRPr>
          </a:p>
          <a:p>
            <a:endParaRPr lang="hr-HR" dirty="0"/>
          </a:p>
        </p:txBody>
      </p:sp>
      <p:sp>
        <p:nvSpPr>
          <p:cNvPr id="3" name="Title 2"/>
          <p:cNvSpPr>
            <a:spLocks noGrp="1"/>
          </p:cNvSpPr>
          <p:nvPr>
            <p:ph type="title"/>
          </p:nvPr>
        </p:nvSpPr>
        <p:spPr/>
        <p:txBody>
          <a:bodyPr>
            <a:normAutofit fontScale="90000"/>
          </a:bodyPr>
          <a:lstStyle/>
          <a:p>
            <a:r>
              <a:rPr lang="hr-HR" sz="4400" dirty="0" smtClean="0"/>
              <a:t>1. PROBABLE CONDITION </a:t>
            </a:r>
            <a:br>
              <a:rPr lang="hr-HR" sz="4400" dirty="0" smtClean="0"/>
            </a:br>
            <a:r>
              <a:rPr lang="hr-HR" sz="4400" dirty="0" smtClean="0"/>
              <a:t>(open condition)</a:t>
            </a:r>
            <a:endParaRPr lang="hr-H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defRPr/>
            </a:pPr>
            <a:r>
              <a:rPr lang="hr-HR" sz="2800" dirty="0" smtClean="0">
                <a:effectLst>
                  <a:outerShdw blurRad="38100" dist="38100" dir="2700000" algn="tl">
                    <a:srgbClr val="C0C0C0"/>
                  </a:outerShdw>
                </a:effectLst>
              </a:rPr>
              <a:t>If-clause in the past tense, the main clause in the conditional tense (would+infinitive)</a:t>
            </a:r>
          </a:p>
          <a:p>
            <a:pPr>
              <a:lnSpc>
                <a:spcPct val="90000"/>
              </a:lnSpc>
              <a:buNone/>
              <a:defRPr/>
            </a:pPr>
            <a:endParaRPr lang="hr-HR" sz="2800" dirty="0" smtClean="0">
              <a:effectLst>
                <a:outerShdw blurRad="38100" dist="38100" dir="2700000" algn="tl">
                  <a:srgbClr val="C0C0C0"/>
                </a:outerShdw>
              </a:effectLst>
            </a:endParaRPr>
          </a:p>
          <a:p>
            <a:pPr>
              <a:lnSpc>
                <a:spcPct val="90000"/>
              </a:lnSpc>
              <a:defRPr/>
            </a:pPr>
            <a:r>
              <a:rPr lang="hr-HR" sz="2800" i="1" dirty="0" smtClean="0">
                <a:effectLst>
                  <a:outerShdw blurRad="38100" dist="38100" dir="2700000" algn="tl">
                    <a:srgbClr val="C0C0C0"/>
                  </a:outerShdw>
                </a:effectLst>
              </a:rPr>
              <a:t>If I had money, I would give it to you.</a:t>
            </a:r>
          </a:p>
          <a:p>
            <a:pPr>
              <a:lnSpc>
                <a:spcPct val="90000"/>
              </a:lnSpc>
              <a:defRPr/>
            </a:pPr>
            <a:r>
              <a:rPr lang="hr-HR" sz="2800" i="1" dirty="0" smtClean="0">
                <a:effectLst>
                  <a:outerShdw blurRad="38100" dist="38100" dir="2700000" algn="tl">
                    <a:srgbClr val="C0C0C0"/>
                  </a:outerShdw>
                </a:effectLst>
              </a:rPr>
              <a:t>If someone tried to do that, he would find himself in trouble.</a:t>
            </a:r>
          </a:p>
          <a:p>
            <a:pPr>
              <a:lnSpc>
                <a:spcPct val="90000"/>
              </a:lnSpc>
              <a:defRPr/>
            </a:pPr>
            <a:r>
              <a:rPr lang="hr-HR" sz="2800" i="1" dirty="0" smtClean="0">
                <a:effectLst>
                  <a:outerShdw blurRad="38100" dist="38100" dir="2700000" algn="tl">
                    <a:srgbClr val="C0C0C0"/>
                  </a:outerShdw>
                </a:effectLst>
              </a:rPr>
              <a:t>If I were you, I wouldn't do that.</a:t>
            </a:r>
          </a:p>
          <a:p>
            <a:endParaRPr lang="hr-HR" dirty="0"/>
          </a:p>
        </p:txBody>
      </p:sp>
      <p:sp>
        <p:nvSpPr>
          <p:cNvPr id="3" name="Title 2"/>
          <p:cNvSpPr>
            <a:spLocks noGrp="1"/>
          </p:cNvSpPr>
          <p:nvPr>
            <p:ph type="title"/>
          </p:nvPr>
        </p:nvSpPr>
        <p:spPr/>
        <p:txBody>
          <a:bodyPr>
            <a:normAutofit/>
          </a:bodyPr>
          <a:lstStyle/>
          <a:p>
            <a:r>
              <a:rPr lang="hr-HR" sz="2800" dirty="0" smtClean="0"/>
              <a:t>2. IMPROBABLE CONDITION</a:t>
            </a:r>
            <a:br>
              <a:rPr lang="hr-HR" sz="2800" dirty="0" smtClean="0"/>
            </a:br>
            <a:r>
              <a:rPr lang="hr-HR" sz="2800" dirty="0" smtClean="0"/>
              <a:t>(hypothetical or unreal condition)</a:t>
            </a:r>
            <a:endParaRPr lang="hr-HR"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90000"/>
              </a:lnSpc>
              <a:defRPr/>
            </a:pPr>
            <a:r>
              <a:rPr lang="hr-HR" dirty="0" smtClean="0">
                <a:effectLst>
                  <a:outerShdw blurRad="38100" dist="38100" dir="2700000" algn="tl">
                    <a:srgbClr val="C0C0C0"/>
                  </a:outerShdw>
                </a:effectLst>
              </a:rPr>
              <a:t>If-clause in the past perfect tense, the main clause in the perfect conditional (would+have+verb in past participle)</a:t>
            </a:r>
          </a:p>
          <a:p>
            <a:pPr>
              <a:lnSpc>
                <a:spcPct val="90000"/>
              </a:lnSpc>
              <a:defRPr/>
            </a:pPr>
            <a:endParaRPr lang="hr-HR" dirty="0" smtClean="0">
              <a:effectLst>
                <a:outerShdw blurRad="38100" dist="38100" dir="2700000" algn="tl">
                  <a:srgbClr val="C0C0C0"/>
                </a:outerShdw>
              </a:effectLst>
            </a:endParaRPr>
          </a:p>
          <a:p>
            <a:pPr>
              <a:lnSpc>
                <a:spcPct val="90000"/>
              </a:lnSpc>
              <a:defRPr/>
            </a:pPr>
            <a:r>
              <a:rPr lang="hr-HR" i="1" dirty="0" smtClean="0">
                <a:effectLst>
                  <a:outerShdw blurRad="38100" dist="38100" dir="2700000" algn="tl">
                    <a:srgbClr val="C0C0C0"/>
                  </a:outerShdw>
                </a:effectLst>
              </a:rPr>
              <a:t>If I had known that, I would not have come.</a:t>
            </a:r>
          </a:p>
          <a:p>
            <a:pPr>
              <a:lnSpc>
                <a:spcPct val="90000"/>
              </a:lnSpc>
              <a:defRPr/>
            </a:pPr>
            <a:r>
              <a:rPr lang="hr-HR" i="1" dirty="0" smtClean="0">
                <a:effectLst>
                  <a:outerShdw blurRad="38100" dist="38100" dir="2700000" algn="tl">
                    <a:srgbClr val="C0C0C0"/>
                  </a:outerShdw>
                </a:effectLst>
              </a:rPr>
              <a:t>If he had tried to understand, he would not have left that angry.</a:t>
            </a:r>
          </a:p>
          <a:p>
            <a:pPr>
              <a:lnSpc>
                <a:spcPct val="90000"/>
              </a:lnSpc>
              <a:defRPr/>
            </a:pPr>
            <a:endParaRPr lang="hr-HR" i="1" dirty="0" smtClean="0">
              <a:effectLst>
                <a:outerShdw blurRad="38100" dist="38100" dir="2700000" algn="tl">
                  <a:srgbClr val="C0C0C0"/>
                </a:outerShdw>
              </a:effectLst>
            </a:endParaRPr>
          </a:p>
          <a:p>
            <a:pPr>
              <a:lnSpc>
                <a:spcPct val="90000"/>
              </a:lnSpc>
              <a:defRPr/>
            </a:pPr>
            <a:r>
              <a:rPr lang="hr-HR" sz="2400" dirty="0" smtClean="0">
                <a:effectLst>
                  <a:outerShdw blurRad="38100" dist="38100" dir="2700000" algn="tl">
                    <a:srgbClr val="C0C0C0"/>
                  </a:outerShdw>
                </a:effectLst>
              </a:rPr>
              <a:t>Variations: the main clause with could or might instead of would:</a:t>
            </a:r>
          </a:p>
          <a:p>
            <a:pPr>
              <a:lnSpc>
                <a:spcPct val="90000"/>
              </a:lnSpc>
              <a:defRPr/>
            </a:pPr>
            <a:r>
              <a:rPr lang="hr-HR" sz="2400" dirty="0" smtClean="0">
                <a:effectLst>
                  <a:outerShdw blurRad="38100" dist="38100" dir="2700000" algn="tl">
                    <a:srgbClr val="C0C0C0"/>
                  </a:outerShdw>
                </a:effectLst>
              </a:rPr>
              <a:t>If we had found him earlier, we could have saved his life. (ability)</a:t>
            </a:r>
          </a:p>
          <a:p>
            <a:pPr>
              <a:lnSpc>
                <a:spcPct val="90000"/>
              </a:lnSpc>
              <a:defRPr/>
            </a:pPr>
            <a:r>
              <a:rPr lang="hr-HR" sz="2400" dirty="0" smtClean="0">
                <a:effectLst>
                  <a:outerShdw blurRad="38100" dist="38100" dir="2700000" algn="tl">
                    <a:srgbClr val="C0C0C0"/>
                  </a:outerShdw>
                </a:effectLst>
              </a:rPr>
              <a:t>If we had found him earlier, we might have saved his life. (possibility)</a:t>
            </a:r>
          </a:p>
          <a:p>
            <a:pPr>
              <a:lnSpc>
                <a:spcPct val="90000"/>
              </a:lnSpc>
              <a:defRPr/>
            </a:pPr>
            <a:endParaRPr lang="hr-HR" i="1" dirty="0" smtClean="0">
              <a:effectLst>
                <a:outerShdw blurRad="38100" dist="38100" dir="2700000" algn="tl">
                  <a:srgbClr val="C0C0C0"/>
                </a:outerShdw>
              </a:effectLst>
            </a:endParaRPr>
          </a:p>
          <a:p>
            <a:endParaRPr lang="hr-HR" dirty="0"/>
          </a:p>
        </p:txBody>
      </p:sp>
      <p:sp>
        <p:nvSpPr>
          <p:cNvPr id="3" name="Title 2"/>
          <p:cNvSpPr>
            <a:spLocks noGrp="1"/>
          </p:cNvSpPr>
          <p:nvPr>
            <p:ph type="title"/>
          </p:nvPr>
        </p:nvSpPr>
        <p:spPr/>
        <p:txBody>
          <a:bodyPr>
            <a:normAutofit fontScale="90000"/>
          </a:bodyPr>
          <a:lstStyle/>
          <a:p>
            <a:r>
              <a:rPr lang="hr-HR" sz="4400" dirty="0" smtClean="0"/>
              <a:t>3. UNFULFILLED CONDITION IN THE PAST</a:t>
            </a:r>
            <a:endParaRPr lang="hr-H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defRPr/>
            </a:pPr>
            <a:r>
              <a:rPr lang="hr-HR" sz="2400" i="1" dirty="0" smtClean="0">
                <a:effectLst>
                  <a:outerShdw blurRad="38100" dist="38100" dir="2700000" algn="tl">
                    <a:srgbClr val="C0C0C0"/>
                  </a:outerShdw>
                </a:effectLst>
              </a:rPr>
              <a:t>Had</a:t>
            </a:r>
            <a:r>
              <a:rPr lang="hr-HR" sz="2400" dirty="0" smtClean="0">
                <a:effectLst>
                  <a:outerShdw blurRad="38100" dist="38100" dir="2700000" algn="tl">
                    <a:srgbClr val="C0C0C0"/>
                  </a:outerShdw>
                </a:effectLst>
              </a:rPr>
              <a:t> can be placed first and the</a:t>
            </a:r>
            <a:r>
              <a:rPr lang="hr-HR" sz="2400" i="1" dirty="0" smtClean="0">
                <a:effectLst>
                  <a:outerShdw blurRad="38100" dist="38100" dir="2700000" algn="tl">
                    <a:srgbClr val="C0C0C0"/>
                  </a:outerShdw>
                </a:effectLst>
              </a:rPr>
              <a:t> if</a:t>
            </a:r>
            <a:r>
              <a:rPr lang="hr-HR" sz="2400" dirty="0" smtClean="0">
                <a:effectLst>
                  <a:outerShdw blurRad="38100" dist="38100" dir="2700000" algn="tl">
                    <a:srgbClr val="C0C0C0"/>
                  </a:outerShdw>
                </a:effectLst>
              </a:rPr>
              <a:t> ommitted:</a:t>
            </a:r>
          </a:p>
          <a:p>
            <a:pPr>
              <a:lnSpc>
                <a:spcPct val="90000"/>
              </a:lnSpc>
              <a:defRPr/>
            </a:pPr>
            <a:endParaRPr lang="hr-HR" sz="2400" dirty="0" smtClean="0">
              <a:effectLst>
                <a:outerShdw blurRad="38100" dist="38100" dir="2700000" algn="tl">
                  <a:srgbClr val="C0C0C0"/>
                </a:outerShdw>
              </a:effectLst>
            </a:endParaRPr>
          </a:p>
          <a:p>
            <a:pPr>
              <a:lnSpc>
                <a:spcPct val="90000"/>
              </a:lnSpc>
              <a:defRPr/>
            </a:pPr>
            <a:r>
              <a:rPr lang="hr-HR" sz="2400" dirty="0" smtClean="0">
                <a:effectLst>
                  <a:outerShdw blurRad="38100" dist="38100" dir="2700000" algn="tl">
                    <a:srgbClr val="C0C0C0"/>
                  </a:outerShdw>
                </a:effectLst>
              </a:rPr>
              <a:t>Had I known that, I would not have come.</a:t>
            </a:r>
          </a:p>
          <a:p>
            <a:endParaRPr lang="hr-HR" dirty="0"/>
          </a:p>
        </p:txBody>
      </p:sp>
      <p:sp>
        <p:nvSpPr>
          <p:cNvPr id="3" name="Title 2"/>
          <p:cNvSpPr>
            <a:spLocks noGrp="1"/>
          </p:cNvSpPr>
          <p:nvPr>
            <p:ph type="title"/>
          </p:nvPr>
        </p:nvSpPr>
        <p:spPr/>
        <p:txBody>
          <a:bodyPr/>
          <a:lstStyle/>
          <a:p>
            <a:endParaRPr lang="hr-H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defRPr/>
            </a:pPr>
            <a:r>
              <a:rPr lang="hr-HR" sz="2800" dirty="0" smtClean="0">
                <a:effectLst>
                  <a:outerShdw blurRad="38100" dist="38100" dir="2700000" algn="tl">
                    <a:srgbClr val="C0C0C0"/>
                  </a:outerShdw>
                </a:effectLst>
              </a:rPr>
              <a:t>If I had a lot of money, I _________ (travel) the world.</a:t>
            </a:r>
          </a:p>
          <a:p>
            <a:pPr>
              <a:defRPr/>
            </a:pPr>
            <a:r>
              <a:rPr lang="hr-HR" sz="2800" dirty="0" smtClean="0">
                <a:effectLst>
                  <a:outerShdw blurRad="38100" dist="38100" dir="2700000" algn="tl">
                    <a:srgbClr val="C0C0C0"/>
                  </a:outerShdw>
                </a:effectLst>
              </a:rPr>
              <a:t>If you accept this job, you ____________ (regret, neg.) it.</a:t>
            </a:r>
          </a:p>
          <a:p>
            <a:pPr>
              <a:defRPr/>
            </a:pPr>
            <a:r>
              <a:rPr lang="hr-HR" sz="2800" dirty="0" smtClean="0">
                <a:effectLst>
                  <a:outerShdw blurRad="38100" dist="38100" dir="2700000" algn="tl">
                    <a:srgbClr val="C0C0C0"/>
                  </a:outerShdw>
                </a:effectLst>
              </a:rPr>
              <a:t>He would have died if the ambulance __________ (arrive) so quickly.</a:t>
            </a:r>
          </a:p>
          <a:p>
            <a:pPr>
              <a:defRPr/>
            </a:pPr>
            <a:r>
              <a:rPr lang="hr-HR" sz="2800" dirty="0" smtClean="0">
                <a:effectLst>
                  <a:outerShdw blurRad="38100" dist="38100" dir="2700000" algn="tl">
                    <a:srgbClr val="C0C0C0"/>
                  </a:outerShdw>
                </a:effectLst>
              </a:rPr>
              <a:t>If we don’t hurry, we ____________ (miss) the train.</a:t>
            </a:r>
          </a:p>
          <a:p>
            <a:pPr>
              <a:defRPr/>
            </a:pPr>
            <a:r>
              <a:rPr lang="hr-HR" sz="2800" dirty="0" smtClean="0">
                <a:effectLst>
                  <a:outerShdw blurRad="38100" dist="38100" dir="2700000" algn="tl">
                    <a:srgbClr val="C0C0C0"/>
                  </a:outerShdw>
                </a:effectLst>
              </a:rPr>
              <a:t>If I could have warned you in time, I ____________ (do) that.</a:t>
            </a:r>
            <a:endParaRPr lang="en-GB" sz="2800" dirty="0" smtClean="0">
              <a:effectLst>
                <a:outerShdw blurRad="38100" dist="38100" dir="2700000" algn="tl">
                  <a:srgbClr val="C0C0C0"/>
                </a:outerShdw>
              </a:effectLst>
            </a:endParaRPr>
          </a:p>
          <a:p>
            <a:endParaRPr lang="hr-HR" dirty="0"/>
          </a:p>
        </p:txBody>
      </p:sp>
      <p:sp>
        <p:nvSpPr>
          <p:cNvPr id="3" name="Title 2"/>
          <p:cNvSpPr>
            <a:spLocks noGrp="1"/>
          </p:cNvSpPr>
          <p:nvPr>
            <p:ph type="title"/>
          </p:nvPr>
        </p:nvSpPr>
        <p:spPr/>
        <p:txBody>
          <a:bodyPr/>
          <a:lstStyle/>
          <a:p>
            <a:r>
              <a:rPr lang="hr-HR" dirty="0" smtClean="0"/>
              <a:t>Practice</a:t>
            </a:r>
            <a:endParaRPr lang="hr-H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hr-HR" sz="2800" dirty="0" smtClean="0">
                <a:effectLst>
                  <a:outerShdw blurRad="38100" dist="38100" dir="2700000" algn="tl">
                    <a:srgbClr val="C0C0C0"/>
                  </a:outerShdw>
                </a:effectLst>
              </a:rPr>
              <a:t>If I had a lot of money, I would travel round the world.</a:t>
            </a:r>
          </a:p>
          <a:p>
            <a:pPr>
              <a:defRPr/>
            </a:pPr>
            <a:r>
              <a:rPr lang="hr-HR" sz="2800" dirty="0" smtClean="0">
                <a:effectLst>
                  <a:outerShdw blurRad="38100" dist="38100" dir="2700000" algn="tl">
                    <a:srgbClr val="C0C0C0"/>
                  </a:outerShdw>
                </a:effectLst>
              </a:rPr>
              <a:t>If you accept this job, you will not regret it.</a:t>
            </a:r>
          </a:p>
          <a:p>
            <a:pPr>
              <a:defRPr/>
            </a:pPr>
            <a:r>
              <a:rPr lang="hr-HR" sz="2800" dirty="0" smtClean="0">
                <a:effectLst>
                  <a:outerShdw blurRad="38100" dist="38100" dir="2700000" algn="tl">
                    <a:srgbClr val="C0C0C0"/>
                  </a:outerShdw>
                </a:effectLst>
              </a:rPr>
              <a:t>He would have died if the ambulance hadn’t arrived so quickly.</a:t>
            </a:r>
          </a:p>
          <a:p>
            <a:pPr>
              <a:defRPr/>
            </a:pPr>
            <a:r>
              <a:rPr lang="hr-HR" sz="2800" dirty="0" smtClean="0">
                <a:effectLst>
                  <a:outerShdw blurRad="38100" dist="38100" dir="2700000" algn="tl">
                    <a:srgbClr val="C0C0C0"/>
                  </a:outerShdw>
                </a:effectLst>
              </a:rPr>
              <a:t>If we don’t hurry, we will miss the train.</a:t>
            </a:r>
          </a:p>
          <a:p>
            <a:pPr>
              <a:defRPr/>
            </a:pPr>
            <a:r>
              <a:rPr lang="hr-HR" sz="2800" dirty="0" smtClean="0">
                <a:effectLst>
                  <a:outerShdw blurRad="38100" dist="38100" dir="2700000" algn="tl">
                    <a:srgbClr val="C0C0C0"/>
                  </a:outerShdw>
                </a:effectLst>
              </a:rPr>
              <a:t>If I could have warned you in time, I would have done that.</a:t>
            </a:r>
            <a:endParaRPr lang="en-GB" sz="2800" dirty="0" smtClean="0">
              <a:effectLst>
                <a:outerShdw blurRad="38100" dist="38100" dir="2700000" algn="tl">
                  <a:srgbClr val="C0C0C0"/>
                </a:outerShdw>
              </a:effectLst>
            </a:endParaRPr>
          </a:p>
          <a:p>
            <a:endParaRPr lang="hr-HR" dirty="0"/>
          </a:p>
        </p:txBody>
      </p:sp>
      <p:sp>
        <p:nvSpPr>
          <p:cNvPr id="3" name="Title 2"/>
          <p:cNvSpPr>
            <a:spLocks noGrp="1"/>
          </p:cNvSpPr>
          <p:nvPr>
            <p:ph type="title"/>
          </p:nvPr>
        </p:nvSpPr>
        <p:spPr/>
        <p:txBody>
          <a:bodyPr/>
          <a:lstStyle/>
          <a:p>
            <a:endParaRPr lang="hr-H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hr-HR" dirty="0" smtClean="0">
                <a:effectLst>
                  <a:outerShdw blurRad="38100" dist="38100" dir="2700000" algn="tl">
                    <a:srgbClr val="C0C0C0"/>
                  </a:outerShdw>
                </a:effectLst>
              </a:rPr>
              <a:t>Ako sada odeš, nećeš me više nikad vidjeti.</a:t>
            </a:r>
          </a:p>
          <a:p>
            <a:pPr>
              <a:defRPr/>
            </a:pPr>
            <a:r>
              <a:rPr lang="hr-HR" dirty="0" smtClean="0">
                <a:effectLst>
                  <a:outerShdw blurRad="38100" dist="38100" dir="2700000" algn="tl">
                    <a:srgbClr val="C0C0C0"/>
                  </a:outerShdw>
                </a:effectLst>
              </a:rPr>
              <a:t>Da sam to znala, ne bih kupila stan.</a:t>
            </a:r>
          </a:p>
          <a:p>
            <a:pPr>
              <a:defRPr/>
            </a:pPr>
            <a:r>
              <a:rPr lang="hr-HR" dirty="0" smtClean="0">
                <a:effectLst>
                  <a:outerShdw blurRad="38100" dist="38100" dir="2700000" algn="tl">
                    <a:srgbClr val="C0C0C0"/>
                  </a:outerShdw>
                </a:effectLst>
              </a:rPr>
              <a:t>Ne bih se kladila u to da sam na tvojem mjestu. </a:t>
            </a:r>
          </a:p>
          <a:p>
            <a:pPr>
              <a:defRPr/>
            </a:pPr>
            <a:r>
              <a:rPr lang="hr-HR" dirty="0" smtClean="0">
                <a:effectLst>
                  <a:outerShdw blurRad="38100" dist="38100" dir="2700000" algn="tl">
                    <a:srgbClr val="C0C0C0"/>
                  </a:outerShdw>
                </a:effectLst>
              </a:rPr>
              <a:t>Ako me netko bude tražio, reci im da spavam.</a:t>
            </a:r>
          </a:p>
          <a:p>
            <a:endParaRPr lang="hr-HR" dirty="0"/>
          </a:p>
        </p:txBody>
      </p:sp>
      <p:sp>
        <p:nvSpPr>
          <p:cNvPr id="3" name="Title 2"/>
          <p:cNvSpPr>
            <a:spLocks noGrp="1"/>
          </p:cNvSpPr>
          <p:nvPr>
            <p:ph type="title"/>
          </p:nvPr>
        </p:nvSpPr>
        <p:spPr/>
        <p:txBody>
          <a:bodyPr/>
          <a:lstStyle/>
          <a:p>
            <a:r>
              <a:rPr lang="hr-HR" dirty="0" smtClean="0"/>
              <a:t>Translate the following:</a:t>
            </a: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hr-HR" dirty="0" err="1" smtClean="0"/>
              <a:t>Tax</a:t>
            </a:r>
            <a:r>
              <a:rPr lang="hr-HR" dirty="0" smtClean="0"/>
              <a:t> </a:t>
            </a:r>
            <a:r>
              <a:rPr lang="hr-HR" dirty="0" err="1" smtClean="0"/>
              <a:t>provisions</a:t>
            </a:r>
            <a:r>
              <a:rPr lang="hr-HR" dirty="0" smtClean="0"/>
              <a:t> – porezni propisi</a:t>
            </a:r>
          </a:p>
          <a:p>
            <a:r>
              <a:rPr lang="hr-HR" dirty="0" err="1" smtClean="0"/>
              <a:t>Tax</a:t>
            </a:r>
            <a:r>
              <a:rPr lang="hr-HR" dirty="0" smtClean="0"/>
              <a:t> </a:t>
            </a:r>
            <a:r>
              <a:rPr lang="hr-HR" dirty="0" err="1" smtClean="0"/>
              <a:t>authority</a:t>
            </a:r>
            <a:r>
              <a:rPr lang="hr-HR" dirty="0" smtClean="0"/>
              <a:t> – porezno tijelo</a:t>
            </a:r>
          </a:p>
          <a:p>
            <a:r>
              <a:rPr lang="hr-HR" dirty="0" err="1" smtClean="0"/>
              <a:t>Tax</a:t>
            </a:r>
            <a:r>
              <a:rPr lang="hr-HR" dirty="0" smtClean="0"/>
              <a:t> </a:t>
            </a:r>
            <a:r>
              <a:rPr lang="hr-HR" dirty="0" err="1" smtClean="0"/>
              <a:t>law</a:t>
            </a:r>
            <a:r>
              <a:rPr lang="hr-HR" dirty="0" smtClean="0"/>
              <a:t> </a:t>
            </a:r>
            <a:r>
              <a:rPr lang="hr-HR" dirty="0" err="1" smtClean="0"/>
              <a:t>relations</a:t>
            </a:r>
            <a:r>
              <a:rPr lang="hr-HR" dirty="0" smtClean="0"/>
              <a:t> – porezno-pravni odnos</a:t>
            </a:r>
          </a:p>
          <a:p>
            <a:r>
              <a:rPr lang="hr-HR" dirty="0" err="1" smtClean="0"/>
              <a:t>Tax</a:t>
            </a:r>
            <a:r>
              <a:rPr lang="hr-HR" dirty="0" smtClean="0"/>
              <a:t> </a:t>
            </a:r>
            <a:r>
              <a:rPr lang="hr-HR" dirty="0" err="1" smtClean="0"/>
              <a:t>ordinance</a:t>
            </a:r>
            <a:r>
              <a:rPr lang="hr-HR" dirty="0" smtClean="0"/>
              <a:t> – porezni akt</a:t>
            </a:r>
          </a:p>
          <a:p>
            <a:r>
              <a:rPr lang="hr-HR" dirty="0" err="1" smtClean="0"/>
              <a:t>Tax</a:t>
            </a:r>
            <a:r>
              <a:rPr lang="hr-HR" dirty="0" smtClean="0"/>
              <a:t> </a:t>
            </a:r>
            <a:r>
              <a:rPr lang="hr-HR" dirty="0" err="1" smtClean="0"/>
              <a:t>guarantor</a:t>
            </a:r>
            <a:r>
              <a:rPr lang="hr-HR" dirty="0" smtClean="0"/>
              <a:t> – porezni jamac</a:t>
            </a:r>
          </a:p>
          <a:p>
            <a:r>
              <a:rPr lang="hr-HR" dirty="0" err="1" smtClean="0"/>
              <a:t>Tax</a:t>
            </a:r>
            <a:r>
              <a:rPr lang="hr-HR" dirty="0" smtClean="0"/>
              <a:t> </a:t>
            </a:r>
            <a:r>
              <a:rPr lang="hr-HR" dirty="0" err="1" smtClean="0"/>
              <a:t>liability</a:t>
            </a:r>
            <a:r>
              <a:rPr lang="hr-HR" dirty="0" smtClean="0"/>
              <a:t> – porezna obveza</a:t>
            </a:r>
          </a:p>
          <a:p>
            <a:endParaRPr lang="hr-HR" dirty="0"/>
          </a:p>
        </p:txBody>
      </p:sp>
      <p:sp>
        <p:nvSpPr>
          <p:cNvPr id="3" name="Title 2"/>
          <p:cNvSpPr>
            <a:spLocks noGrp="1"/>
          </p:cNvSpPr>
          <p:nvPr>
            <p:ph type="title"/>
          </p:nvPr>
        </p:nvSpPr>
        <p:spPr/>
        <p:txBody>
          <a:bodyPr/>
          <a:lstStyle/>
          <a:p>
            <a:r>
              <a:rPr lang="hr-HR" dirty="0" err="1" smtClean="0"/>
              <a:t>Tax</a:t>
            </a:r>
            <a:r>
              <a:rPr lang="hr-HR" dirty="0" smtClean="0"/>
              <a:t>…</a:t>
            </a:r>
            <a:endParaRPr lang="hr-HR" dirty="0"/>
          </a:p>
        </p:txBody>
      </p:sp>
    </p:spTree>
    <p:extLst>
      <p:ext uri="{BB962C8B-B14F-4D97-AF65-F5344CB8AC3E}">
        <p14:creationId xmlns:p14="http://schemas.microsoft.com/office/powerpoint/2010/main" val="3574254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hr-HR" dirty="0" smtClean="0">
                <a:effectLst>
                  <a:outerShdw blurRad="38100" dist="38100" dir="2700000" algn="tl">
                    <a:srgbClr val="C0C0C0"/>
                  </a:outerShdw>
                </a:effectLst>
              </a:rPr>
              <a:t>If you leave now, you will never see me again.</a:t>
            </a:r>
          </a:p>
          <a:p>
            <a:pPr>
              <a:defRPr/>
            </a:pPr>
            <a:r>
              <a:rPr lang="hr-HR" dirty="0" smtClean="0">
                <a:effectLst>
                  <a:outerShdw blurRad="38100" dist="38100" dir="2700000" algn="tl">
                    <a:srgbClr val="C0C0C0"/>
                  </a:outerShdw>
                </a:effectLst>
              </a:rPr>
              <a:t>If I had known that, I wouldn’t have bought the apartment.</a:t>
            </a:r>
          </a:p>
          <a:p>
            <a:pPr>
              <a:defRPr/>
            </a:pPr>
            <a:r>
              <a:rPr lang="hr-HR" dirty="0" smtClean="0">
                <a:effectLst>
                  <a:outerShdw blurRad="38100" dist="38100" dir="2700000" algn="tl">
                    <a:srgbClr val="C0C0C0"/>
                  </a:outerShdw>
                </a:effectLst>
              </a:rPr>
              <a:t>I wouldn’t bet on it if I were you.</a:t>
            </a:r>
          </a:p>
          <a:p>
            <a:pPr>
              <a:defRPr/>
            </a:pPr>
            <a:r>
              <a:rPr lang="hr-HR" dirty="0" smtClean="0">
                <a:effectLst>
                  <a:outerShdw blurRad="38100" dist="38100" dir="2700000" algn="tl">
                    <a:srgbClr val="C0C0C0"/>
                  </a:outerShdw>
                </a:effectLst>
              </a:rPr>
              <a:t>Should anyone come looking for me, tell them I am sleeping.</a:t>
            </a:r>
            <a:endParaRPr lang="en-GB" dirty="0" smtClean="0">
              <a:effectLst>
                <a:outerShdw blurRad="38100" dist="38100" dir="2700000" algn="tl">
                  <a:srgbClr val="C0C0C0"/>
                </a:outerShdw>
              </a:effectLst>
            </a:endParaRPr>
          </a:p>
          <a:p>
            <a:pPr>
              <a:buNone/>
            </a:pPr>
            <a:endParaRPr lang="hr-HR" dirty="0"/>
          </a:p>
        </p:txBody>
      </p:sp>
      <p:sp>
        <p:nvSpPr>
          <p:cNvPr id="3" name="Title 2"/>
          <p:cNvSpPr>
            <a:spLocks noGrp="1"/>
          </p:cNvSpPr>
          <p:nvPr>
            <p:ph type="title"/>
          </p:nvPr>
        </p:nvSpPr>
        <p:spPr/>
        <p:txBody>
          <a:bodyPr/>
          <a:lstStyle/>
          <a:p>
            <a:endParaRPr lang="hr-H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sz="2800" b="1" dirty="0" smtClean="0"/>
              <a:t>If, after all the documents have been served, the defendant ________________ (appear, neg.) at the action on the date named, judgment _________________ (will enter) for the plaintiff who will submit his or her case by __________________ (outline) shortly the essence of his or her claim to the judge. Judgment _________________ (will give) to him or her, usually with costs. If, however, the plaintiff ___________________(appear, neg.) at the court and _______________ (give) no explanation for his or her absence, the action _____________ (will strike out) for want of prosecution. The action __________________ (may reinstate) for sufficient cause on the plaintiff's application.</a:t>
            </a:r>
            <a:endParaRPr lang="hr-HR" sz="2800" b="1" dirty="0" smtClean="0"/>
          </a:p>
          <a:p>
            <a:endParaRPr lang="hr-HR" dirty="0"/>
          </a:p>
        </p:txBody>
      </p:sp>
      <p:sp>
        <p:nvSpPr>
          <p:cNvPr id="3" name="Title 2"/>
          <p:cNvSpPr>
            <a:spLocks noGrp="1"/>
          </p:cNvSpPr>
          <p:nvPr>
            <p:ph type="title"/>
          </p:nvPr>
        </p:nvSpPr>
        <p:spPr/>
        <p:txBody>
          <a:bodyPr>
            <a:normAutofit fontScale="90000"/>
          </a:bodyPr>
          <a:lstStyle/>
          <a:p>
            <a:r>
              <a:rPr lang="hr-HR" dirty="0" smtClean="0"/>
              <a:t>Write the correct form of the verbs in brackets:</a:t>
            </a:r>
            <a:endParaRPr lang="hr-H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sz="2800" dirty="0" smtClean="0"/>
              <a:t>If, after all the documents have been served, the defendant DOES NOT APPEAR at the action on the date named, judgment WILL BE ENTERED for the plaintiff who will submit his or her case by OUTLINING shortly the essence of his or her claim to the judge. Judgment WILL BE GIVEN to him or her, usually with costs. If, however, the plaintiff DOES NOT APPEAR at the court and GIVES no explanation for his or her absence, the action WILL BE STRUCK OUT for want of prosecution. The action MAY BE REINSTATED for sufficient cause on the plaintiff's application.</a:t>
            </a:r>
            <a:endParaRPr lang="hr-HR" sz="2800" dirty="0" smtClean="0"/>
          </a:p>
          <a:p>
            <a:endParaRPr lang="hr-HR" dirty="0"/>
          </a:p>
        </p:txBody>
      </p:sp>
      <p:sp>
        <p:nvSpPr>
          <p:cNvPr id="3" name="Title 2"/>
          <p:cNvSpPr>
            <a:spLocks noGrp="1"/>
          </p:cNvSpPr>
          <p:nvPr>
            <p:ph type="title"/>
          </p:nvPr>
        </p:nvSpPr>
        <p:spPr/>
        <p:txBody>
          <a:bodyPr/>
          <a:lstStyle/>
          <a:p>
            <a:endParaRPr lang="hr-H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GB" dirty="0" smtClean="0"/>
              <a:t>If income, revenues, profits or other estimable benefits are derived without legal grounds, the tax authority ________________ (determine) the tax liability in accordance with special legislation governing individual types of taxes. </a:t>
            </a:r>
            <a:endParaRPr lang="hr-HR" dirty="0" smtClean="0"/>
          </a:p>
          <a:p>
            <a:endParaRPr lang="hr-HR" dirty="0" smtClean="0"/>
          </a:p>
          <a:p>
            <a:r>
              <a:rPr lang="en-GB" dirty="0" smtClean="0"/>
              <a:t>If a protective measure is imposed by means of a legally binding decision in criminal proceedings that orders the seizure of economic gains derived from illegal activity, the tax ordinance that establishes the tax liability _______________ (rescind) at the request of the taxpayer. </a:t>
            </a:r>
            <a:endParaRPr lang="hr-HR" dirty="0" smtClean="0"/>
          </a:p>
          <a:p>
            <a:endParaRPr lang="hr-HR" dirty="0" smtClean="0"/>
          </a:p>
          <a:p>
            <a:r>
              <a:rPr lang="en-GB" dirty="0" smtClean="0"/>
              <a:t>If a tax is not paid on time, interest _________________ (charge).</a:t>
            </a:r>
            <a:endParaRPr lang="hr-HR" dirty="0" smtClean="0"/>
          </a:p>
          <a:p>
            <a:endParaRPr lang="hr-HR" dirty="0" smtClean="0"/>
          </a:p>
          <a:p>
            <a:r>
              <a:rPr lang="en-GB" dirty="0" smtClean="0"/>
              <a:t>If the tax authority refunds to the taxpayer excess taxes that have been paid, the period for the calculation of the tax ___________ (run) from he fifteenth day after the claim for a refund was received.</a:t>
            </a:r>
            <a:endParaRPr lang="hr-HR" dirty="0" smtClean="0"/>
          </a:p>
          <a:p>
            <a:endParaRPr lang="hr-HR" dirty="0" smtClean="0"/>
          </a:p>
          <a:p>
            <a:r>
              <a:rPr lang="en-GB" dirty="0" smtClean="0"/>
              <a:t>If the tax cannot be collected via the normal procedure, it __________________ (can, collect) forcibly from the assets of the defaulting taxpayer.</a:t>
            </a:r>
            <a:endParaRPr lang="hr-HR" dirty="0" smtClean="0"/>
          </a:p>
          <a:p>
            <a:endParaRPr lang="hr-HR" dirty="0"/>
          </a:p>
        </p:txBody>
      </p:sp>
      <p:sp>
        <p:nvSpPr>
          <p:cNvPr id="3" name="Title 2"/>
          <p:cNvSpPr>
            <a:spLocks noGrp="1"/>
          </p:cNvSpPr>
          <p:nvPr>
            <p:ph type="title"/>
          </p:nvPr>
        </p:nvSpPr>
        <p:spPr/>
        <p:txBody>
          <a:bodyPr>
            <a:normAutofit fontScale="90000"/>
          </a:bodyPr>
          <a:lstStyle/>
          <a:p>
            <a:r>
              <a:rPr lang="hr-HR" sz="2700" dirty="0" smtClean="0"/>
              <a:t/>
            </a:r>
            <a:br>
              <a:rPr lang="hr-HR" sz="2700" dirty="0" smtClean="0"/>
            </a:br>
            <a:r>
              <a:rPr lang="en-GB" sz="2700" dirty="0" smtClean="0"/>
              <a:t>Complete the following sentences with the correct form of the verbs in brackets:</a:t>
            </a:r>
            <a:r>
              <a:rPr lang="hr-HR" dirty="0" smtClean="0"/>
              <a:t/>
            </a:r>
            <a:br>
              <a:rPr lang="hr-HR" dirty="0" smtClean="0"/>
            </a:br>
            <a:endParaRPr lang="hr-H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GB" dirty="0" smtClean="0"/>
              <a:t>If income, revenues, profits or other estimable benefits are derived without legal grounds, the tax authority </a:t>
            </a:r>
            <a:r>
              <a:rPr lang="hr-HR" dirty="0" smtClean="0"/>
              <a:t>shall determine</a:t>
            </a:r>
            <a:r>
              <a:rPr lang="en-GB" dirty="0" smtClean="0"/>
              <a:t> the tax liability in accordance with special legislation governing individual types of taxes. </a:t>
            </a:r>
            <a:endParaRPr lang="hr-HR" dirty="0" smtClean="0"/>
          </a:p>
          <a:p>
            <a:endParaRPr lang="hr-HR" dirty="0" smtClean="0"/>
          </a:p>
          <a:p>
            <a:r>
              <a:rPr lang="en-GB" dirty="0" smtClean="0"/>
              <a:t>If a protective measure is imposed by means of a legally binding decision in criminal proceedings that orders the seizure of economic gains derived from illegal activity, the tax ordinance that establishes the tax liability </a:t>
            </a:r>
            <a:r>
              <a:rPr lang="hr-HR" dirty="0" smtClean="0"/>
              <a:t>shall be rescinded</a:t>
            </a:r>
            <a:r>
              <a:rPr lang="en-GB" dirty="0" smtClean="0"/>
              <a:t> at the request of the taxpayer. </a:t>
            </a:r>
            <a:endParaRPr lang="hr-HR" dirty="0" smtClean="0"/>
          </a:p>
          <a:p>
            <a:endParaRPr lang="hr-HR" dirty="0" smtClean="0"/>
          </a:p>
          <a:p>
            <a:r>
              <a:rPr lang="en-GB" dirty="0" smtClean="0"/>
              <a:t>If a tax is not paid on time, interest </a:t>
            </a:r>
            <a:r>
              <a:rPr lang="hr-HR" dirty="0" smtClean="0"/>
              <a:t>will be charged</a:t>
            </a:r>
            <a:r>
              <a:rPr lang="en-GB" dirty="0" smtClean="0"/>
              <a:t>.</a:t>
            </a:r>
            <a:endParaRPr lang="hr-HR" dirty="0" smtClean="0"/>
          </a:p>
          <a:p>
            <a:endParaRPr lang="hr-HR" dirty="0" smtClean="0"/>
          </a:p>
          <a:p>
            <a:r>
              <a:rPr lang="en-GB" dirty="0" smtClean="0"/>
              <a:t>If the tax authority refunds to the taxpayer excess taxes that have been paid, the period for the calculation of the tax </a:t>
            </a:r>
            <a:r>
              <a:rPr lang="hr-HR" dirty="0" smtClean="0"/>
              <a:t>will run</a:t>
            </a:r>
            <a:r>
              <a:rPr lang="en-GB" dirty="0" smtClean="0"/>
              <a:t> from he fifteenth day after the claim for a refund was received.</a:t>
            </a:r>
            <a:endParaRPr lang="hr-HR" dirty="0" smtClean="0"/>
          </a:p>
          <a:p>
            <a:endParaRPr lang="hr-HR" dirty="0" smtClean="0"/>
          </a:p>
          <a:p>
            <a:r>
              <a:rPr lang="en-GB" dirty="0" smtClean="0"/>
              <a:t>If the tax cannot be collected via the normal procedure, it </a:t>
            </a:r>
            <a:r>
              <a:rPr lang="hr-HR" dirty="0" smtClean="0"/>
              <a:t>can be collected</a:t>
            </a:r>
            <a:r>
              <a:rPr lang="en-GB" dirty="0" smtClean="0"/>
              <a:t> forcibly from the assets of the defaulting taxpayer.</a:t>
            </a:r>
            <a:endParaRPr lang="hr-HR" dirty="0" smtClean="0"/>
          </a:p>
          <a:p>
            <a:endParaRPr lang="hr-HR" dirty="0"/>
          </a:p>
        </p:txBody>
      </p:sp>
      <p:sp>
        <p:nvSpPr>
          <p:cNvPr id="3" name="Title 2"/>
          <p:cNvSpPr>
            <a:spLocks noGrp="1"/>
          </p:cNvSpPr>
          <p:nvPr>
            <p:ph type="title"/>
          </p:nvPr>
        </p:nvSpPr>
        <p:spPr/>
        <p:txBody>
          <a:bodyPr/>
          <a:lstStyle/>
          <a:p>
            <a:endParaRPr lang="hr-H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 for your attention!</a:t>
            </a:r>
            <a:endParaRPr lang="hr-HR" dirty="0"/>
          </a:p>
        </p:txBody>
      </p:sp>
      <p:sp>
        <p:nvSpPr>
          <p:cNvPr id="5" name="Subtitle 4"/>
          <p:cNvSpPr>
            <a:spLocks noGrp="1"/>
          </p:cNvSpPr>
          <p:nvPr>
            <p:ph type="subTitle" idx="1"/>
          </p:nvPr>
        </p:nvSpPr>
        <p:spPr/>
        <p:txBody>
          <a:bodyPr/>
          <a:lstStyle/>
          <a:p>
            <a:endParaRPr lang="hr-H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During the course of taxation procedures, tax provisions shall be applied which are in force at the moment of emergence of the conditions which form the basis for taxation. </a:t>
            </a:r>
            <a:endParaRPr lang="hr-HR" dirty="0" smtClean="0"/>
          </a:p>
          <a:p>
            <a:endParaRPr lang="hr-HR" dirty="0"/>
          </a:p>
          <a:p>
            <a:r>
              <a:rPr lang="hr-HR" dirty="0" smtClean="0"/>
              <a:t>Translate the sentence!</a:t>
            </a:r>
            <a:endParaRPr lang="hr-HR" dirty="0"/>
          </a:p>
        </p:txBody>
      </p:sp>
      <p:sp>
        <p:nvSpPr>
          <p:cNvPr id="2" name="Title 1"/>
          <p:cNvSpPr>
            <a:spLocks noGrp="1"/>
          </p:cNvSpPr>
          <p:nvPr>
            <p:ph type="title"/>
          </p:nvPr>
        </p:nvSpPr>
        <p:spPr/>
        <p:txBody>
          <a:bodyPr>
            <a:normAutofit fontScale="90000"/>
          </a:bodyPr>
          <a:lstStyle/>
          <a:p>
            <a:r>
              <a:rPr lang="hr-HR" dirty="0" smtClean="0"/>
              <a:t>The Application of Tax Provisions</a:t>
            </a: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hr-HR" dirty="0" smtClean="0"/>
              <a:t>U postupku oporezivanja primjenjuju se porezni propisi koji su bili na snazi u vrijeme nastanka činjenica na kojima se temelji oporezivanje. </a:t>
            </a:r>
            <a:endParaRPr lang="hr-HR" dirty="0"/>
          </a:p>
        </p:txBody>
      </p:sp>
      <p:sp>
        <p:nvSpPr>
          <p:cNvPr id="2" name="Title 1"/>
          <p:cNvSpPr>
            <a:spLocks noGrp="1"/>
          </p:cNvSpPr>
          <p:nvPr>
            <p:ph type="title"/>
          </p:nvPr>
        </p:nvSpPr>
        <p:spPr/>
        <p:txBody>
          <a:bodyPr/>
          <a:lstStyle/>
          <a:p>
            <a:endParaRPr lang="hr-H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hr-HR" dirty="0" smtClean="0"/>
              <a:t>Read Art. 6 and answer the following questions:</a:t>
            </a:r>
          </a:p>
          <a:p>
            <a:pPr lvl="0"/>
            <a:r>
              <a:rPr lang="en-GB" dirty="0"/>
              <a:t>What is the tax authority obliged to establish during the process of taxation?</a:t>
            </a:r>
            <a:endParaRPr lang="hr-HR" dirty="0"/>
          </a:p>
          <a:p>
            <a:pPr lvl="0"/>
            <a:r>
              <a:rPr lang="en-GB" dirty="0"/>
              <a:t>What is the tax authority duty-bound to determine?</a:t>
            </a:r>
            <a:endParaRPr lang="hr-HR" dirty="0"/>
          </a:p>
          <a:p>
            <a:pPr lvl="0"/>
            <a:r>
              <a:rPr lang="en-GB" dirty="0"/>
              <a:t>What do tax authorities have to encourage taxpayers to do?</a:t>
            </a:r>
            <a:endParaRPr lang="hr-HR" dirty="0"/>
          </a:p>
          <a:p>
            <a:pPr lvl="0"/>
            <a:r>
              <a:rPr lang="en-GB" dirty="0"/>
              <a:t>What is the procedure that a tax authority has to follow if it receives documentation in a foreign language?</a:t>
            </a:r>
            <a:endParaRPr lang="hr-HR" dirty="0"/>
          </a:p>
          <a:p>
            <a:pPr lvl="0"/>
            <a:r>
              <a:rPr lang="en-GB" dirty="0"/>
              <a:t>What does the tax authority undertake if the certified translation is not submitted?</a:t>
            </a:r>
            <a:endParaRPr lang="hr-HR" dirty="0"/>
          </a:p>
          <a:p>
            <a:pPr>
              <a:buNone/>
            </a:pPr>
            <a:endParaRPr lang="hr-HR" dirty="0"/>
          </a:p>
        </p:txBody>
      </p:sp>
      <p:sp>
        <p:nvSpPr>
          <p:cNvPr id="2" name="Title 1"/>
          <p:cNvSpPr>
            <a:spLocks noGrp="1"/>
          </p:cNvSpPr>
          <p:nvPr>
            <p:ph type="title"/>
          </p:nvPr>
        </p:nvSpPr>
        <p:spPr/>
        <p:txBody>
          <a:bodyPr/>
          <a:lstStyle/>
          <a:p>
            <a:r>
              <a:rPr lang="hr-HR" dirty="0" smtClean="0"/>
              <a:t>Tax Authority Procedures</a:t>
            </a:r>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09728" indent="0">
              <a:buNone/>
            </a:pPr>
            <a:endParaRPr lang="hr-HR" dirty="0" smtClean="0"/>
          </a:p>
          <a:p>
            <a:r>
              <a:rPr lang="en-GB" dirty="0"/>
              <a:t>A tax authority shall be obliged to determine all facts essential to lawful and legitimate decision-making. In this process, the tax authority shall be duty-bound to determine facts that benefit taxpayers with equal diligence. The tax authority shall ascertain which operations are to be undertaken during procedures and to which extent. </a:t>
            </a:r>
            <a:r>
              <a:rPr lang="hr-HR" dirty="0" smtClean="0"/>
              <a:t> </a:t>
            </a:r>
            <a:endParaRPr lang="hr-HR" dirty="0" smtClean="0"/>
          </a:p>
          <a:p>
            <a:pPr marL="109728" indent="0">
              <a:buNone/>
            </a:pPr>
            <a:endParaRPr lang="hr-HR" dirty="0" smtClean="0"/>
          </a:p>
          <a:p>
            <a:r>
              <a:rPr lang="hr-HR" sz="2000" dirty="0" err="1"/>
              <a:t>w</a:t>
            </a:r>
            <a:r>
              <a:rPr lang="hr-HR" sz="2000" dirty="0" err="1" smtClean="0"/>
              <a:t>ith</a:t>
            </a:r>
            <a:r>
              <a:rPr lang="hr-HR" sz="2000" dirty="0" smtClean="0"/>
              <a:t> </a:t>
            </a:r>
            <a:r>
              <a:rPr lang="hr-HR" sz="2000" dirty="0" err="1" smtClean="0"/>
              <a:t>equal</a:t>
            </a:r>
            <a:r>
              <a:rPr lang="hr-HR" sz="2000" dirty="0" smtClean="0"/>
              <a:t> </a:t>
            </a:r>
            <a:r>
              <a:rPr lang="hr-HR" sz="2000" dirty="0" err="1" smtClean="0"/>
              <a:t>diligence</a:t>
            </a:r>
            <a:r>
              <a:rPr lang="hr-HR" sz="2000" dirty="0" smtClean="0"/>
              <a:t> – s jednakom pažnjom</a:t>
            </a:r>
            <a:endParaRPr lang="hr-HR" sz="2000" dirty="0"/>
          </a:p>
          <a:p>
            <a:endParaRPr lang="hr-HR" dirty="0"/>
          </a:p>
        </p:txBody>
      </p:sp>
      <p:sp>
        <p:nvSpPr>
          <p:cNvPr id="2" name="Title 1"/>
          <p:cNvSpPr>
            <a:spLocks noGrp="1"/>
          </p:cNvSpPr>
          <p:nvPr>
            <p:ph type="title"/>
          </p:nvPr>
        </p:nvSpPr>
        <p:spPr/>
        <p:txBody>
          <a:bodyPr>
            <a:normAutofit fontScale="90000"/>
          </a:bodyPr>
          <a:lstStyle/>
          <a:p>
            <a:r>
              <a:rPr lang="hr-HR" dirty="0" err="1"/>
              <a:t>Translate</a:t>
            </a:r>
            <a:r>
              <a:rPr lang="hr-HR" dirty="0"/>
              <a:t> </a:t>
            </a:r>
            <a:r>
              <a:rPr lang="hr-HR" dirty="0" err="1"/>
              <a:t>the</a:t>
            </a:r>
            <a:r>
              <a:rPr lang="hr-HR" dirty="0"/>
              <a:t> </a:t>
            </a:r>
            <a:r>
              <a:rPr lang="hr-HR" dirty="0" err="1"/>
              <a:t>following</a:t>
            </a:r>
            <a:r>
              <a:rPr lang="hr-HR" dirty="0"/>
              <a:t>:</a:t>
            </a:r>
            <a:br>
              <a:rPr lang="hr-HR" dirty="0"/>
            </a:br>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vi-VN" dirty="0" smtClean="0"/>
              <a:t>Porezno tijelo dužno je utvrđivati sve činjenice koje su bitne za donošenje zakonite i pravilne odluke, pri tom je dužno s jednakom pažnjom utvrditi i one činjenice koje idu u prilog poreznog obveznika. Koje će se radnje u postupku poduzimati i u kojem opsegu određuje porezno tijelo. </a:t>
            </a:r>
            <a:r>
              <a:rPr lang="hr-HR" dirty="0" smtClean="0"/>
              <a:t> </a:t>
            </a:r>
            <a:endParaRPr lang="hr-HR" dirty="0"/>
          </a:p>
        </p:txBody>
      </p:sp>
      <p:sp>
        <p:nvSpPr>
          <p:cNvPr id="2" name="Title 1"/>
          <p:cNvSpPr>
            <a:spLocks noGrp="1"/>
          </p:cNvSpPr>
          <p:nvPr>
            <p:ph type="title"/>
          </p:nvPr>
        </p:nvSpPr>
        <p:spPr/>
        <p:txBody>
          <a:bodyPr/>
          <a:lstStyle/>
          <a:p>
            <a:endParaRPr lang="hr-H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err="1"/>
              <a:t>Porezno</a:t>
            </a:r>
            <a:r>
              <a:rPr lang="en-GB" dirty="0"/>
              <a:t> </a:t>
            </a:r>
            <a:r>
              <a:rPr lang="en-GB" dirty="0" err="1"/>
              <a:t>tijelo</a:t>
            </a:r>
            <a:r>
              <a:rPr lang="en-GB" dirty="0"/>
              <a:t> </a:t>
            </a:r>
            <a:r>
              <a:rPr lang="en-GB" dirty="0" err="1"/>
              <a:t>treba</a:t>
            </a:r>
            <a:r>
              <a:rPr lang="en-GB" dirty="0"/>
              <a:t> </a:t>
            </a:r>
            <a:r>
              <a:rPr lang="en-GB" dirty="0" err="1"/>
              <a:t>porezne</a:t>
            </a:r>
            <a:r>
              <a:rPr lang="en-GB" dirty="0"/>
              <a:t> </a:t>
            </a:r>
            <a:r>
              <a:rPr lang="en-GB" dirty="0" err="1"/>
              <a:t>obveznike</a:t>
            </a:r>
            <a:r>
              <a:rPr lang="en-GB" dirty="0"/>
              <a:t> </a:t>
            </a:r>
            <a:r>
              <a:rPr lang="en-GB" dirty="0" err="1"/>
              <a:t>poticati</a:t>
            </a:r>
            <a:r>
              <a:rPr lang="en-GB" dirty="0"/>
              <a:t> </a:t>
            </a:r>
            <a:r>
              <a:rPr lang="en-GB" dirty="0" err="1"/>
              <a:t>na</a:t>
            </a:r>
            <a:r>
              <a:rPr lang="en-GB" dirty="0"/>
              <a:t> </a:t>
            </a:r>
            <a:r>
              <a:rPr lang="en-GB" dirty="0" err="1"/>
              <a:t>podnošenje</a:t>
            </a:r>
            <a:r>
              <a:rPr lang="en-GB" dirty="0"/>
              <a:t> </a:t>
            </a:r>
            <a:r>
              <a:rPr lang="en-GB" dirty="0" err="1"/>
              <a:t>poreznih</a:t>
            </a:r>
            <a:r>
              <a:rPr lang="en-GB" dirty="0"/>
              <a:t> </a:t>
            </a:r>
            <a:r>
              <a:rPr lang="en-GB" dirty="0" err="1"/>
              <a:t>prijava</a:t>
            </a:r>
            <a:r>
              <a:rPr lang="en-GB" dirty="0" smtClean="0"/>
              <a:t>.</a:t>
            </a:r>
            <a:endParaRPr lang="hr-HR" dirty="0" smtClean="0"/>
          </a:p>
          <a:p>
            <a:endParaRPr lang="hr-HR" dirty="0"/>
          </a:p>
        </p:txBody>
      </p:sp>
      <p:sp>
        <p:nvSpPr>
          <p:cNvPr id="2" name="Title 1"/>
          <p:cNvSpPr>
            <a:spLocks noGrp="1"/>
          </p:cNvSpPr>
          <p:nvPr>
            <p:ph type="title"/>
          </p:nvPr>
        </p:nvSpPr>
        <p:spPr/>
        <p:txBody>
          <a:bodyPr/>
          <a:lstStyle/>
          <a:p>
            <a:r>
              <a:rPr lang="hr-HR" dirty="0" smtClean="0"/>
              <a:t>Translate the following:</a:t>
            </a:r>
            <a:endParaRPr lang="hr-H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TotalTime>
  <Words>1925</Words>
  <Application>Microsoft Office PowerPoint</Application>
  <PresentationFormat>On-screen Show (4:3)</PresentationFormat>
  <Paragraphs>150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Principles of taxation</vt:lpstr>
      <vt:lpstr>Essential vocabulary</vt:lpstr>
      <vt:lpstr>Tax…</vt:lpstr>
      <vt:lpstr>The Application of Tax Provisions</vt:lpstr>
      <vt:lpstr>PowerPoint Presentation</vt:lpstr>
      <vt:lpstr>Tax Authority Procedures</vt:lpstr>
      <vt:lpstr>Translate the following: </vt:lpstr>
      <vt:lpstr>PowerPoint Presentation</vt:lpstr>
      <vt:lpstr>Translate the following:</vt:lpstr>
      <vt:lpstr>PowerPoint Presentation</vt:lpstr>
      <vt:lpstr>PowerPoint Presentation</vt:lpstr>
      <vt:lpstr>Right to Declaration</vt:lpstr>
      <vt:lpstr>PowerPoint Presentation</vt:lpstr>
      <vt:lpstr>Fill in the gaps:</vt:lpstr>
      <vt:lpstr>PowerPoint Presentation</vt:lpstr>
      <vt:lpstr>Economic approach</vt:lpstr>
      <vt:lpstr>Economic approach</vt:lpstr>
      <vt:lpstr>Sham transactions</vt:lpstr>
      <vt:lpstr>PowerPoint Presentation</vt:lpstr>
      <vt:lpstr>Conditional clauses</vt:lpstr>
      <vt:lpstr>PowerPoint Presentation</vt:lpstr>
      <vt:lpstr>Zero condition</vt:lpstr>
      <vt:lpstr>1. PROBABLE CONDITION  (open condition)</vt:lpstr>
      <vt:lpstr>2. IMPROBABLE CONDITION (hypothetical or unreal condition)</vt:lpstr>
      <vt:lpstr>3. UNFULFILLED CONDITION IN THE PAST</vt:lpstr>
      <vt:lpstr>PowerPoint Presentation</vt:lpstr>
      <vt:lpstr>Practice</vt:lpstr>
      <vt:lpstr>PowerPoint Presentation</vt:lpstr>
      <vt:lpstr>Translate the following:</vt:lpstr>
      <vt:lpstr>PowerPoint Presentation</vt:lpstr>
      <vt:lpstr>Write the correct form of the verbs in brackets:</vt:lpstr>
      <vt:lpstr>PowerPoint Presentation</vt:lpstr>
      <vt:lpstr> Complete the following sentences with the correct form of the verbs in brackets: </vt:lpstr>
      <vt:lpstr>PowerPoint Presentation</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taxation</dc:title>
  <dc:creator>KATARINA</dc:creator>
  <cp:lastModifiedBy>Marijana Javornik Čubrić</cp:lastModifiedBy>
  <cp:revision>8</cp:revision>
  <dcterms:created xsi:type="dcterms:W3CDTF">2015-03-23T19:40:31Z</dcterms:created>
  <dcterms:modified xsi:type="dcterms:W3CDTF">2015-03-24T09:08:17Z</dcterms:modified>
</cp:coreProperties>
</file>