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71" r:id="rId3"/>
    <p:sldId id="257" r:id="rId4"/>
    <p:sldId id="258" r:id="rId5"/>
    <p:sldId id="262" r:id="rId6"/>
    <p:sldId id="268" r:id="rId7"/>
    <p:sldId id="260" r:id="rId8"/>
    <p:sldId id="263" r:id="rId9"/>
    <p:sldId id="264" r:id="rId10"/>
    <p:sldId id="269" r:id="rId11"/>
    <p:sldId id="261" r:id="rId12"/>
    <p:sldId id="270" r:id="rId13"/>
    <p:sldId id="272" r:id="rId14"/>
    <p:sldId id="265" r:id="rId15"/>
    <p:sldId id="274" r:id="rId16"/>
    <p:sldId id="275" r:id="rId17"/>
    <p:sldId id="27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pl-PL"/>
              <a:t>Kliknij, aby edytować styl</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5/9/2019</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5/9/2019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5/9/2019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lvl1pPr>
              <a:defRPr sz="1800"/>
            </a:lvl1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5/9/2019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pl-PL"/>
              <a:t>Kliknij, aby edytować styl</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5/9/2019</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5/9/2019</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5/9/2019</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5/9/2019</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5/9/2019</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pl-PL"/>
              <a:t>Kliknij, aby edytować styl</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5/9/2019</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pl-PL"/>
              <a:t>Kliknij, aby edytować styl</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5/9/2019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5/9/2019</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5E1B57-A0F6-4E97-8E41-619B7A4DD415}"/>
              </a:ext>
            </a:extLst>
          </p:cNvPr>
          <p:cNvSpPr>
            <a:spLocks noGrp="1"/>
          </p:cNvSpPr>
          <p:nvPr>
            <p:ph type="ctrTitle"/>
          </p:nvPr>
        </p:nvSpPr>
        <p:spPr/>
        <p:txBody>
          <a:bodyPr/>
          <a:lstStyle/>
          <a:p>
            <a:r>
              <a:rPr lang="en-US" sz="4000" dirty="0"/>
              <a:t>JUDGMENT OF THE COURT </a:t>
            </a:r>
            <a:r>
              <a:rPr lang="pl-PL" sz="4000" dirty="0"/>
              <a:t/>
            </a:r>
            <a:br>
              <a:rPr lang="pl-PL" sz="4000" dirty="0"/>
            </a:br>
            <a:r>
              <a:rPr lang="en-US" sz="4000" dirty="0"/>
              <a:t>(Grand Chamber) 16 June 2005 </a:t>
            </a:r>
            <a:r>
              <a:rPr lang="pl-PL" sz="4000" dirty="0"/>
              <a:t/>
            </a:r>
            <a:br>
              <a:rPr lang="pl-PL" sz="4000" dirty="0"/>
            </a:br>
            <a:r>
              <a:rPr lang="pl-PL" sz="4000" dirty="0"/>
              <a:t>In Case C-105/03</a:t>
            </a:r>
            <a:br>
              <a:rPr lang="pl-PL" sz="4000" dirty="0"/>
            </a:br>
            <a:r>
              <a:rPr lang="pl-PL" sz="4000" dirty="0"/>
              <a:t>Maria Pupino </a:t>
            </a:r>
          </a:p>
        </p:txBody>
      </p:sp>
      <p:sp>
        <p:nvSpPr>
          <p:cNvPr id="3" name="Podtytuł 2">
            <a:extLst>
              <a:ext uri="{FF2B5EF4-FFF2-40B4-BE49-F238E27FC236}">
                <a16:creationId xmlns:a16="http://schemas.microsoft.com/office/drawing/2014/main" id="{434C43F0-3382-4985-8B3E-87283AA78438}"/>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4078632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8F51B2-AB3D-434C-B127-CC58F7C82134}"/>
              </a:ext>
            </a:extLst>
          </p:cNvPr>
          <p:cNvSpPr>
            <a:spLocks noGrp="1"/>
          </p:cNvSpPr>
          <p:nvPr>
            <p:ph type="title"/>
          </p:nvPr>
        </p:nvSpPr>
        <p:spPr/>
        <p:txBody>
          <a:bodyPr/>
          <a:lstStyle/>
          <a:p>
            <a:endParaRPr lang="pl-PL"/>
          </a:p>
        </p:txBody>
      </p:sp>
      <p:sp>
        <p:nvSpPr>
          <p:cNvPr id="3" name="Symbol zastępczy tekstu 2">
            <a:extLst>
              <a:ext uri="{FF2B5EF4-FFF2-40B4-BE49-F238E27FC236}">
                <a16:creationId xmlns:a16="http://schemas.microsoft.com/office/drawing/2014/main" id="{AC65CF59-F309-4226-BC73-B92685E1162B}"/>
              </a:ext>
            </a:extLst>
          </p:cNvPr>
          <p:cNvSpPr>
            <a:spLocks noGrp="1"/>
          </p:cNvSpPr>
          <p:nvPr>
            <p:ph type="body" idx="1"/>
          </p:nvPr>
        </p:nvSpPr>
        <p:spPr/>
        <p:txBody>
          <a:bodyPr>
            <a:normAutofit fontScale="85000" lnSpcReduction="10000"/>
          </a:bodyPr>
          <a:lstStyle/>
          <a:p>
            <a:r>
              <a:rPr lang="pl-PL" b="1" dirty="0"/>
              <a:t>NATIONAL LEGISLATION</a:t>
            </a:r>
          </a:p>
        </p:txBody>
      </p:sp>
      <p:sp>
        <p:nvSpPr>
          <p:cNvPr id="4" name="Symbol zastępczy zawartości 3">
            <a:extLst>
              <a:ext uri="{FF2B5EF4-FFF2-40B4-BE49-F238E27FC236}">
                <a16:creationId xmlns:a16="http://schemas.microsoft.com/office/drawing/2014/main" id="{C2AD7B63-3D35-445D-A698-8B2C01F9A6C6}"/>
              </a:ext>
            </a:extLst>
          </p:cNvPr>
          <p:cNvSpPr>
            <a:spLocks noGrp="1"/>
          </p:cNvSpPr>
          <p:nvPr>
            <p:ph sz="half" idx="2"/>
          </p:nvPr>
        </p:nvSpPr>
        <p:spPr/>
        <p:txBody>
          <a:bodyPr>
            <a:normAutofit fontScale="85000" lnSpcReduction="10000"/>
          </a:bodyPr>
          <a:lstStyle/>
          <a:p>
            <a:pPr marL="0" indent="0">
              <a:buNone/>
            </a:pPr>
            <a:r>
              <a:rPr lang="pl-PL" dirty="0"/>
              <a:t>SPECIAL PROCEDURE-&gt; ONLY FOR VICTIMS AND WITNESSES OF SEXUAL OFFENCES OR WITH SEXUAL BACKGROUND </a:t>
            </a:r>
          </a:p>
        </p:txBody>
      </p:sp>
      <p:sp>
        <p:nvSpPr>
          <p:cNvPr id="5" name="Symbol zastępczy tekstu 4">
            <a:extLst>
              <a:ext uri="{FF2B5EF4-FFF2-40B4-BE49-F238E27FC236}">
                <a16:creationId xmlns:a16="http://schemas.microsoft.com/office/drawing/2014/main" id="{2BB5CDBB-4046-4242-B898-FAA19961C513}"/>
              </a:ext>
            </a:extLst>
          </p:cNvPr>
          <p:cNvSpPr>
            <a:spLocks noGrp="1"/>
          </p:cNvSpPr>
          <p:nvPr>
            <p:ph type="body" sz="quarter" idx="3"/>
          </p:nvPr>
        </p:nvSpPr>
        <p:spPr/>
        <p:txBody>
          <a:bodyPr>
            <a:normAutofit fontScale="85000" lnSpcReduction="10000"/>
          </a:bodyPr>
          <a:lstStyle/>
          <a:p>
            <a:r>
              <a:rPr lang="pl-PL" b="1" dirty="0"/>
              <a:t>THE FRAMEWORK DECISION </a:t>
            </a:r>
          </a:p>
          <a:p>
            <a:r>
              <a:rPr lang="en-US" dirty="0"/>
              <a:t>on the standing</a:t>
            </a:r>
            <a:r>
              <a:rPr lang="pl-PL" dirty="0"/>
              <a:t> </a:t>
            </a:r>
            <a:r>
              <a:rPr lang="en-US" dirty="0"/>
              <a:t>of victims in criminal proceedings</a:t>
            </a:r>
            <a:r>
              <a:rPr lang="pl-PL" b="1" dirty="0"/>
              <a:t> </a:t>
            </a:r>
          </a:p>
        </p:txBody>
      </p:sp>
      <p:sp>
        <p:nvSpPr>
          <p:cNvPr id="6" name="Symbol zastępczy zawartości 5">
            <a:extLst>
              <a:ext uri="{FF2B5EF4-FFF2-40B4-BE49-F238E27FC236}">
                <a16:creationId xmlns:a16="http://schemas.microsoft.com/office/drawing/2014/main" id="{7808EA56-E852-45F4-8E69-4A37763CDCE2}"/>
              </a:ext>
            </a:extLst>
          </p:cNvPr>
          <p:cNvSpPr>
            <a:spLocks noGrp="1"/>
          </p:cNvSpPr>
          <p:nvPr>
            <p:ph sz="quarter" idx="4"/>
          </p:nvPr>
        </p:nvSpPr>
        <p:spPr/>
        <p:txBody>
          <a:bodyPr>
            <a:normAutofit fontScale="85000" lnSpcReduction="10000"/>
          </a:bodyPr>
          <a:lstStyle/>
          <a:p>
            <a:pPr marL="0" indent="0">
              <a:buNone/>
            </a:pPr>
            <a:r>
              <a:rPr lang="pl-PL" dirty="0"/>
              <a:t>SPECIAL PROCEDURE-&gt;</a:t>
            </a:r>
            <a:r>
              <a:rPr lang="en-US" dirty="0"/>
              <a:t>Each Member State shall ensure that </a:t>
            </a:r>
            <a:r>
              <a:rPr lang="en-US" b="1" dirty="0"/>
              <a:t>victims who are particularly vulnerable</a:t>
            </a:r>
            <a:r>
              <a:rPr lang="en-US" dirty="0"/>
              <a:t> can benefit from </a:t>
            </a:r>
            <a:r>
              <a:rPr lang="en-US" b="1" dirty="0"/>
              <a:t>specific treatment </a:t>
            </a:r>
            <a:r>
              <a:rPr lang="en-US" dirty="0"/>
              <a:t>best suited to their circumstances.</a:t>
            </a:r>
            <a:r>
              <a:rPr lang="pl-PL" dirty="0"/>
              <a:t> </a:t>
            </a:r>
          </a:p>
          <a:p>
            <a:pPr marL="0" indent="0">
              <a:buNone/>
            </a:pPr>
            <a:endParaRPr lang="pl-PL" dirty="0"/>
          </a:p>
          <a:p>
            <a:pPr marL="0" indent="0">
              <a:buNone/>
            </a:pPr>
            <a:r>
              <a:rPr lang="pl-PL" dirty="0"/>
              <a:t>Public </a:t>
            </a:r>
            <a:r>
              <a:rPr lang="pl-PL" dirty="0" err="1"/>
              <a:t>Prosecutor’s</a:t>
            </a:r>
            <a:r>
              <a:rPr lang="pl-PL" dirty="0"/>
              <a:t> </a:t>
            </a:r>
            <a:r>
              <a:rPr lang="pl-PL" dirty="0" err="1"/>
              <a:t>opinion</a:t>
            </a:r>
            <a:r>
              <a:rPr lang="pl-PL" dirty="0"/>
              <a:t>: </a:t>
            </a:r>
            <a:r>
              <a:rPr lang="en-US" dirty="0"/>
              <a:t>take the testimony of eight </a:t>
            </a:r>
            <a:r>
              <a:rPr lang="en-US" b="1" dirty="0"/>
              <a:t>children</a:t>
            </a:r>
            <a:r>
              <a:rPr lang="en-US" dirty="0"/>
              <a:t>, witnesses and victims</a:t>
            </a:r>
            <a:r>
              <a:rPr lang="pl-PL" dirty="0"/>
              <a:t> </a:t>
            </a:r>
            <a:r>
              <a:rPr lang="en-US" dirty="0"/>
              <a:t>by the special procedure for taking evidence early, pursuant to Article 392(1a) of the CPP, on the ground that such evidence could not be deferred until the trial on account of the </a:t>
            </a:r>
            <a:r>
              <a:rPr lang="en-US" b="1" dirty="0"/>
              <a:t>witnesses' extreme youth, inevitable alterations in their psychological state, and a possible process of repression</a:t>
            </a:r>
            <a:endParaRPr lang="pl-PL" b="1" dirty="0"/>
          </a:p>
        </p:txBody>
      </p:sp>
    </p:spTree>
    <p:extLst>
      <p:ext uri="{BB962C8B-B14F-4D97-AF65-F5344CB8AC3E}">
        <p14:creationId xmlns:p14="http://schemas.microsoft.com/office/powerpoint/2010/main" val="3919896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BE1370-585A-4A67-9E24-876D8CD1A14C}"/>
              </a:ext>
            </a:extLst>
          </p:cNvPr>
          <p:cNvSpPr>
            <a:spLocks noGrp="1"/>
          </p:cNvSpPr>
          <p:nvPr>
            <p:ph type="title"/>
          </p:nvPr>
        </p:nvSpPr>
        <p:spPr/>
        <p:txBody>
          <a:bodyPr/>
          <a:lstStyle/>
          <a:p>
            <a:r>
              <a:rPr lang="pl-PL" dirty="0" err="1"/>
              <a:t>Question</a:t>
            </a:r>
            <a:r>
              <a:rPr lang="pl-PL" dirty="0"/>
              <a:t> </a:t>
            </a:r>
            <a:r>
              <a:rPr lang="pl-PL" dirty="0" err="1"/>
              <a:t>referred</a:t>
            </a:r>
            <a:r>
              <a:rPr lang="pl-PL" dirty="0"/>
              <a:t> to the Court</a:t>
            </a:r>
          </a:p>
        </p:txBody>
      </p:sp>
      <p:sp>
        <p:nvSpPr>
          <p:cNvPr id="3" name="Symbol zastępczy zawartości 2">
            <a:extLst>
              <a:ext uri="{FF2B5EF4-FFF2-40B4-BE49-F238E27FC236}">
                <a16:creationId xmlns:a16="http://schemas.microsoft.com/office/drawing/2014/main" id="{D6C1FE98-998E-4A77-8DDD-F510ECD6CA9B}"/>
              </a:ext>
            </a:extLst>
          </p:cNvPr>
          <p:cNvSpPr>
            <a:spLocks noGrp="1"/>
          </p:cNvSpPr>
          <p:nvPr>
            <p:ph idx="1"/>
          </p:nvPr>
        </p:nvSpPr>
        <p:spPr/>
        <p:txBody>
          <a:bodyPr/>
          <a:lstStyle/>
          <a:p>
            <a:endParaRPr lang="pl-PL" dirty="0"/>
          </a:p>
          <a:p>
            <a:r>
              <a:rPr lang="pl-PL" dirty="0"/>
              <a:t>The </a:t>
            </a:r>
            <a:r>
              <a:rPr lang="pl-PL" dirty="0" err="1"/>
              <a:t>National</a:t>
            </a:r>
            <a:r>
              <a:rPr lang="pl-PL" dirty="0"/>
              <a:t> Court </a:t>
            </a:r>
            <a:r>
              <a:rPr lang="pl-PL" dirty="0" err="1"/>
              <a:t>asked</a:t>
            </a:r>
            <a:r>
              <a:rPr lang="pl-PL" dirty="0"/>
              <a:t> </a:t>
            </a:r>
            <a:r>
              <a:rPr lang="en-US" dirty="0"/>
              <a:t>questions on how to interpret that framework decision</a:t>
            </a:r>
            <a:r>
              <a:rPr lang="pl-PL" dirty="0"/>
              <a:t>?</a:t>
            </a:r>
          </a:p>
          <a:p>
            <a:endParaRPr lang="pl-PL" dirty="0"/>
          </a:p>
          <a:p>
            <a:r>
              <a:rPr lang="en-US" dirty="0"/>
              <a:t>Does the national court </a:t>
            </a:r>
            <a:r>
              <a:rPr lang="pl-PL" dirty="0" err="1"/>
              <a:t>must</a:t>
            </a:r>
            <a:r>
              <a:rPr lang="pl-PL" dirty="0"/>
              <a:t> </a:t>
            </a:r>
            <a:r>
              <a:rPr lang="en-US" dirty="0"/>
              <a:t>be able to allow young children to give evidence in a way that guarantees them an adequate level of protection outside and before the hearing?</a:t>
            </a:r>
            <a:endParaRPr lang="pl-PL" dirty="0"/>
          </a:p>
          <a:p>
            <a:endParaRPr lang="pl-PL" dirty="0"/>
          </a:p>
          <a:p>
            <a:pPr marL="0" indent="0">
              <a:buNone/>
            </a:pPr>
            <a:endParaRPr lang="pl-PL" dirty="0"/>
          </a:p>
        </p:txBody>
      </p:sp>
    </p:spTree>
    <p:extLst>
      <p:ext uri="{BB962C8B-B14F-4D97-AF65-F5344CB8AC3E}">
        <p14:creationId xmlns:p14="http://schemas.microsoft.com/office/powerpoint/2010/main" val="3301963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09F982-ADEA-4D67-8C71-82F3FB67F4D1}"/>
              </a:ext>
            </a:extLst>
          </p:cNvPr>
          <p:cNvSpPr>
            <a:spLocks noGrp="1"/>
          </p:cNvSpPr>
          <p:nvPr>
            <p:ph type="title"/>
          </p:nvPr>
        </p:nvSpPr>
        <p:spPr/>
        <p:txBody>
          <a:bodyPr>
            <a:normAutofit fontScale="90000"/>
          </a:bodyPr>
          <a:lstStyle/>
          <a:p>
            <a:pPr algn="ctr"/>
            <a:r>
              <a:rPr lang="en-US" sz="2800" dirty="0"/>
              <a:t>COUNCIL FRAMEWORK DECISION </a:t>
            </a:r>
            <a:r>
              <a:rPr lang="pl-PL" sz="2800" dirty="0"/>
              <a:t/>
            </a:r>
            <a:br>
              <a:rPr lang="pl-PL" sz="2800" dirty="0"/>
            </a:br>
            <a:r>
              <a:rPr lang="en-US" sz="2800" dirty="0"/>
              <a:t>of 15 March 2001 </a:t>
            </a:r>
            <a:r>
              <a:rPr lang="pl-PL" sz="2800" dirty="0"/>
              <a:t/>
            </a:r>
            <a:br>
              <a:rPr lang="pl-PL" sz="2800" dirty="0"/>
            </a:br>
            <a:r>
              <a:rPr lang="en-US" sz="2800" dirty="0"/>
              <a:t>on the standing</a:t>
            </a:r>
            <a:r>
              <a:rPr lang="pl-PL" sz="2800" dirty="0"/>
              <a:t> </a:t>
            </a:r>
            <a:r>
              <a:rPr lang="en-US" sz="2800" dirty="0"/>
              <a:t>of victims in criminal proceedings</a:t>
            </a:r>
            <a:r>
              <a:rPr lang="pl-PL" sz="2800" dirty="0"/>
              <a:t/>
            </a:r>
            <a:br>
              <a:rPr lang="pl-PL" sz="2800" dirty="0"/>
            </a:br>
            <a:r>
              <a:rPr lang="pl-PL" sz="2800" dirty="0"/>
              <a:t>art. 2,3 and 8 (</a:t>
            </a:r>
            <a:r>
              <a:rPr lang="pl-PL" sz="2800" dirty="0" err="1"/>
              <a:t>guarantees</a:t>
            </a:r>
            <a:r>
              <a:rPr lang="pl-PL" sz="2800" dirty="0"/>
              <a:t>)</a:t>
            </a:r>
          </a:p>
        </p:txBody>
      </p:sp>
      <p:sp>
        <p:nvSpPr>
          <p:cNvPr id="3" name="Symbol zastępczy zawartości 2">
            <a:extLst>
              <a:ext uri="{FF2B5EF4-FFF2-40B4-BE49-F238E27FC236}">
                <a16:creationId xmlns:a16="http://schemas.microsoft.com/office/drawing/2014/main" id="{C89D8EF0-D7A9-40DB-8ADB-FB28C9660E7D}"/>
              </a:ext>
            </a:extLst>
          </p:cNvPr>
          <p:cNvSpPr>
            <a:spLocks noGrp="1"/>
          </p:cNvSpPr>
          <p:nvPr>
            <p:ph sz="half" idx="1"/>
          </p:nvPr>
        </p:nvSpPr>
        <p:spPr/>
        <p:txBody>
          <a:bodyPr>
            <a:normAutofit fontScale="92500" lnSpcReduction="10000"/>
          </a:bodyPr>
          <a:lstStyle/>
          <a:p>
            <a:pPr marL="0" indent="0">
              <a:buNone/>
            </a:pPr>
            <a:endParaRPr lang="pl-PL" dirty="0"/>
          </a:p>
          <a:p>
            <a:pPr marL="0" indent="0">
              <a:buNone/>
            </a:pPr>
            <a:r>
              <a:rPr lang="pl-PL" dirty="0" err="1"/>
              <a:t>Requires</a:t>
            </a:r>
            <a:r>
              <a:rPr lang="pl-PL" dirty="0"/>
              <a:t> </a:t>
            </a:r>
            <a:r>
              <a:rPr lang="pl-PL" dirty="0" err="1"/>
              <a:t>each</a:t>
            </a:r>
            <a:r>
              <a:rPr lang="pl-PL" dirty="0"/>
              <a:t> Member </a:t>
            </a:r>
            <a:r>
              <a:rPr lang="pl-PL" dirty="0" err="1"/>
              <a:t>State</a:t>
            </a:r>
            <a:r>
              <a:rPr lang="pl-PL" dirty="0"/>
              <a:t>:</a:t>
            </a:r>
          </a:p>
          <a:p>
            <a:r>
              <a:rPr lang="pl-PL" dirty="0"/>
              <a:t>to </a:t>
            </a:r>
            <a:r>
              <a:rPr lang="pl-PL" dirty="0" err="1"/>
              <a:t>safeguard</a:t>
            </a:r>
            <a:r>
              <a:rPr lang="pl-PL" dirty="0"/>
              <a:t> the </a:t>
            </a:r>
            <a:r>
              <a:rPr lang="pl-PL" dirty="0" err="1"/>
              <a:t>possibility</a:t>
            </a:r>
            <a:r>
              <a:rPr lang="pl-PL" dirty="0"/>
              <a:t> for </a:t>
            </a:r>
            <a:r>
              <a:rPr lang="pl-PL" dirty="0" err="1"/>
              <a:t>victims</a:t>
            </a:r>
            <a:r>
              <a:rPr lang="pl-PL" dirty="0"/>
              <a:t> to be </a:t>
            </a:r>
            <a:r>
              <a:rPr lang="pl-PL" dirty="0" err="1"/>
              <a:t>heard</a:t>
            </a:r>
            <a:r>
              <a:rPr lang="pl-PL" dirty="0"/>
              <a:t> </a:t>
            </a:r>
            <a:r>
              <a:rPr lang="pl-PL" dirty="0" err="1"/>
              <a:t>during</a:t>
            </a:r>
            <a:r>
              <a:rPr lang="pl-PL" dirty="0"/>
              <a:t> the </a:t>
            </a:r>
            <a:r>
              <a:rPr lang="pl-PL" dirty="0" err="1"/>
              <a:t>proceedings</a:t>
            </a:r>
            <a:endParaRPr lang="pl-PL" dirty="0"/>
          </a:p>
          <a:p>
            <a:r>
              <a:rPr lang="pl-PL" dirty="0"/>
              <a:t>to </a:t>
            </a:r>
            <a:r>
              <a:rPr lang="pl-PL" dirty="0" err="1"/>
              <a:t>supply</a:t>
            </a:r>
            <a:r>
              <a:rPr lang="pl-PL" dirty="0"/>
              <a:t> </a:t>
            </a:r>
            <a:r>
              <a:rPr lang="pl-PL" dirty="0" err="1"/>
              <a:t>evidence</a:t>
            </a:r>
            <a:endParaRPr lang="pl-PL" dirty="0"/>
          </a:p>
          <a:p>
            <a:r>
              <a:rPr lang="pl-PL" dirty="0"/>
              <a:t>to </a:t>
            </a:r>
            <a:r>
              <a:rPr lang="pl-PL" dirty="0" err="1"/>
              <a:t>take</a:t>
            </a:r>
            <a:r>
              <a:rPr lang="pl-PL" dirty="0"/>
              <a:t> </a:t>
            </a:r>
            <a:r>
              <a:rPr lang="pl-PL" dirty="0" err="1"/>
              <a:t>appropriate</a:t>
            </a:r>
            <a:r>
              <a:rPr lang="pl-PL" dirty="0"/>
              <a:t> </a:t>
            </a:r>
            <a:r>
              <a:rPr lang="pl-PL" dirty="0" err="1"/>
              <a:t>measures</a:t>
            </a:r>
            <a:r>
              <a:rPr lang="pl-PL" dirty="0"/>
              <a:t> to </a:t>
            </a:r>
            <a:r>
              <a:rPr lang="pl-PL" dirty="0" err="1"/>
              <a:t>ensure</a:t>
            </a:r>
            <a:r>
              <a:rPr lang="pl-PL" dirty="0"/>
              <a:t> </a:t>
            </a:r>
            <a:r>
              <a:rPr lang="pl-PL" dirty="0" err="1"/>
              <a:t>that</a:t>
            </a:r>
            <a:r>
              <a:rPr lang="pl-PL" dirty="0"/>
              <a:t> </a:t>
            </a:r>
            <a:r>
              <a:rPr lang="pl-PL" dirty="0" err="1"/>
              <a:t>its</a:t>
            </a:r>
            <a:r>
              <a:rPr lang="pl-PL" dirty="0"/>
              <a:t> </a:t>
            </a:r>
            <a:r>
              <a:rPr lang="pl-PL" dirty="0" err="1"/>
              <a:t>authorities</a:t>
            </a:r>
            <a:r>
              <a:rPr lang="pl-PL" dirty="0"/>
              <a:t> </a:t>
            </a:r>
            <a:r>
              <a:rPr lang="pl-PL" dirty="0" err="1"/>
              <a:t>question</a:t>
            </a:r>
            <a:r>
              <a:rPr lang="pl-PL" dirty="0"/>
              <a:t> </a:t>
            </a:r>
            <a:r>
              <a:rPr lang="pl-PL" dirty="0" err="1"/>
              <a:t>victims</a:t>
            </a:r>
            <a:r>
              <a:rPr lang="pl-PL" dirty="0"/>
              <a:t> </a:t>
            </a:r>
            <a:r>
              <a:rPr lang="pl-PL" dirty="0" err="1"/>
              <a:t>only</a:t>
            </a:r>
            <a:r>
              <a:rPr lang="pl-PL" dirty="0"/>
              <a:t> </a:t>
            </a:r>
            <a:r>
              <a:rPr lang="pl-PL" dirty="0" err="1"/>
              <a:t>insofar</a:t>
            </a:r>
            <a:r>
              <a:rPr lang="pl-PL" dirty="0"/>
              <a:t> as </a:t>
            </a:r>
            <a:r>
              <a:rPr lang="pl-PL" dirty="0" err="1"/>
              <a:t>necessary</a:t>
            </a:r>
            <a:r>
              <a:rPr lang="pl-PL" dirty="0"/>
              <a:t> for the </a:t>
            </a:r>
            <a:r>
              <a:rPr lang="pl-PL" dirty="0" err="1"/>
              <a:t>purpose</a:t>
            </a:r>
            <a:r>
              <a:rPr lang="pl-PL" dirty="0"/>
              <a:t> of </a:t>
            </a:r>
            <a:r>
              <a:rPr lang="pl-PL" dirty="0" err="1"/>
              <a:t>criminal</a:t>
            </a:r>
            <a:r>
              <a:rPr lang="pl-PL" dirty="0"/>
              <a:t> </a:t>
            </a:r>
            <a:r>
              <a:rPr lang="pl-PL" dirty="0" err="1"/>
              <a:t>proceedings</a:t>
            </a:r>
            <a:endParaRPr lang="pl-PL" dirty="0"/>
          </a:p>
        </p:txBody>
      </p:sp>
      <p:sp>
        <p:nvSpPr>
          <p:cNvPr id="4" name="Symbol zastępczy zawartości 3">
            <a:extLst>
              <a:ext uri="{FF2B5EF4-FFF2-40B4-BE49-F238E27FC236}">
                <a16:creationId xmlns:a16="http://schemas.microsoft.com/office/drawing/2014/main" id="{206B5492-41A3-47C7-8073-0E9E87C295AE}"/>
              </a:ext>
            </a:extLst>
          </p:cNvPr>
          <p:cNvSpPr>
            <a:spLocks noGrp="1"/>
          </p:cNvSpPr>
          <p:nvPr>
            <p:ph sz="half" idx="2"/>
          </p:nvPr>
        </p:nvSpPr>
        <p:spPr/>
        <p:txBody>
          <a:bodyPr>
            <a:normAutofit fontScale="92500" lnSpcReduction="10000"/>
          </a:bodyPr>
          <a:lstStyle/>
          <a:p>
            <a:pPr marL="0" indent="0">
              <a:buNone/>
            </a:pPr>
            <a:endParaRPr lang="pl-PL" dirty="0"/>
          </a:p>
          <a:p>
            <a:pPr marL="0" indent="0">
              <a:buNone/>
            </a:pPr>
            <a:r>
              <a:rPr lang="pl-PL" dirty="0" err="1"/>
              <a:t>Require</a:t>
            </a:r>
            <a:r>
              <a:rPr lang="pl-PL" dirty="0"/>
              <a:t> Member </a:t>
            </a:r>
            <a:r>
              <a:rPr lang="pl-PL" dirty="0" err="1"/>
              <a:t>States</a:t>
            </a:r>
            <a:r>
              <a:rPr lang="pl-PL" dirty="0"/>
              <a:t> to </a:t>
            </a:r>
            <a:r>
              <a:rPr lang="pl-PL" dirty="0" err="1"/>
              <a:t>make</a:t>
            </a:r>
            <a:r>
              <a:rPr lang="pl-PL" dirty="0"/>
              <a:t> </a:t>
            </a:r>
            <a:r>
              <a:rPr lang="pl-PL" dirty="0" err="1"/>
              <a:t>every</a:t>
            </a:r>
            <a:r>
              <a:rPr lang="pl-PL" dirty="0"/>
              <a:t> </a:t>
            </a:r>
            <a:r>
              <a:rPr lang="pl-PL" dirty="0" err="1"/>
              <a:t>effort</a:t>
            </a:r>
            <a:r>
              <a:rPr lang="pl-PL" dirty="0"/>
              <a:t> to </a:t>
            </a:r>
            <a:r>
              <a:rPr lang="pl-PL" dirty="0" err="1"/>
              <a:t>ensure</a:t>
            </a:r>
            <a:r>
              <a:rPr lang="pl-PL" dirty="0"/>
              <a:t> </a:t>
            </a:r>
            <a:r>
              <a:rPr lang="pl-PL" dirty="0" err="1"/>
              <a:t>that</a:t>
            </a:r>
            <a:r>
              <a:rPr lang="pl-PL" dirty="0"/>
              <a:t>:</a:t>
            </a:r>
          </a:p>
          <a:p>
            <a:r>
              <a:rPr lang="pl-PL" dirty="0" err="1"/>
              <a:t>victims</a:t>
            </a:r>
            <a:r>
              <a:rPr lang="pl-PL" dirty="0"/>
              <a:t> </a:t>
            </a:r>
            <a:r>
              <a:rPr lang="pl-PL" dirty="0" err="1"/>
              <a:t>are</a:t>
            </a:r>
            <a:r>
              <a:rPr lang="pl-PL" dirty="0"/>
              <a:t> </a:t>
            </a:r>
            <a:r>
              <a:rPr lang="pl-PL" dirty="0" err="1"/>
              <a:t>treated</a:t>
            </a:r>
            <a:r>
              <a:rPr lang="pl-PL" dirty="0"/>
              <a:t> with </a:t>
            </a:r>
            <a:r>
              <a:rPr lang="pl-PL" dirty="0" err="1"/>
              <a:t>due</a:t>
            </a:r>
            <a:r>
              <a:rPr lang="pl-PL" dirty="0"/>
              <a:t> </a:t>
            </a:r>
            <a:r>
              <a:rPr lang="pl-PL" dirty="0" err="1"/>
              <a:t>respect</a:t>
            </a:r>
            <a:r>
              <a:rPr lang="pl-PL" dirty="0"/>
              <a:t> for </a:t>
            </a:r>
            <a:r>
              <a:rPr lang="pl-PL" dirty="0" err="1"/>
              <a:t>their</a:t>
            </a:r>
            <a:r>
              <a:rPr lang="pl-PL" dirty="0"/>
              <a:t> </a:t>
            </a:r>
            <a:r>
              <a:rPr lang="pl-PL" dirty="0" err="1"/>
              <a:t>personal</a:t>
            </a:r>
            <a:r>
              <a:rPr lang="pl-PL" dirty="0"/>
              <a:t> </a:t>
            </a:r>
            <a:r>
              <a:rPr lang="pl-PL" dirty="0" err="1"/>
              <a:t>dignity</a:t>
            </a:r>
            <a:r>
              <a:rPr lang="pl-PL" dirty="0"/>
              <a:t> </a:t>
            </a:r>
            <a:r>
              <a:rPr lang="pl-PL" dirty="0" err="1"/>
              <a:t>during</a:t>
            </a:r>
            <a:r>
              <a:rPr lang="pl-PL" dirty="0"/>
              <a:t> </a:t>
            </a:r>
            <a:r>
              <a:rPr lang="pl-PL" dirty="0" err="1"/>
              <a:t>proceedings</a:t>
            </a:r>
            <a:endParaRPr lang="pl-PL" dirty="0"/>
          </a:p>
          <a:p>
            <a:r>
              <a:rPr lang="pl-PL" b="1" dirty="0" err="1"/>
              <a:t>particularly</a:t>
            </a:r>
            <a:r>
              <a:rPr lang="pl-PL" b="1" dirty="0"/>
              <a:t> </a:t>
            </a:r>
            <a:r>
              <a:rPr lang="pl-PL" b="1" dirty="0" err="1"/>
              <a:t>vulnerable</a:t>
            </a:r>
            <a:r>
              <a:rPr lang="pl-PL" b="1" dirty="0"/>
              <a:t> </a:t>
            </a:r>
            <a:r>
              <a:rPr lang="pl-PL" b="1" dirty="0" err="1"/>
              <a:t>victims</a:t>
            </a:r>
            <a:r>
              <a:rPr lang="pl-PL" b="1" dirty="0"/>
              <a:t> benefit from </a:t>
            </a:r>
            <a:r>
              <a:rPr lang="pl-PL" b="1" dirty="0" err="1"/>
              <a:t>specific</a:t>
            </a:r>
            <a:r>
              <a:rPr lang="pl-PL" b="1" dirty="0"/>
              <a:t> </a:t>
            </a:r>
            <a:r>
              <a:rPr lang="pl-PL" b="1" dirty="0" err="1"/>
              <a:t>treatment</a:t>
            </a:r>
            <a:r>
              <a:rPr lang="pl-PL" b="1" dirty="0"/>
              <a:t> </a:t>
            </a:r>
            <a:r>
              <a:rPr lang="pl-PL" b="1" dirty="0" err="1"/>
              <a:t>best</a:t>
            </a:r>
            <a:r>
              <a:rPr lang="pl-PL" b="1" dirty="0"/>
              <a:t> </a:t>
            </a:r>
            <a:r>
              <a:rPr lang="pl-PL" b="1" dirty="0" err="1"/>
              <a:t>suited</a:t>
            </a:r>
            <a:r>
              <a:rPr lang="pl-PL" b="1" dirty="0"/>
              <a:t> to </a:t>
            </a:r>
            <a:r>
              <a:rPr lang="pl-PL" b="1" dirty="0" err="1"/>
              <a:t>their</a:t>
            </a:r>
            <a:r>
              <a:rPr lang="pl-PL" b="1" dirty="0"/>
              <a:t> </a:t>
            </a:r>
            <a:r>
              <a:rPr lang="pl-PL" b="1" dirty="0" err="1"/>
              <a:t>circumstances</a:t>
            </a:r>
            <a:endParaRPr lang="pl-PL" b="1" dirty="0"/>
          </a:p>
          <a:p>
            <a:r>
              <a:rPr lang="pl-PL" dirty="0" err="1"/>
              <a:t>where</a:t>
            </a:r>
            <a:r>
              <a:rPr lang="pl-PL" dirty="0"/>
              <a:t> </a:t>
            </a:r>
            <a:r>
              <a:rPr lang="pl-PL" dirty="0" err="1"/>
              <a:t>there</a:t>
            </a:r>
            <a:r>
              <a:rPr lang="pl-PL" dirty="0"/>
              <a:t> </a:t>
            </a:r>
            <a:r>
              <a:rPr lang="pl-PL" dirty="0" err="1"/>
              <a:t>is</a:t>
            </a:r>
            <a:r>
              <a:rPr lang="pl-PL" dirty="0"/>
              <a:t> a </a:t>
            </a:r>
            <a:r>
              <a:rPr lang="pl-PL" dirty="0" err="1"/>
              <a:t>need</a:t>
            </a:r>
            <a:r>
              <a:rPr lang="pl-PL" dirty="0"/>
              <a:t> to </a:t>
            </a:r>
            <a:r>
              <a:rPr lang="pl-PL" dirty="0" err="1"/>
              <a:t>protect</a:t>
            </a:r>
            <a:r>
              <a:rPr lang="pl-PL" dirty="0"/>
              <a:t> </a:t>
            </a:r>
            <a:r>
              <a:rPr lang="pl-PL" dirty="0" err="1"/>
              <a:t>victims</a:t>
            </a:r>
            <a:r>
              <a:rPr lang="pl-PL" dirty="0"/>
              <a:t> from the </a:t>
            </a:r>
            <a:r>
              <a:rPr lang="pl-PL" dirty="0" err="1"/>
              <a:t>effect</a:t>
            </a:r>
            <a:r>
              <a:rPr lang="pl-PL" dirty="0"/>
              <a:t> of </a:t>
            </a:r>
            <a:r>
              <a:rPr lang="pl-PL" dirty="0" err="1"/>
              <a:t>giving</a:t>
            </a:r>
            <a:r>
              <a:rPr lang="pl-PL" dirty="0"/>
              <a:t> </a:t>
            </a:r>
            <a:r>
              <a:rPr lang="pl-PL" dirty="0" err="1"/>
              <a:t>evidence</a:t>
            </a:r>
            <a:r>
              <a:rPr lang="pl-PL" dirty="0"/>
              <a:t> in the open </a:t>
            </a:r>
            <a:r>
              <a:rPr lang="pl-PL" dirty="0" err="1"/>
              <a:t>court</a:t>
            </a:r>
            <a:r>
              <a:rPr lang="pl-PL" dirty="0"/>
              <a:t> , </a:t>
            </a:r>
            <a:r>
              <a:rPr lang="pl-PL" dirty="0" err="1"/>
              <a:t>victims</a:t>
            </a:r>
            <a:r>
              <a:rPr lang="pl-PL" dirty="0"/>
              <a:t> </a:t>
            </a:r>
            <a:r>
              <a:rPr lang="pl-PL" dirty="0" err="1"/>
              <a:t>may</a:t>
            </a:r>
            <a:r>
              <a:rPr lang="pl-PL" dirty="0"/>
              <a:t> be </a:t>
            </a:r>
            <a:r>
              <a:rPr lang="pl-PL" dirty="0" err="1"/>
              <a:t>entitled</a:t>
            </a:r>
            <a:r>
              <a:rPr lang="pl-PL" dirty="0"/>
              <a:t> to </a:t>
            </a:r>
            <a:r>
              <a:rPr lang="pl-PL" dirty="0" err="1"/>
              <a:t>testify</a:t>
            </a:r>
            <a:r>
              <a:rPr lang="pl-PL" dirty="0"/>
              <a:t> in </a:t>
            </a:r>
            <a:r>
              <a:rPr lang="pl-PL" dirty="0" err="1"/>
              <a:t>manner</a:t>
            </a:r>
            <a:r>
              <a:rPr lang="pl-PL" dirty="0"/>
              <a:t> </a:t>
            </a:r>
            <a:r>
              <a:rPr lang="pl-PL" dirty="0" err="1"/>
              <a:t>enabling</a:t>
            </a:r>
            <a:r>
              <a:rPr lang="pl-PL" dirty="0"/>
              <a:t> </a:t>
            </a:r>
            <a:r>
              <a:rPr lang="pl-PL" dirty="0" err="1"/>
              <a:t>that</a:t>
            </a:r>
            <a:r>
              <a:rPr lang="pl-PL" dirty="0"/>
              <a:t> </a:t>
            </a:r>
            <a:r>
              <a:rPr lang="pl-PL" dirty="0" err="1"/>
              <a:t>objective</a:t>
            </a:r>
            <a:r>
              <a:rPr lang="pl-PL" dirty="0"/>
              <a:t> to be </a:t>
            </a:r>
            <a:r>
              <a:rPr lang="pl-PL" dirty="0" err="1"/>
              <a:t>achieve</a:t>
            </a:r>
            <a:endParaRPr lang="pl-PL" dirty="0"/>
          </a:p>
        </p:txBody>
      </p:sp>
    </p:spTree>
    <p:extLst>
      <p:ext uri="{BB962C8B-B14F-4D97-AF65-F5344CB8AC3E}">
        <p14:creationId xmlns:p14="http://schemas.microsoft.com/office/powerpoint/2010/main" val="3285821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E458DF-2206-4008-95A5-F9940D1B901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EEA5F06-8E96-4B1B-8E63-7F2E207D2F72}"/>
              </a:ext>
            </a:extLst>
          </p:cNvPr>
          <p:cNvSpPr>
            <a:spLocks noGrp="1"/>
          </p:cNvSpPr>
          <p:nvPr>
            <p:ph idx="1"/>
          </p:nvPr>
        </p:nvSpPr>
        <p:spPr>
          <a:xfrm>
            <a:off x="1066800" y="911887"/>
            <a:ext cx="10058400" cy="5409400"/>
          </a:xfrm>
        </p:spPr>
        <p:txBody>
          <a:bodyPr>
            <a:normAutofit/>
          </a:bodyPr>
          <a:lstStyle/>
          <a:p>
            <a:endParaRPr lang="pl-PL" dirty="0"/>
          </a:p>
          <a:p>
            <a:endParaRPr lang="pl-PL" dirty="0"/>
          </a:p>
          <a:p>
            <a:endParaRPr lang="pl-PL" dirty="0"/>
          </a:p>
          <a:p>
            <a:endParaRPr lang="pl-PL" dirty="0"/>
          </a:p>
          <a:p>
            <a:r>
              <a:rPr lang="en-US" dirty="0"/>
              <a:t>The Framework Decision </a:t>
            </a:r>
            <a:r>
              <a:rPr lang="en-US" b="1" dirty="0"/>
              <a:t>does not define the concept of a victim's vulnerability</a:t>
            </a:r>
            <a:r>
              <a:rPr lang="en-US" dirty="0"/>
              <a:t> for the purposes of Articles 2(2) and 8(4).</a:t>
            </a:r>
            <a:endParaRPr lang="pl-PL" dirty="0"/>
          </a:p>
          <a:p>
            <a:r>
              <a:rPr lang="en-US" dirty="0"/>
              <a:t>None of the three provisions of the Framework Decision referred to by the national court lays down detailed rules for implementing the objectives </a:t>
            </a:r>
            <a:endParaRPr lang="pl-PL" dirty="0"/>
          </a:p>
          <a:p>
            <a:r>
              <a:rPr lang="pl-PL" dirty="0"/>
              <a:t>I</a:t>
            </a:r>
            <a:r>
              <a:rPr lang="en-US" dirty="0"/>
              <a:t>n accordance with Article 6(2) EU, the Union must respect fundamental rights, as guaranteed by the European Convention for the Protection of Human Rights and Fundamental Freedoms signed in Rome on 4 November 1950 </a:t>
            </a:r>
            <a:endParaRPr lang="pl-PL" dirty="0"/>
          </a:p>
          <a:p>
            <a:endParaRPr lang="pl-PL" b="1" dirty="0"/>
          </a:p>
        </p:txBody>
      </p:sp>
    </p:spTree>
    <p:extLst>
      <p:ext uri="{BB962C8B-B14F-4D97-AF65-F5344CB8AC3E}">
        <p14:creationId xmlns:p14="http://schemas.microsoft.com/office/powerpoint/2010/main" val="2799116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8C8686-D9A1-44BC-99C6-BA28E9647BC3}"/>
              </a:ext>
            </a:extLst>
          </p:cNvPr>
          <p:cNvSpPr>
            <a:spLocks noGrp="1"/>
          </p:cNvSpPr>
          <p:nvPr>
            <p:ph type="title"/>
          </p:nvPr>
        </p:nvSpPr>
        <p:spPr/>
        <p:txBody>
          <a:bodyPr>
            <a:normAutofit/>
          </a:bodyPr>
          <a:lstStyle/>
          <a:p>
            <a:r>
              <a:rPr lang="pl-PL" dirty="0"/>
              <a:t>The </a:t>
            </a:r>
            <a:r>
              <a:rPr lang="pl-PL" dirty="0" err="1"/>
              <a:t>Verdict</a:t>
            </a:r>
            <a:endParaRPr lang="pl-PL" dirty="0"/>
          </a:p>
        </p:txBody>
      </p:sp>
      <p:sp>
        <p:nvSpPr>
          <p:cNvPr id="3" name="Symbol zastępczy zawartości 2">
            <a:extLst>
              <a:ext uri="{FF2B5EF4-FFF2-40B4-BE49-F238E27FC236}">
                <a16:creationId xmlns:a16="http://schemas.microsoft.com/office/drawing/2014/main" id="{AF1FAB64-3CC3-4CE4-92E6-8F6132695884}"/>
              </a:ext>
            </a:extLst>
          </p:cNvPr>
          <p:cNvSpPr>
            <a:spLocks noGrp="1"/>
          </p:cNvSpPr>
          <p:nvPr>
            <p:ph idx="1"/>
          </p:nvPr>
        </p:nvSpPr>
        <p:spPr/>
        <p:txBody>
          <a:bodyPr/>
          <a:lstStyle/>
          <a:p>
            <a:r>
              <a:rPr lang="en-US" dirty="0"/>
              <a:t>The national court is required </a:t>
            </a:r>
            <a:r>
              <a:rPr lang="en-US" b="1" dirty="0"/>
              <a:t>to take into consideration all the rules of national law and to interpret them, so far as possible, in the light of the wording and purpose of the Framework Decision. </a:t>
            </a:r>
            <a:endParaRPr lang="pl-PL" b="1" dirty="0"/>
          </a:p>
          <a:p>
            <a:endParaRPr lang="pl-PL" b="1" dirty="0"/>
          </a:p>
          <a:p>
            <a:r>
              <a:rPr lang="pl-PL" dirty="0"/>
              <a:t>The </a:t>
            </a:r>
            <a:r>
              <a:rPr lang="en-US" dirty="0"/>
              <a:t>application of the Public Prosecutor's Office</a:t>
            </a:r>
            <a:r>
              <a:rPr lang="pl-PL" dirty="0"/>
              <a:t> </a:t>
            </a:r>
            <a:r>
              <a:rPr lang="pl-PL" dirty="0" err="1"/>
              <a:t>is</a:t>
            </a:r>
            <a:r>
              <a:rPr lang="pl-PL" dirty="0"/>
              <a:t> </a:t>
            </a:r>
            <a:r>
              <a:rPr lang="pl-PL" dirty="0" err="1"/>
              <a:t>vaild</a:t>
            </a:r>
            <a:r>
              <a:rPr lang="pl-PL" dirty="0"/>
              <a:t> and the </a:t>
            </a:r>
            <a:r>
              <a:rPr lang="pl-PL" dirty="0" err="1"/>
              <a:t>children</a:t>
            </a:r>
            <a:r>
              <a:rPr lang="pl-PL" dirty="0"/>
              <a:t> can </a:t>
            </a:r>
            <a:r>
              <a:rPr lang="pl-PL" dirty="0" err="1"/>
              <a:t>give</a:t>
            </a:r>
            <a:r>
              <a:rPr lang="pl-PL" dirty="0"/>
              <a:t> </a:t>
            </a:r>
            <a:r>
              <a:rPr lang="pl-PL" dirty="0" err="1"/>
              <a:t>their</a:t>
            </a:r>
            <a:r>
              <a:rPr lang="pl-PL" dirty="0"/>
              <a:t> </a:t>
            </a:r>
            <a:r>
              <a:rPr lang="pl-PL" dirty="0" err="1"/>
              <a:t>testimony</a:t>
            </a:r>
            <a:r>
              <a:rPr lang="pl-PL" dirty="0"/>
              <a:t> in the </a:t>
            </a:r>
            <a:r>
              <a:rPr lang="pl-PL" dirty="0" err="1"/>
              <a:t>special</a:t>
            </a:r>
            <a:r>
              <a:rPr lang="pl-PL" dirty="0"/>
              <a:t> </a:t>
            </a:r>
            <a:r>
              <a:rPr lang="pl-PL" dirty="0" err="1"/>
              <a:t>procedure</a:t>
            </a:r>
            <a:r>
              <a:rPr lang="pl-PL" dirty="0"/>
              <a:t> </a:t>
            </a:r>
            <a:r>
              <a:rPr lang="en-US" b="1" dirty="0"/>
              <a:t>for example outside the trial and before it takes place</a:t>
            </a:r>
            <a:endParaRPr lang="pl-PL" b="1" dirty="0"/>
          </a:p>
          <a:p>
            <a:endParaRPr lang="pl-PL" b="1" dirty="0"/>
          </a:p>
        </p:txBody>
      </p:sp>
    </p:spTree>
    <p:extLst>
      <p:ext uri="{BB962C8B-B14F-4D97-AF65-F5344CB8AC3E}">
        <p14:creationId xmlns:p14="http://schemas.microsoft.com/office/powerpoint/2010/main" val="3478082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14951B-9DC4-4A6B-88F2-9B90510C088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7FE4479-BCC6-414A-91D9-1B76FB84D9B2}"/>
              </a:ext>
            </a:extLst>
          </p:cNvPr>
          <p:cNvSpPr>
            <a:spLocks noGrp="1"/>
          </p:cNvSpPr>
          <p:nvPr>
            <p:ph idx="1"/>
          </p:nvPr>
        </p:nvSpPr>
        <p:spPr/>
        <p:txBody>
          <a:bodyPr/>
          <a:lstStyle/>
          <a:p>
            <a:r>
              <a:rPr lang="en-US" b="1" dirty="0"/>
              <a:t>Articles 2, 3 and 8(4) of the Framework Decision must be interpreted as meaning that the national court must be able to </a:t>
            </a:r>
            <a:r>
              <a:rPr lang="en-US" b="1" dirty="0" err="1"/>
              <a:t>authorise</a:t>
            </a:r>
            <a:r>
              <a:rPr lang="en-US" b="1" dirty="0"/>
              <a:t> young children</a:t>
            </a:r>
            <a:r>
              <a:rPr lang="en-US" dirty="0"/>
              <a:t>, who, as in this case, claim to have been victims of maltreatment, </a:t>
            </a:r>
            <a:r>
              <a:rPr lang="en-US" b="1" dirty="0"/>
              <a:t>to give their testimony in accordance with arrangements allowing those children to be guaranteed an appropriate level of protection, for example outside the trial and before it takes place. </a:t>
            </a:r>
            <a:endParaRPr lang="pl-PL" b="1" dirty="0"/>
          </a:p>
          <a:p>
            <a:endParaRPr lang="pl-PL" dirty="0"/>
          </a:p>
        </p:txBody>
      </p:sp>
    </p:spTree>
    <p:extLst>
      <p:ext uri="{BB962C8B-B14F-4D97-AF65-F5344CB8AC3E}">
        <p14:creationId xmlns:p14="http://schemas.microsoft.com/office/powerpoint/2010/main" val="854009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B6695A-2147-488C-8E35-0AA3A831E17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E4F918B-D8DF-424A-A8EF-0D0BBD14934A}"/>
              </a:ext>
            </a:extLst>
          </p:cNvPr>
          <p:cNvSpPr>
            <a:spLocks noGrp="1"/>
          </p:cNvSpPr>
          <p:nvPr>
            <p:ph idx="1"/>
          </p:nvPr>
        </p:nvSpPr>
        <p:spPr/>
        <p:txBody>
          <a:bodyPr/>
          <a:lstStyle/>
          <a:p>
            <a:r>
              <a:rPr lang="pl-PL" b="1" dirty="0"/>
              <a:t>What </a:t>
            </a:r>
            <a:r>
              <a:rPr lang="pl-PL" b="1" dirty="0" err="1"/>
              <a:t>is</a:t>
            </a:r>
            <a:r>
              <a:rPr lang="pl-PL" b="1" dirty="0"/>
              <a:t> the </a:t>
            </a:r>
            <a:r>
              <a:rPr lang="pl-PL" b="1" dirty="0" err="1"/>
              <a:t>scope</a:t>
            </a:r>
            <a:r>
              <a:rPr lang="pl-PL" b="1" dirty="0"/>
              <a:t> of </a:t>
            </a:r>
            <a:r>
              <a:rPr lang="pl-PL" b="1" dirty="0" err="1"/>
              <a:t>this</a:t>
            </a:r>
            <a:r>
              <a:rPr lang="pl-PL" b="1" dirty="0"/>
              <a:t> </a:t>
            </a:r>
            <a:r>
              <a:rPr lang="pl-PL" b="1" dirty="0" err="1"/>
              <a:t>legal</a:t>
            </a:r>
            <a:r>
              <a:rPr lang="pl-PL" b="1" dirty="0"/>
              <a:t> </a:t>
            </a:r>
            <a:r>
              <a:rPr lang="pl-PL" b="1" dirty="0" err="1"/>
              <a:t>interpretation</a:t>
            </a:r>
            <a:r>
              <a:rPr lang="pl-PL" b="1" dirty="0"/>
              <a:t> ?</a:t>
            </a:r>
          </a:p>
          <a:p>
            <a:r>
              <a:rPr lang="pl-PL" b="1" dirty="0"/>
              <a:t>(</a:t>
            </a:r>
            <a:r>
              <a:rPr lang="pl-PL" b="1" dirty="0" err="1"/>
              <a:t>that</a:t>
            </a:r>
            <a:r>
              <a:rPr lang="pl-PL" b="1" dirty="0"/>
              <a:t> </a:t>
            </a:r>
            <a:r>
              <a:rPr lang="pl-PL" b="1" dirty="0" err="1"/>
              <a:t>court</a:t>
            </a:r>
            <a:r>
              <a:rPr lang="pl-PL" b="1" dirty="0"/>
              <a:t> </a:t>
            </a:r>
            <a:r>
              <a:rPr lang="pl-PL" b="1" dirty="0" err="1"/>
              <a:t>has</a:t>
            </a:r>
            <a:r>
              <a:rPr lang="pl-PL" b="1" dirty="0"/>
              <a:t> to </a:t>
            </a:r>
            <a:r>
              <a:rPr lang="pl-PL" dirty="0" err="1"/>
              <a:t>interpret</a:t>
            </a:r>
            <a:r>
              <a:rPr lang="pl-PL" dirty="0"/>
              <a:t> </a:t>
            </a:r>
            <a:r>
              <a:rPr lang="pl-PL" dirty="0" err="1"/>
              <a:t>its</a:t>
            </a:r>
            <a:r>
              <a:rPr lang="pl-PL" dirty="0"/>
              <a:t> </a:t>
            </a:r>
            <a:r>
              <a:rPr lang="pl-PL" dirty="0" err="1"/>
              <a:t>national</a:t>
            </a:r>
            <a:r>
              <a:rPr lang="pl-PL" dirty="0"/>
              <a:t> law in the </a:t>
            </a:r>
            <a:r>
              <a:rPr lang="pl-PL" dirty="0" err="1"/>
              <a:t>light</a:t>
            </a:r>
            <a:r>
              <a:rPr lang="pl-PL" dirty="0"/>
              <a:t> of the </a:t>
            </a:r>
            <a:r>
              <a:rPr lang="pl-PL" dirty="0" err="1"/>
              <a:t>letter</a:t>
            </a:r>
            <a:r>
              <a:rPr lang="pl-PL" dirty="0"/>
              <a:t> and the </a:t>
            </a:r>
            <a:r>
              <a:rPr lang="pl-PL" dirty="0" err="1"/>
              <a:t>spirit</a:t>
            </a:r>
            <a:r>
              <a:rPr lang="pl-PL" dirty="0"/>
              <a:t> of </a:t>
            </a:r>
            <a:r>
              <a:rPr lang="pl-PL" dirty="0" err="1"/>
              <a:t>Community</a:t>
            </a:r>
            <a:r>
              <a:rPr lang="pl-PL" dirty="0"/>
              <a:t> </a:t>
            </a:r>
            <a:r>
              <a:rPr lang="pl-PL" dirty="0" err="1"/>
              <a:t>provisions</a:t>
            </a:r>
            <a:r>
              <a:rPr lang="pl-PL" dirty="0"/>
              <a:t>’)</a:t>
            </a:r>
          </a:p>
          <a:p>
            <a:endParaRPr lang="pl-PL" dirty="0"/>
          </a:p>
          <a:p>
            <a:r>
              <a:rPr lang="pl-PL" dirty="0"/>
              <a:t>The </a:t>
            </a:r>
            <a:r>
              <a:rPr lang="pl-PL" dirty="0" err="1"/>
              <a:t>answer</a:t>
            </a:r>
            <a:r>
              <a:rPr lang="pl-PL" dirty="0"/>
              <a:t>:</a:t>
            </a:r>
          </a:p>
          <a:p>
            <a:r>
              <a:rPr lang="pl-PL" b="1" i="1" dirty="0"/>
              <a:t>law </a:t>
            </a:r>
            <a:r>
              <a:rPr lang="pl-PL" b="1" i="1" dirty="0" err="1"/>
              <a:t>is</a:t>
            </a:r>
            <a:r>
              <a:rPr lang="pl-PL" b="1" i="1" dirty="0"/>
              <a:t> </a:t>
            </a:r>
            <a:r>
              <a:rPr lang="pl-PL" b="1" i="1" dirty="0" err="1"/>
              <a:t>limited</a:t>
            </a:r>
            <a:r>
              <a:rPr lang="pl-PL" b="1" i="1" dirty="0"/>
              <a:t> by general </a:t>
            </a:r>
            <a:r>
              <a:rPr lang="pl-PL" b="1" i="1" dirty="0" err="1"/>
              <a:t>principles</a:t>
            </a:r>
            <a:r>
              <a:rPr lang="pl-PL" b="1" i="1" dirty="0"/>
              <a:t> of law, </a:t>
            </a:r>
            <a:r>
              <a:rPr lang="pl-PL" b="1" i="1" dirty="0" err="1"/>
              <a:t>particularly</a:t>
            </a:r>
            <a:r>
              <a:rPr lang="pl-PL" b="1" i="1" dirty="0"/>
              <a:t> </a:t>
            </a:r>
            <a:r>
              <a:rPr lang="pl-PL" b="1" i="1" dirty="0" err="1"/>
              <a:t>those</a:t>
            </a:r>
            <a:r>
              <a:rPr lang="pl-PL" b="1" i="1" dirty="0"/>
              <a:t> of </a:t>
            </a:r>
            <a:r>
              <a:rPr lang="pl-PL" b="1" i="1" dirty="0" err="1"/>
              <a:t>legal</a:t>
            </a:r>
            <a:r>
              <a:rPr lang="pl-PL" b="1" i="1" dirty="0"/>
              <a:t> </a:t>
            </a:r>
            <a:r>
              <a:rPr lang="pl-PL" b="1" i="1" dirty="0" err="1"/>
              <a:t>certainty</a:t>
            </a:r>
            <a:r>
              <a:rPr lang="pl-PL" b="1" i="1" dirty="0"/>
              <a:t> (</a:t>
            </a:r>
            <a:r>
              <a:rPr lang="pl-PL" b="1" i="1" dirty="0" err="1"/>
              <a:t>sertenti</a:t>
            </a:r>
            <a:r>
              <a:rPr lang="pl-PL" b="1" i="1" dirty="0"/>
              <a:t>) and non-</a:t>
            </a:r>
            <a:r>
              <a:rPr lang="pl-PL" b="1" i="1" dirty="0" err="1"/>
              <a:t>retroactivity</a:t>
            </a:r>
            <a:endParaRPr lang="pl-PL" b="1" i="1" dirty="0"/>
          </a:p>
          <a:p>
            <a:pPr marL="0" indent="0">
              <a:buNone/>
            </a:pPr>
            <a:endParaRPr lang="pl-PL" i="1" dirty="0"/>
          </a:p>
        </p:txBody>
      </p:sp>
    </p:spTree>
    <p:extLst>
      <p:ext uri="{BB962C8B-B14F-4D97-AF65-F5344CB8AC3E}">
        <p14:creationId xmlns:p14="http://schemas.microsoft.com/office/powerpoint/2010/main" val="3349438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6104AE-62E8-41D8-B383-0452949EA3B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7C99BA4-3BC6-4BF0-9E00-C0D6D911B609}"/>
              </a:ext>
            </a:extLst>
          </p:cNvPr>
          <p:cNvSpPr>
            <a:spLocks noGrp="1"/>
          </p:cNvSpPr>
          <p:nvPr>
            <p:ph idx="1"/>
          </p:nvPr>
        </p:nvSpPr>
        <p:spPr/>
        <p:txBody>
          <a:bodyPr/>
          <a:lstStyle/>
          <a:p>
            <a:r>
              <a:rPr lang="pl-PL" dirty="0"/>
              <a:t>What with the </a:t>
            </a:r>
            <a:r>
              <a:rPr lang="pl-PL" dirty="0" err="1"/>
              <a:t>prinicple</a:t>
            </a:r>
            <a:r>
              <a:rPr lang="pl-PL" dirty="0"/>
              <a:t> </a:t>
            </a:r>
            <a:r>
              <a:rPr lang="pl-PL" i="1" dirty="0"/>
              <a:t>in dubio pro </a:t>
            </a:r>
            <a:r>
              <a:rPr lang="pl-PL" i="1" dirty="0" err="1"/>
              <a:t>reo</a:t>
            </a:r>
            <a:r>
              <a:rPr lang="pl-PL" i="1" dirty="0"/>
              <a:t> ?</a:t>
            </a:r>
          </a:p>
          <a:p>
            <a:r>
              <a:rPr lang="en-US" dirty="0"/>
              <a:t> means that a defendant may not be convicted by the court when doubts about his or her guilt remain.</a:t>
            </a:r>
            <a:endParaRPr lang="pl-PL" dirty="0"/>
          </a:p>
          <a:p>
            <a:endParaRPr lang="pl-PL" dirty="0"/>
          </a:p>
          <a:p>
            <a:r>
              <a:rPr lang="en-US" dirty="0"/>
              <a:t>However, the provisions which form the subject-matter of this reference for a preliminary ruling </a:t>
            </a:r>
            <a:r>
              <a:rPr lang="en-US" b="1" dirty="0"/>
              <a:t>do not concern the extent of the criminal liability of the person concerned but the conduct of the proceedings and the means of taking evidence. </a:t>
            </a:r>
            <a:endParaRPr lang="pl-PL" b="1" dirty="0"/>
          </a:p>
          <a:p>
            <a:endParaRPr lang="pl-PL" b="1" dirty="0"/>
          </a:p>
          <a:p>
            <a:endParaRPr lang="pl-PL" dirty="0"/>
          </a:p>
        </p:txBody>
      </p:sp>
    </p:spTree>
    <p:extLst>
      <p:ext uri="{BB962C8B-B14F-4D97-AF65-F5344CB8AC3E}">
        <p14:creationId xmlns:p14="http://schemas.microsoft.com/office/powerpoint/2010/main" val="81418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8395C3-D9A0-4057-90F9-4E4CBE30B87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EAAC88A-9861-4773-BD23-6BD6A3A45F5F}"/>
              </a:ext>
            </a:extLst>
          </p:cNvPr>
          <p:cNvSpPr>
            <a:spLocks noGrp="1"/>
          </p:cNvSpPr>
          <p:nvPr>
            <p:ph idx="1"/>
          </p:nvPr>
        </p:nvSpPr>
        <p:spPr/>
        <p:txBody>
          <a:bodyPr/>
          <a:lstStyle/>
          <a:p>
            <a:pPr marL="0" indent="0">
              <a:buNone/>
            </a:pPr>
            <a:r>
              <a:rPr lang="en-US" dirty="0"/>
              <a:t>The reference for a preliminary ruling concerns the interpretation of Articles 2, 3 and 8 of Council Framework Decision 2001/220/JHA of 15 March 2001 on the standing of victims in criminal proceedings</a:t>
            </a:r>
            <a:r>
              <a:rPr lang="pl-PL" dirty="0"/>
              <a:t>.</a:t>
            </a:r>
          </a:p>
        </p:txBody>
      </p:sp>
    </p:spTree>
    <p:extLst>
      <p:ext uri="{BB962C8B-B14F-4D97-AF65-F5344CB8AC3E}">
        <p14:creationId xmlns:p14="http://schemas.microsoft.com/office/powerpoint/2010/main" val="3161224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FCAB27-4531-4A26-8020-685231964F58}"/>
              </a:ext>
            </a:extLst>
          </p:cNvPr>
          <p:cNvSpPr>
            <a:spLocks noGrp="1"/>
          </p:cNvSpPr>
          <p:nvPr>
            <p:ph type="title"/>
          </p:nvPr>
        </p:nvSpPr>
        <p:spPr/>
        <p:txBody>
          <a:bodyPr/>
          <a:lstStyle/>
          <a:p>
            <a:r>
              <a:rPr lang="pl-PL" dirty="0"/>
              <a:t>Factual background</a:t>
            </a:r>
          </a:p>
        </p:txBody>
      </p:sp>
      <p:sp>
        <p:nvSpPr>
          <p:cNvPr id="3" name="Symbol zastępczy zawartości 2">
            <a:extLst>
              <a:ext uri="{FF2B5EF4-FFF2-40B4-BE49-F238E27FC236}">
                <a16:creationId xmlns:a16="http://schemas.microsoft.com/office/drawing/2014/main" id="{884BEB79-4635-42A2-AB76-1211AF7B0D1B}"/>
              </a:ext>
            </a:extLst>
          </p:cNvPr>
          <p:cNvSpPr>
            <a:spLocks noGrp="1"/>
          </p:cNvSpPr>
          <p:nvPr>
            <p:ph idx="1"/>
          </p:nvPr>
        </p:nvSpPr>
        <p:spPr/>
        <p:txBody>
          <a:bodyPr/>
          <a:lstStyle/>
          <a:p>
            <a:pPr>
              <a:buFont typeface="Wingdings" panose="05000000000000000000" pitchFamily="2" charset="2"/>
              <a:buChar char="à"/>
            </a:pPr>
            <a:r>
              <a:rPr lang="pl-PL" dirty="0" err="1">
                <a:sym typeface="Wingdings" panose="05000000000000000000" pitchFamily="2" charset="2"/>
              </a:rPr>
              <a:t>Mrs</a:t>
            </a:r>
            <a:r>
              <a:rPr lang="pl-PL" dirty="0">
                <a:sym typeface="Wingdings" panose="05000000000000000000" pitchFamily="2" charset="2"/>
              </a:rPr>
              <a:t>. Pupino- </a:t>
            </a:r>
            <a:r>
              <a:rPr lang="pl-PL" dirty="0" err="1">
                <a:sym typeface="Wingdings" panose="05000000000000000000" pitchFamily="2" charset="2"/>
              </a:rPr>
              <a:t>teacher</a:t>
            </a:r>
            <a:r>
              <a:rPr lang="pl-PL" dirty="0">
                <a:sym typeface="Wingdings" panose="05000000000000000000" pitchFamily="2" charset="2"/>
              </a:rPr>
              <a:t> in the </a:t>
            </a:r>
            <a:r>
              <a:rPr lang="pl-PL" dirty="0" err="1">
                <a:sym typeface="Wingdings" panose="05000000000000000000" pitchFamily="2" charset="2"/>
              </a:rPr>
              <a:t>nursery</a:t>
            </a:r>
            <a:r>
              <a:rPr lang="pl-PL" dirty="0">
                <a:sym typeface="Wingdings" panose="05000000000000000000" pitchFamily="2" charset="2"/>
              </a:rPr>
              <a:t> </a:t>
            </a:r>
            <a:r>
              <a:rPr lang="pl-PL" dirty="0" err="1">
                <a:sym typeface="Wingdings" panose="05000000000000000000" pitchFamily="2" charset="2"/>
              </a:rPr>
              <a:t>school</a:t>
            </a:r>
            <a:endParaRPr lang="pl-PL" dirty="0">
              <a:sym typeface="Wingdings" panose="05000000000000000000" pitchFamily="2" charset="2"/>
            </a:endParaRPr>
          </a:p>
          <a:p>
            <a:pPr>
              <a:buFont typeface="Wingdings" panose="05000000000000000000" pitchFamily="2" charset="2"/>
              <a:buChar char="à"/>
            </a:pPr>
            <a:r>
              <a:rPr lang="pl-PL" dirty="0"/>
              <a:t>I</a:t>
            </a:r>
            <a:r>
              <a:rPr lang="en-US" dirty="0"/>
              <a:t>n the criminal proceedings against </a:t>
            </a:r>
            <a:r>
              <a:rPr lang="en-US" dirty="0" err="1"/>
              <a:t>Mrs</a:t>
            </a:r>
            <a:r>
              <a:rPr lang="en-US" dirty="0"/>
              <a:t> </a:t>
            </a:r>
            <a:r>
              <a:rPr lang="en-US" dirty="0" err="1"/>
              <a:t>Pupino</a:t>
            </a:r>
            <a:r>
              <a:rPr lang="en-US" dirty="0"/>
              <a:t>, it is alleged that, in January and February 2001, she committed several offences of ‘misuse of disciplinary measures’ </a:t>
            </a:r>
            <a:endParaRPr lang="pl-PL" dirty="0"/>
          </a:p>
          <a:p>
            <a:pPr>
              <a:buFont typeface="Wingdings" panose="05000000000000000000" pitchFamily="2" charset="2"/>
              <a:buChar char="à"/>
            </a:pPr>
            <a:r>
              <a:rPr lang="en-US" dirty="0"/>
              <a:t>She is further charged that, in February 2001, she inflicted ‘serious injuries’ by hitting a pupil in such a way as to cause a slight swelling of the forehead.</a:t>
            </a:r>
            <a:endParaRPr lang="pl-PL" dirty="0"/>
          </a:p>
          <a:p>
            <a:pPr marL="0" indent="0">
              <a:buNone/>
            </a:pPr>
            <a:r>
              <a:rPr lang="en-US" dirty="0"/>
              <a:t> </a:t>
            </a:r>
            <a:endParaRPr lang="pl-PL" dirty="0"/>
          </a:p>
        </p:txBody>
      </p:sp>
    </p:spTree>
    <p:extLst>
      <p:ext uri="{BB962C8B-B14F-4D97-AF65-F5344CB8AC3E}">
        <p14:creationId xmlns:p14="http://schemas.microsoft.com/office/powerpoint/2010/main" val="2787976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179931-FE8A-4EC8-9928-2E6173F8E348}"/>
              </a:ext>
            </a:extLst>
          </p:cNvPr>
          <p:cNvSpPr>
            <a:spLocks noGrp="1"/>
          </p:cNvSpPr>
          <p:nvPr>
            <p:ph type="title"/>
          </p:nvPr>
        </p:nvSpPr>
        <p:spPr/>
        <p:txBody>
          <a:bodyPr/>
          <a:lstStyle/>
          <a:p>
            <a:r>
              <a:rPr lang="pl-PL" dirty="0" err="1"/>
              <a:t>Criminal</a:t>
            </a:r>
            <a:r>
              <a:rPr lang="pl-PL" dirty="0"/>
              <a:t> </a:t>
            </a:r>
            <a:r>
              <a:rPr lang="pl-PL" dirty="0" err="1"/>
              <a:t>Procedure</a:t>
            </a:r>
            <a:r>
              <a:rPr lang="pl-PL" dirty="0"/>
              <a:t> in </a:t>
            </a:r>
            <a:r>
              <a:rPr lang="pl-PL" dirty="0" err="1"/>
              <a:t>Italy</a:t>
            </a:r>
            <a:r>
              <a:rPr lang="pl-PL" dirty="0"/>
              <a:t> </a:t>
            </a:r>
          </a:p>
        </p:txBody>
      </p:sp>
      <p:sp>
        <p:nvSpPr>
          <p:cNvPr id="3" name="Symbol zastępczy zawartości 2">
            <a:extLst>
              <a:ext uri="{FF2B5EF4-FFF2-40B4-BE49-F238E27FC236}">
                <a16:creationId xmlns:a16="http://schemas.microsoft.com/office/drawing/2014/main" id="{B5E4784C-C83B-4D54-8C95-8A91101202F3}"/>
              </a:ext>
            </a:extLst>
          </p:cNvPr>
          <p:cNvSpPr>
            <a:spLocks noGrp="1"/>
          </p:cNvSpPr>
          <p:nvPr>
            <p:ph idx="1"/>
          </p:nvPr>
        </p:nvSpPr>
        <p:spPr/>
        <p:txBody>
          <a:bodyPr/>
          <a:lstStyle/>
          <a:p>
            <a:pPr marL="0" indent="0">
              <a:buNone/>
            </a:pPr>
            <a:endParaRPr lang="pl-PL" dirty="0">
              <a:sym typeface="Wingdings" panose="05000000000000000000" pitchFamily="2" charset="2"/>
            </a:endParaRPr>
          </a:p>
          <a:p>
            <a:pPr>
              <a:buFont typeface="Wingdings" panose="05000000000000000000" pitchFamily="2" charset="2"/>
              <a:buChar char="à"/>
            </a:pPr>
            <a:r>
              <a:rPr lang="pl-PL" dirty="0">
                <a:sym typeface="Wingdings" panose="05000000000000000000" pitchFamily="2" charset="2"/>
              </a:rPr>
              <a:t>U</a:t>
            </a:r>
            <a:r>
              <a:rPr lang="en-US" dirty="0" err="1"/>
              <a:t>nder</a:t>
            </a:r>
            <a:r>
              <a:rPr lang="en-US" dirty="0"/>
              <a:t> Italian law, criminal procedure comprises two distinct stages</a:t>
            </a:r>
            <a:r>
              <a:rPr lang="pl-PL" dirty="0"/>
              <a:t>:</a:t>
            </a:r>
          </a:p>
          <a:p>
            <a:pPr marL="0" indent="0">
              <a:buNone/>
            </a:pPr>
            <a:r>
              <a:rPr lang="pl-PL" dirty="0"/>
              <a:t> 	</a:t>
            </a:r>
            <a:r>
              <a:rPr lang="pl-PL" b="1" dirty="0"/>
              <a:t>1) Preliminary </a:t>
            </a:r>
            <a:r>
              <a:rPr lang="pl-PL" b="1" dirty="0" err="1"/>
              <a:t>enquiry</a:t>
            </a:r>
            <a:r>
              <a:rPr lang="pl-PL" b="1" dirty="0"/>
              <a:t> </a:t>
            </a:r>
            <a:r>
              <a:rPr lang="en-US" dirty="0"/>
              <a:t>the Public Prosecutor’s Office makes enquiries and, under the supervision of the judge in charge of preliminary enquiries, gathers the evidence on the basis of which it will assess whether the prosecution should be abandoned or the matter should proceed to trial.</a:t>
            </a:r>
            <a:endParaRPr lang="pl-PL" dirty="0"/>
          </a:p>
          <a:p>
            <a:pPr marL="0" indent="0">
              <a:buNone/>
            </a:pPr>
            <a:endParaRPr lang="pl-PL" dirty="0"/>
          </a:p>
          <a:p>
            <a:pPr marL="0" indent="0">
              <a:buNone/>
            </a:pPr>
            <a:r>
              <a:rPr lang="pl-PL" dirty="0"/>
              <a:t>	</a:t>
            </a:r>
            <a:r>
              <a:rPr lang="pl-PL" b="1" dirty="0"/>
              <a:t>2) </a:t>
            </a:r>
            <a:r>
              <a:rPr lang="pl-PL" b="1" dirty="0" err="1"/>
              <a:t>Adversalial</a:t>
            </a:r>
            <a:r>
              <a:rPr lang="pl-PL" b="1" dirty="0"/>
              <a:t> </a:t>
            </a:r>
            <a:r>
              <a:rPr lang="pl-PL" b="1" dirty="0" err="1"/>
              <a:t>stage</a:t>
            </a:r>
            <a:r>
              <a:rPr lang="pl-PL" b="1" dirty="0"/>
              <a:t>-</a:t>
            </a:r>
            <a:r>
              <a:rPr lang="en-US" dirty="0"/>
              <a:t>A potential decision to bring a suspect to court begins the second phase of the proceedings</a:t>
            </a:r>
            <a:r>
              <a:rPr lang="pl-PL" dirty="0"/>
              <a:t>. </a:t>
            </a:r>
            <a:r>
              <a:rPr lang="en-US" b="1" dirty="0"/>
              <a:t>It is only at that stage that, as a rule, evidence must be taken at the initiative of the parties and in compliance with the adversarial principle.</a:t>
            </a:r>
            <a:endParaRPr lang="pl-PL" b="1" dirty="0"/>
          </a:p>
        </p:txBody>
      </p:sp>
    </p:spTree>
    <p:extLst>
      <p:ext uri="{BB962C8B-B14F-4D97-AF65-F5344CB8AC3E}">
        <p14:creationId xmlns:p14="http://schemas.microsoft.com/office/powerpoint/2010/main" val="1304536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2AEE8F-E7D4-4896-9A88-63D9D3DE6E9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1771F52-EB8D-4658-BDFF-E123D87B8E83}"/>
              </a:ext>
            </a:extLst>
          </p:cNvPr>
          <p:cNvSpPr>
            <a:spLocks noGrp="1"/>
          </p:cNvSpPr>
          <p:nvPr>
            <p:ph idx="1"/>
          </p:nvPr>
        </p:nvSpPr>
        <p:spPr/>
        <p:txBody>
          <a:bodyPr/>
          <a:lstStyle/>
          <a:p>
            <a:r>
              <a:rPr lang="pl-PL" b="1" dirty="0" err="1"/>
              <a:t>Rule</a:t>
            </a:r>
            <a:r>
              <a:rPr lang="pl-PL" b="1" dirty="0"/>
              <a:t>:  </a:t>
            </a:r>
            <a:r>
              <a:rPr lang="pl-PL" dirty="0"/>
              <a:t>the </a:t>
            </a:r>
            <a:r>
              <a:rPr lang="pl-PL" dirty="0" err="1"/>
              <a:t>evidence</a:t>
            </a:r>
            <a:r>
              <a:rPr lang="pl-PL" dirty="0"/>
              <a:t> </a:t>
            </a:r>
            <a:r>
              <a:rPr lang="pl-PL" dirty="0" err="1"/>
              <a:t>gathered</a:t>
            </a:r>
            <a:r>
              <a:rPr lang="pl-PL" dirty="0"/>
              <a:t> by the Public </a:t>
            </a:r>
            <a:r>
              <a:rPr lang="pl-PL" dirty="0" err="1"/>
              <a:t>Prosecutor’s</a:t>
            </a:r>
            <a:r>
              <a:rPr lang="pl-PL" dirty="0"/>
              <a:t> Office </a:t>
            </a:r>
            <a:r>
              <a:rPr lang="pl-PL" dirty="0" err="1"/>
              <a:t>must</a:t>
            </a:r>
            <a:r>
              <a:rPr lang="pl-PL" dirty="0"/>
              <a:t> be </a:t>
            </a:r>
            <a:r>
              <a:rPr lang="pl-PL" dirty="0" err="1"/>
              <a:t>subjected</a:t>
            </a:r>
            <a:r>
              <a:rPr lang="pl-PL" dirty="0"/>
              <a:t> to cross-</a:t>
            </a:r>
            <a:r>
              <a:rPr lang="pl-PL" dirty="0" err="1"/>
              <a:t>examination</a:t>
            </a:r>
            <a:r>
              <a:rPr lang="pl-PL" dirty="0"/>
              <a:t> </a:t>
            </a:r>
            <a:r>
              <a:rPr lang="pl-PL" dirty="0" err="1"/>
              <a:t>during</a:t>
            </a:r>
            <a:r>
              <a:rPr lang="pl-PL" dirty="0"/>
              <a:t> the </a:t>
            </a:r>
            <a:r>
              <a:rPr lang="pl-PL" dirty="0" err="1"/>
              <a:t>trial</a:t>
            </a:r>
            <a:r>
              <a:rPr lang="pl-PL" dirty="0"/>
              <a:t> </a:t>
            </a:r>
            <a:r>
              <a:rPr lang="pl-PL" dirty="0" err="1"/>
              <a:t>proper</a:t>
            </a:r>
            <a:r>
              <a:rPr lang="pl-PL" dirty="0"/>
              <a:t> in order to </a:t>
            </a:r>
            <a:r>
              <a:rPr lang="pl-PL" dirty="0" err="1"/>
              <a:t>acquire</a:t>
            </a:r>
            <a:r>
              <a:rPr lang="pl-PL" dirty="0"/>
              <a:t> the </a:t>
            </a:r>
            <a:r>
              <a:rPr lang="pl-PL" dirty="0" err="1"/>
              <a:t>value</a:t>
            </a:r>
            <a:r>
              <a:rPr lang="pl-PL" dirty="0"/>
              <a:t> of </a:t>
            </a:r>
            <a:r>
              <a:rPr lang="pl-PL" dirty="0" err="1"/>
              <a:t>evidence</a:t>
            </a:r>
            <a:r>
              <a:rPr lang="pl-PL" dirty="0"/>
              <a:t> in the </a:t>
            </a:r>
            <a:r>
              <a:rPr lang="pl-PL" dirty="0" err="1"/>
              <a:t>full</a:t>
            </a:r>
            <a:r>
              <a:rPr lang="pl-PL" dirty="0"/>
              <a:t> </a:t>
            </a:r>
            <a:r>
              <a:rPr lang="pl-PL" dirty="0" err="1"/>
              <a:t>sense</a:t>
            </a:r>
            <a:r>
              <a:rPr lang="pl-PL" dirty="0"/>
              <a:t>.</a:t>
            </a:r>
          </a:p>
          <a:p>
            <a:endParaRPr lang="pl-PL" b="1" dirty="0"/>
          </a:p>
          <a:p>
            <a:r>
              <a:rPr lang="pl-PL" b="1" dirty="0" err="1"/>
              <a:t>Exceptions</a:t>
            </a:r>
            <a:r>
              <a:rPr lang="pl-PL" b="1" dirty="0"/>
              <a:t>: </a:t>
            </a:r>
            <a:r>
              <a:rPr lang="pl-PL" dirty="0"/>
              <a:t>: </a:t>
            </a:r>
            <a:r>
              <a:rPr lang="en-US" dirty="0"/>
              <a:t>Article 392(1a) of the CPP</a:t>
            </a:r>
            <a:r>
              <a:rPr lang="pl-PL" dirty="0"/>
              <a:t>(</a:t>
            </a:r>
            <a:r>
              <a:rPr lang="pl-PL" dirty="0" err="1"/>
              <a:t>Italian</a:t>
            </a:r>
            <a:r>
              <a:rPr lang="pl-PL" dirty="0"/>
              <a:t> </a:t>
            </a:r>
            <a:r>
              <a:rPr lang="pl-PL" dirty="0" err="1"/>
              <a:t>Code</a:t>
            </a:r>
            <a:r>
              <a:rPr lang="pl-PL" dirty="0"/>
              <a:t> of </a:t>
            </a:r>
            <a:r>
              <a:rPr lang="pl-PL" dirty="0" err="1"/>
              <a:t>Criminal</a:t>
            </a:r>
            <a:r>
              <a:rPr lang="pl-PL" dirty="0"/>
              <a:t> </a:t>
            </a:r>
            <a:r>
              <a:rPr lang="pl-PL" dirty="0" err="1"/>
              <a:t>Procedure</a:t>
            </a:r>
            <a:r>
              <a:rPr lang="pl-PL" dirty="0"/>
              <a:t>)</a:t>
            </a:r>
            <a:r>
              <a:rPr lang="en-US" dirty="0"/>
              <a:t> has introduced the possibility of using that special procedure when taking evidence from victims of certain restrictively listed offences (sexual offences or offences with a sexual background) aged less than 16 years</a:t>
            </a:r>
            <a:r>
              <a:rPr lang="pl-PL" dirty="0"/>
              <a:t>, </a:t>
            </a:r>
            <a:r>
              <a:rPr lang="en-US" dirty="0"/>
              <a:t>even outside the cases envisaged in paragraph 1 of that article. </a:t>
            </a:r>
            <a:endParaRPr lang="pl-PL" dirty="0"/>
          </a:p>
        </p:txBody>
      </p:sp>
    </p:spTree>
    <p:extLst>
      <p:ext uri="{BB962C8B-B14F-4D97-AF65-F5344CB8AC3E}">
        <p14:creationId xmlns:p14="http://schemas.microsoft.com/office/powerpoint/2010/main" val="4008318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8DDC41-E926-4D80-963E-92113CC1EDA7}"/>
              </a:ext>
            </a:extLst>
          </p:cNvPr>
          <p:cNvSpPr>
            <a:spLocks noGrp="1"/>
          </p:cNvSpPr>
          <p:nvPr>
            <p:ph type="title"/>
          </p:nvPr>
        </p:nvSpPr>
        <p:spPr/>
        <p:txBody>
          <a:bodyPr>
            <a:normAutofit fontScale="90000"/>
          </a:bodyPr>
          <a:lstStyle/>
          <a:p>
            <a:r>
              <a:rPr lang="pl-PL" dirty="0" err="1"/>
              <a:t>Italian</a:t>
            </a:r>
            <a:r>
              <a:rPr lang="pl-PL" dirty="0"/>
              <a:t> </a:t>
            </a:r>
            <a:r>
              <a:rPr lang="pl-PL" dirty="0" err="1"/>
              <a:t>Code</a:t>
            </a:r>
            <a:r>
              <a:rPr lang="pl-PL" dirty="0"/>
              <a:t> of </a:t>
            </a:r>
            <a:r>
              <a:rPr lang="pl-PL" dirty="0" err="1"/>
              <a:t>Criminal</a:t>
            </a:r>
            <a:r>
              <a:rPr lang="pl-PL" dirty="0"/>
              <a:t> </a:t>
            </a:r>
            <a:r>
              <a:rPr lang="pl-PL" dirty="0" err="1"/>
              <a:t>Procedure</a:t>
            </a:r>
            <a:r>
              <a:rPr lang="pl-PL" dirty="0"/>
              <a:t> </a:t>
            </a:r>
          </a:p>
        </p:txBody>
      </p:sp>
      <p:sp>
        <p:nvSpPr>
          <p:cNvPr id="3" name="Symbol zastępczy zawartości 2">
            <a:extLst>
              <a:ext uri="{FF2B5EF4-FFF2-40B4-BE49-F238E27FC236}">
                <a16:creationId xmlns:a16="http://schemas.microsoft.com/office/drawing/2014/main" id="{23B923D2-A2CD-473F-A895-B6CA14972715}"/>
              </a:ext>
            </a:extLst>
          </p:cNvPr>
          <p:cNvSpPr>
            <a:spLocks noGrp="1"/>
          </p:cNvSpPr>
          <p:nvPr>
            <p:ph sz="half" idx="1"/>
          </p:nvPr>
        </p:nvSpPr>
        <p:spPr/>
        <p:txBody>
          <a:bodyPr>
            <a:normAutofit lnSpcReduction="10000"/>
          </a:bodyPr>
          <a:lstStyle/>
          <a:p>
            <a:pPr marL="0" indent="0">
              <a:buNone/>
            </a:pPr>
            <a:r>
              <a:rPr lang="pl-PL" dirty="0"/>
              <a:t>Art. 392</a:t>
            </a:r>
          </a:p>
          <a:p>
            <a:pPr marL="0" indent="0">
              <a:buNone/>
            </a:pPr>
            <a:r>
              <a:rPr lang="en-US" dirty="0"/>
              <a:t>la. In proceedings for offences under Articles 600a, 600b, 600d, 609a, 609b, 609c, 609d, and 609g of the criminal code </a:t>
            </a:r>
            <a:r>
              <a:rPr lang="en-US" b="1" dirty="0"/>
              <a:t>[concerning sexual offences or offences with a sexual background], </a:t>
            </a:r>
            <a:r>
              <a:rPr lang="en-US" dirty="0"/>
              <a:t>the Public Prosecutor's Office and the person being examined may ask for persons </a:t>
            </a:r>
            <a:r>
              <a:rPr lang="en-US" b="1" dirty="0"/>
              <a:t>aged under 16 years </a:t>
            </a:r>
            <a:r>
              <a:rPr lang="en-US" dirty="0"/>
              <a:t>to be heard in accordance with special arrangements even outside the cases referred to in paragraph 1. </a:t>
            </a:r>
            <a:endParaRPr lang="pl-PL" dirty="0"/>
          </a:p>
        </p:txBody>
      </p:sp>
      <p:sp>
        <p:nvSpPr>
          <p:cNvPr id="4" name="Symbol zastępczy zawartości 3">
            <a:extLst>
              <a:ext uri="{FF2B5EF4-FFF2-40B4-BE49-F238E27FC236}">
                <a16:creationId xmlns:a16="http://schemas.microsoft.com/office/drawing/2014/main" id="{C854BD37-169D-4E19-B337-9A10DAAC8E5D}"/>
              </a:ext>
            </a:extLst>
          </p:cNvPr>
          <p:cNvSpPr>
            <a:spLocks noGrp="1"/>
          </p:cNvSpPr>
          <p:nvPr>
            <p:ph sz="half" idx="2"/>
          </p:nvPr>
        </p:nvSpPr>
        <p:spPr/>
        <p:txBody>
          <a:bodyPr>
            <a:normAutofit lnSpcReduction="10000"/>
          </a:bodyPr>
          <a:lstStyle/>
          <a:p>
            <a:pPr marL="0" indent="0">
              <a:buNone/>
            </a:pPr>
            <a:r>
              <a:rPr lang="pl-PL" dirty="0"/>
              <a:t>Art.. 398</a:t>
            </a:r>
          </a:p>
          <a:p>
            <a:pPr marL="0" indent="0">
              <a:buNone/>
            </a:pPr>
            <a:r>
              <a:rPr lang="en-US" dirty="0"/>
              <a:t>'In enquiries concerning offences under Articles 600a, 600b, 600d, 609a, 609b, 609c, 609d, and 609g of the criminal code, where the evidence involves minors under 16, the judge shall determine by order the place, time and particular circumstances for hearing evidence where a minor's situation makes it appropriate and necessary. </a:t>
            </a:r>
            <a:r>
              <a:rPr lang="en-US" b="1" dirty="0"/>
              <a:t>In such cases, the hearing can be held in a place other than the court, in special facilities or, failing that, at the minor's home. </a:t>
            </a:r>
            <a:r>
              <a:rPr lang="pl-PL" b="1" dirty="0"/>
              <a:t>(…)</a:t>
            </a:r>
          </a:p>
        </p:txBody>
      </p:sp>
    </p:spTree>
    <p:extLst>
      <p:ext uri="{BB962C8B-B14F-4D97-AF65-F5344CB8AC3E}">
        <p14:creationId xmlns:p14="http://schemas.microsoft.com/office/powerpoint/2010/main" val="450122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2C2DDF-5113-4641-9801-C1B99B6D861F}"/>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2905908D-45CA-4F1D-81F1-11F13C9EC4A8}"/>
              </a:ext>
            </a:extLst>
          </p:cNvPr>
          <p:cNvSpPr>
            <a:spLocks noGrp="1"/>
          </p:cNvSpPr>
          <p:nvPr>
            <p:ph idx="1"/>
          </p:nvPr>
        </p:nvSpPr>
        <p:spPr/>
        <p:txBody>
          <a:bodyPr/>
          <a:lstStyle/>
          <a:p>
            <a:pPr marL="0" indent="0">
              <a:buNone/>
            </a:pPr>
            <a:endParaRPr lang="pl-PL" dirty="0"/>
          </a:p>
          <a:p>
            <a:pPr>
              <a:buFont typeface="Wingdings" panose="05000000000000000000" pitchFamily="2" charset="2"/>
              <a:buChar char="à"/>
            </a:pPr>
            <a:r>
              <a:rPr lang="en-US" b="1" dirty="0"/>
              <a:t>special </a:t>
            </a:r>
            <a:r>
              <a:rPr lang="en-US" b="1" dirty="0" err="1"/>
              <a:t>procedurę</a:t>
            </a:r>
            <a:r>
              <a:rPr lang="pl-PL" b="1" dirty="0"/>
              <a:t>/ </a:t>
            </a:r>
            <a:r>
              <a:rPr lang="pl-PL" b="1" dirty="0" err="1"/>
              <a:t>exceptions</a:t>
            </a:r>
            <a:r>
              <a:rPr lang="pl-PL" b="1" dirty="0"/>
              <a:t>: </a:t>
            </a:r>
          </a:p>
          <a:p>
            <a:pPr marL="0" indent="0">
              <a:buNone/>
            </a:pPr>
            <a:r>
              <a:rPr lang="en-US" dirty="0"/>
              <a:t>‘sexual offences or offences with a sexual background</a:t>
            </a:r>
            <a:r>
              <a:rPr lang="pl-PL" dirty="0"/>
              <a:t>’</a:t>
            </a:r>
          </a:p>
          <a:p>
            <a:pPr marL="0" indent="0">
              <a:buNone/>
            </a:pPr>
            <a:endParaRPr lang="pl-PL" b="1" dirty="0"/>
          </a:p>
          <a:p>
            <a:pPr marL="0" indent="0">
              <a:buNone/>
            </a:pPr>
            <a:r>
              <a:rPr lang="pl-PL" b="1" dirty="0">
                <a:sym typeface="Wingdings" panose="05000000000000000000" pitchFamily="2" charset="2"/>
              </a:rPr>
              <a:t> </a:t>
            </a:r>
            <a:r>
              <a:rPr lang="pl-PL" b="1" dirty="0" err="1">
                <a:sym typeface="Wingdings" panose="05000000000000000000" pitchFamily="2" charset="2"/>
              </a:rPr>
              <a:t>Offences</a:t>
            </a:r>
            <a:r>
              <a:rPr lang="pl-PL" b="1" dirty="0">
                <a:sym typeface="Wingdings" panose="05000000000000000000" pitchFamily="2" charset="2"/>
              </a:rPr>
              <a:t> </a:t>
            </a:r>
            <a:r>
              <a:rPr lang="pl-PL" b="1" dirty="0" err="1">
                <a:sym typeface="Wingdings" panose="05000000000000000000" pitchFamily="2" charset="2"/>
              </a:rPr>
              <a:t>commited</a:t>
            </a:r>
            <a:r>
              <a:rPr lang="pl-PL" b="1" dirty="0">
                <a:sym typeface="Wingdings" panose="05000000000000000000" pitchFamily="2" charset="2"/>
              </a:rPr>
              <a:t> in </a:t>
            </a:r>
            <a:r>
              <a:rPr lang="pl-PL" b="1" dirty="0" err="1">
                <a:sym typeface="Wingdings" panose="05000000000000000000" pitchFamily="2" charset="2"/>
              </a:rPr>
              <a:t>this</a:t>
            </a:r>
            <a:r>
              <a:rPr lang="pl-PL" b="1" dirty="0">
                <a:sym typeface="Wingdings" panose="05000000000000000000" pitchFamily="2" charset="2"/>
              </a:rPr>
              <a:t> </a:t>
            </a:r>
            <a:r>
              <a:rPr lang="pl-PL" b="1" dirty="0" err="1">
                <a:sym typeface="Wingdings" panose="05000000000000000000" pitchFamily="2" charset="2"/>
              </a:rPr>
              <a:t>case</a:t>
            </a:r>
            <a:r>
              <a:rPr lang="pl-PL" b="1" dirty="0">
                <a:sym typeface="Wingdings" panose="05000000000000000000" pitchFamily="2" charset="2"/>
              </a:rPr>
              <a:t>:</a:t>
            </a:r>
            <a:endParaRPr lang="pl-PL" b="1" dirty="0"/>
          </a:p>
          <a:p>
            <a:pPr marL="0" indent="0">
              <a:buNone/>
            </a:pPr>
            <a:r>
              <a:rPr lang="en-US" dirty="0"/>
              <a:t>‘misuse of disciplinary measures’</a:t>
            </a:r>
            <a:r>
              <a:rPr lang="pl-PL" dirty="0"/>
              <a:t>		</a:t>
            </a:r>
          </a:p>
          <a:p>
            <a:pPr marL="0" indent="0">
              <a:buNone/>
            </a:pPr>
            <a:r>
              <a:rPr lang="en-US" dirty="0"/>
              <a:t>‘serious injuries’</a:t>
            </a:r>
            <a:r>
              <a:rPr lang="pl-PL" dirty="0"/>
              <a:t>			</a:t>
            </a:r>
          </a:p>
          <a:p>
            <a:pPr marL="0" indent="0">
              <a:buNone/>
            </a:pPr>
            <a:endParaRPr lang="pl-PL" dirty="0"/>
          </a:p>
          <a:p>
            <a:pPr marL="0" indent="0">
              <a:buNone/>
            </a:pPr>
            <a:endParaRPr lang="pl-PL" dirty="0"/>
          </a:p>
          <a:p>
            <a:pPr marL="0" indent="0">
              <a:buNone/>
            </a:pPr>
            <a:endParaRPr lang="pl-PL" dirty="0"/>
          </a:p>
        </p:txBody>
      </p:sp>
    </p:spTree>
    <p:extLst>
      <p:ext uri="{BB962C8B-B14F-4D97-AF65-F5344CB8AC3E}">
        <p14:creationId xmlns:p14="http://schemas.microsoft.com/office/powerpoint/2010/main" val="3192649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B10FA5-4DBC-43B5-8516-13DFE561033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2065CCF-D74C-480D-8A78-9DB496A0BBF7}"/>
              </a:ext>
            </a:extLst>
          </p:cNvPr>
          <p:cNvSpPr>
            <a:spLocks noGrp="1"/>
          </p:cNvSpPr>
          <p:nvPr>
            <p:ph idx="1"/>
          </p:nvPr>
        </p:nvSpPr>
        <p:spPr/>
        <p:txBody>
          <a:bodyPr/>
          <a:lstStyle/>
          <a:p>
            <a:pPr marL="0" indent="0">
              <a:buNone/>
            </a:pPr>
            <a:endParaRPr lang="pl-PL" dirty="0"/>
          </a:p>
          <a:p>
            <a:pPr marL="0" indent="0">
              <a:buNone/>
            </a:pPr>
            <a:endParaRPr lang="pl-PL" b="1" dirty="0"/>
          </a:p>
          <a:p>
            <a:pPr marL="0" indent="0">
              <a:buNone/>
            </a:pPr>
            <a:r>
              <a:rPr lang="pl-PL" b="1" dirty="0"/>
              <a:t>In </a:t>
            </a:r>
            <a:r>
              <a:rPr lang="pl-PL" b="1" dirty="0" err="1"/>
              <a:t>Mrs</a:t>
            </a:r>
            <a:r>
              <a:rPr lang="pl-PL" b="1" dirty="0"/>
              <a:t> Pupino Case: </a:t>
            </a:r>
            <a:r>
              <a:rPr lang="en-US" dirty="0"/>
              <a:t>the Public Prosecutor’s Office asked the judge in charge of preliminary enquiries in August 2001 to take the testimony of eight children, witnesses and victims of the offences for which </a:t>
            </a:r>
            <a:r>
              <a:rPr lang="en-US" dirty="0" err="1"/>
              <a:t>Mrs</a:t>
            </a:r>
            <a:r>
              <a:rPr lang="en-US" dirty="0"/>
              <a:t> </a:t>
            </a:r>
            <a:r>
              <a:rPr lang="en-US" b="1" dirty="0" err="1"/>
              <a:t>Pupino</a:t>
            </a:r>
            <a:r>
              <a:rPr lang="en-US" b="1" dirty="0"/>
              <a:t> is being examined, by the special procedure for taking evidence early</a:t>
            </a:r>
            <a:r>
              <a:rPr lang="en-US" dirty="0"/>
              <a:t>, pursuant to Article 392(1a) of the CPP</a:t>
            </a:r>
            <a:endParaRPr lang="pl-PL" dirty="0"/>
          </a:p>
          <a:p>
            <a:pPr marL="0" indent="0">
              <a:buNone/>
            </a:pPr>
            <a:endParaRPr lang="pl-PL" dirty="0"/>
          </a:p>
        </p:txBody>
      </p:sp>
    </p:spTree>
    <p:extLst>
      <p:ext uri="{BB962C8B-B14F-4D97-AF65-F5344CB8AC3E}">
        <p14:creationId xmlns:p14="http://schemas.microsoft.com/office/powerpoint/2010/main" val="1693704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628C36-B165-496A-AAED-A2F0CD59D12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A9DFFB86-F5C1-4F6C-9F5C-DDA3BECB2A1F}"/>
              </a:ext>
            </a:extLst>
          </p:cNvPr>
          <p:cNvSpPr>
            <a:spLocks noGrp="1"/>
          </p:cNvSpPr>
          <p:nvPr>
            <p:ph idx="1"/>
          </p:nvPr>
        </p:nvSpPr>
        <p:spPr/>
        <p:txBody>
          <a:bodyPr/>
          <a:lstStyle/>
          <a:p>
            <a:r>
              <a:rPr lang="pl-PL" b="1" dirty="0" err="1"/>
              <a:t>Mrs</a:t>
            </a:r>
            <a:r>
              <a:rPr lang="pl-PL" b="1" dirty="0"/>
              <a:t> Pupino </a:t>
            </a:r>
            <a:r>
              <a:rPr lang="pl-PL" b="1" dirty="0" err="1"/>
              <a:t>opposed</a:t>
            </a:r>
            <a:r>
              <a:rPr lang="pl-PL" b="1" dirty="0"/>
              <a:t> </a:t>
            </a:r>
            <a:r>
              <a:rPr lang="pl-PL" b="1" dirty="0" err="1"/>
              <a:t>that</a:t>
            </a:r>
            <a:r>
              <a:rPr lang="pl-PL" b="1" dirty="0"/>
              <a:t> </a:t>
            </a:r>
            <a:r>
              <a:rPr lang="pl-PL" b="1" dirty="0" err="1"/>
              <a:t>application</a:t>
            </a:r>
            <a:r>
              <a:rPr lang="pl-PL" b="1" dirty="0"/>
              <a:t>, </a:t>
            </a:r>
            <a:r>
              <a:rPr lang="pl-PL" b="1" dirty="0" err="1"/>
              <a:t>arguing</a:t>
            </a:r>
            <a:r>
              <a:rPr lang="pl-PL" b="1" dirty="0"/>
              <a:t> </a:t>
            </a:r>
            <a:r>
              <a:rPr lang="pl-PL" b="1" dirty="0" err="1"/>
              <a:t>that</a:t>
            </a:r>
            <a:r>
              <a:rPr lang="pl-PL" b="1" dirty="0"/>
              <a:t> </a:t>
            </a:r>
            <a:r>
              <a:rPr lang="pl-PL" b="1" dirty="0" err="1"/>
              <a:t>it</a:t>
            </a:r>
            <a:r>
              <a:rPr lang="pl-PL" b="1" dirty="0"/>
              <a:t> </a:t>
            </a:r>
            <a:r>
              <a:rPr lang="pl-PL" b="1" dirty="0" err="1"/>
              <a:t>did</a:t>
            </a:r>
            <a:r>
              <a:rPr lang="pl-PL" b="1" dirty="0"/>
              <a:t> not </a:t>
            </a:r>
            <a:r>
              <a:rPr lang="pl-PL" b="1" dirty="0" err="1"/>
              <a:t>fall</a:t>
            </a:r>
            <a:r>
              <a:rPr lang="pl-PL" b="1" dirty="0"/>
              <a:t> </a:t>
            </a:r>
            <a:r>
              <a:rPr lang="pl-PL" b="1" dirty="0" err="1"/>
              <a:t>within</a:t>
            </a:r>
            <a:r>
              <a:rPr lang="pl-PL" b="1" dirty="0"/>
              <a:t> </a:t>
            </a:r>
            <a:r>
              <a:rPr lang="pl-PL" b="1" dirty="0" err="1"/>
              <a:t>any</a:t>
            </a:r>
            <a:r>
              <a:rPr lang="pl-PL" b="1" dirty="0"/>
              <a:t> of the </a:t>
            </a:r>
            <a:r>
              <a:rPr lang="pl-PL" b="1" dirty="0" err="1"/>
              <a:t>cases</a:t>
            </a:r>
            <a:r>
              <a:rPr lang="pl-PL" b="1" dirty="0"/>
              <a:t> </a:t>
            </a:r>
            <a:r>
              <a:rPr lang="pl-PL" b="1" dirty="0" err="1"/>
              <a:t>envisaged</a:t>
            </a:r>
            <a:r>
              <a:rPr lang="pl-PL" b="1" dirty="0"/>
              <a:t> by art. 391(2) and 1a of CPP</a:t>
            </a:r>
          </a:p>
          <a:p>
            <a:endParaRPr lang="pl-PL" dirty="0"/>
          </a:p>
          <a:p>
            <a:endParaRPr lang="pl-PL" dirty="0"/>
          </a:p>
        </p:txBody>
      </p:sp>
      <p:pic>
        <p:nvPicPr>
          <p:cNvPr id="1026" name="Picture 2" descr="Znalezione obrazy dla zapytania Matilda movie">
            <a:extLst>
              <a:ext uri="{FF2B5EF4-FFF2-40B4-BE49-F238E27FC236}">
                <a16:creationId xmlns:a16="http://schemas.microsoft.com/office/drawing/2014/main" id="{E94DCE44-A0E5-4CFA-9C3D-CBBC8ECD4C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0465" y="2791264"/>
            <a:ext cx="2555631" cy="2555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31631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dło">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TM03457510[[fn=Mydło]]</Template>
  <TotalTime>2027</TotalTime>
  <Words>1051</Words>
  <Application>Microsoft Office PowerPoint</Application>
  <PresentationFormat>Widescreen</PresentationFormat>
  <Paragraphs>77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vt:lpstr>
      <vt:lpstr>Mydło</vt:lpstr>
      <vt:lpstr>JUDGMENT OF THE COURT  (Grand Chamber) 16 June 2005  In Case C-105/03 Maria Pupino </vt:lpstr>
      <vt:lpstr>PowerPoint Presentation</vt:lpstr>
      <vt:lpstr>Factual background</vt:lpstr>
      <vt:lpstr>Criminal Procedure in Italy </vt:lpstr>
      <vt:lpstr>PowerPoint Presentation</vt:lpstr>
      <vt:lpstr>Italian Code of Criminal Procedure </vt:lpstr>
      <vt:lpstr>PowerPoint Presentation</vt:lpstr>
      <vt:lpstr>PowerPoint Presentation</vt:lpstr>
      <vt:lpstr>PowerPoint Presentation</vt:lpstr>
      <vt:lpstr>PowerPoint Presentation</vt:lpstr>
      <vt:lpstr>Question referred to the Court</vt:lpstr>
      <vt:lpstr>COUNCIL FRAMEWORK DECISION  of 15 March 2001  on the standing of victims in criminal proceedings art. 2,3 and 8 (guarantees)</vt:lpstr>
      <vt:lpstr>PowerPoint Presentation</vt:lpstr>
      <vt:lpstr>The Verdict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PUPINO JUDGMENT OF THE COURT (Grand Chamber) 16 June 2005  In Case C-105/03 Maria Pupino</dc:title>
  <dc:creator>dorot</dc:creator>
  <cp:lastModifiedBy>Zoran Buric</cp:lastModifiedBy>
  <cp:revision>33</cp:revision>
  <dcterms:created xsi:type="dcterms:W3CDTF">2019-03-24T18:04:01Z</dcterms:created>
  <dcterms:modified xsi:type="dcterms:W3CDTF">2019-05-09T09:13:15Z</dcterms:modified>
</cp:coreProperties>
</file>