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6"/>
  </p:notesMasterIdLst>
  <p:handoutMasterIdLst>
    <p:handoutMasterId r:id="rId17"/>
  </p:handoutMasterIdLst>
  <p:sldIdLst>
    <p:sldId id="288" r:id="rId2"/>
    <p:sldId id="289" r:id="rId3"/>
    <p:sldId id="290" r:id="rId4"/>
    <p:sldId id="291" r:id="rId5"/>
    <p:sldId id="292" r:id="rId6"/>
    <p:sldId id="294" r:id="rId7"/>
    <p:sldId id="295" r:id="rId8"/>
    <p:sldId id="296" r:id="rId9"/>
    <p:sldId id="297" r:id="rId10"/>
    <p:sldId id="298" r:id="rId11"/>
    <p:sldId id="301" r:id="rId12"/>
    <p:sldId id="302" r:id="rId13"/>
    <p:sldId id="306" r:id="rId14"/>
    <p:sldId id="307" r:id="rId15"/>
  </p:sldIdLst>
  <p:sldSz cx="9144000" cy="6858000" type="screen4x3"/>
  <p:notesSz cx="6858000" cy="9926638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989" tIns="45994" rIns="91989" bIns="45994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989" tIns="45994" rIns="91989" bIns="45994" rtlCol="0"/>
          <a:lstStyle>
            <a:lvl1pPr algn="r">
              <a:defRPr sz="1200"/>
            </a:lvl1pPr>
          </a:lstStyle>
          <a:p>
            <a:fld id="{6E8E710E-7354-4905-B9AF-D227127B4822}" type="datetimeFigureOut">
              <a:rPr lang="hr-HR" smtClean="0"/>
              <a:t>18.10.2019.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71800" cy="496332"/>
          </a:xfrm>
          <a:prstGeom prst="rect">
            <a:avLst/>
          </a:prstGeom>
        </p:spPr>
        <p:txBody>
          <a:bodyPr vert="horz" lIns="91989" tIns="45994" rIns="91989" bIns="45994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28584"/>
            <a:ext cx="2971800" cy="496332"/>
          </a:xfrm>
          <a:prstGeom prst="rect">
            <a:avLst/>
          </a:prstGeom>
        </p:spPr>
        <p:txBody>
          <a:bodyPr vert="horz" lIns="91989" tIns="45994" rIns="91989" bIns="45994" rtlCol="0" anchor="b"/>
          <a:lstStyle>
            <a:lvl1pPr algn="r">
              <a:defRPr sz="1200"/>
            </a:lvl1pPr>
          </a:lstStyle>
          <a:p>
            <a:fld id="{31A43522-D42A-4B15-B132-167F84C473B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432594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989" tIns="45994" rIns="91989" bIns="45994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989" tIns="45994" rIns="91989" bIns="45994" rtlCol="0"/>
          <a:lstStyle>
            <a:lvl1pPr algn="r">
              <a:defRPr sz="1200"/>
            </a:lvl1pPr>
          </a:lstStyle>
          <a:p>
            <a:fld id="{7D10960B-3644-4EAC-B5A9-944188D98649}" type="datetimeFigureOut">
              <a:rPr lang="hr-HR" smtClean="0"/>
              <a:t>18.10.2019.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89" tIns="45994" rIns="91989" bIns="45994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715154"/>
            <a:ext cx="5486400" cy="4466987"/>
          </a:xfrm>
          <a:prstGeom prst="rect">
            <a:avLst/>
          </a:prstGeom>
        </p:spPr>
        <p:txBody>
          <a:bodyPr vert="horz" lIns="91989" tIns="45994" rIns="91989" bIns="4599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71800" cy="496332"/>
          </a:xfrm>
          <a:prstGeom prst="rect">
            <a:avLst/>
          </a:prstGeom>
        </p:spPr>
        <p:txBody>
          <a:bodyPr vert="horz" lIns="91989" tIns="45994" rIns="91989" bIns="45994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28584"/>
            <a:ext cx="2971800" cy="496332"/>
          </a:xfrm>
          <a:prstGeom prst="rect">
            <a:avLst/>
          </a:prstGeom>
        </p:spPr>
        <p:txBody>
          <a:bodyPr vert="horz" lIns="91989" tIns="45994" rIns="91989" bIns="45994" rtlCol="0" anchor="b"/>
          <a:lstStyle>
            <a:lvl1pPr algn="r">
              <a:defRPr sz="1200"/>
            </a:lvl1pPr>
          </a:lstStyle>
          <a:p>
            <a:fld id="{7C702D19-7A83-44C9-983E-0A73A6629D8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94956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685D6-33E2-48C5-98C3-0E497E9BD34F}" type="datetimeFigureOut">
              <a:rPr lang="sr-Latn-CS" smtClean="0"/>
              <a:pPr/>
              <a:t>18.10.2019.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A0B7C-3704-473B-A9EC-2D11254D2927}" type="slidenum">
              <a:rPr lang="hr-HR" smtClean="0"/>
              <a:pPr/>
              <a:t>‹#›</a:t>
            </a:fld>
            <a:endParaRPr lang="hr-H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7671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685D6-33E2-48C5-98C3-0E497E9BD34F}" type="datetimeFigureOut">
              <a:rPr lang="sr-Latn-CS" smtClean="0"/>
              <a:pPr/>
              <a:t>18.10.2019.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A0B7C-3704-473B-A9EC-2D11254D2927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35775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685D6-33E2-48C5-98C3-0E497E9BD34F}" type="datetimeFigureOut">
              <a:rPr lang="sr-Latn-CS" smtClean="0"/>
              <a:pPr/>
              <a:t>18.10.2019.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A0B7C-3704-473B-A9EC-2D11254D2927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56093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685D6-33E2-48C5-98C3-0E497E9BD34F}" type="datetimeFigureOut">
              <a:rPr lang="sr-Latn-CS" smtClean="0"/>
              <a:pPr/>
              <a:t>18.10.2019.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A0B7C-3704-473B-A9EC-2D11254D2927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38816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685D6-33E2-48C5-98C3-0E497E9BD34F}" type="datetimeFigureOut">
              <a:rPr lang="sr-Latn-CS" smtClean="0"/>
              <a:pPr/>
              <a:t>18.10.2019.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A0B7C-3704-473B-A9EC-2D11254D2927}" type="slidenum">
              <a:rPr lang="hr-HR" smtClean="0"/>
              <a:pPr/>
              <a:t>‹#›</a:t>
            </a:fld>
            <a:endParaRPr lang="hr-H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59971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685D6-33E2-48C5-98C3-0E497E9BD34F}" type="datetimeFigureOut">
              <a:rPr lang="sr-Latn-CS" smtClean="0"/>
              <a:pPr/>
              <a:t>18.10.2019.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A0B7C-3704-473B-A9EC-2D11254D2927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09345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685D6-33E2-48C5-98C3-0E497E9BD34F}" type="datetimeFigureOut">
              <a:rPr lang="sr-Latn-CS" smtClean="0"/>
              <a:pPr/>
              <a:t>18.10.2019.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A0B7C-3704-473B-A9EC-2D11254D2927}" type="slidenum">
              <a:rPr lang="hr-HR" smtClean="0"/>
              <a:pPr/>
              <a:t>‹#›</a:t>
            </a:fld>
            <a:endParaRPr lang="hr-H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2759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685D6-33E2-48C5-98C3-0E497E9BD34F}" type="datetimeFigureOut">
              <a:rPr lang="sr-Latn-CS" smtClean="0"/>
              <a:pPr/>
              <a:t>18.10.2019.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A0B7C-3704-473B-A9EC-2D11254D2927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91515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685D6-33E2-48C5-98C3-0E497E9BD34F}" type="datetimeFigureOut">
              <a:rPr lang="sr-Latn-CS" smtClean="0"/>
              <a:pPr/>
              <a:t>18.10.2019.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A0B7C-3704-473B-A9EC-2D11254D2927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08510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685D6-33E2-48C5-98C3-0E497E9BD34F}" type="datetimeFigureOut">
              <a:rPr lang="sr-Latn-CS" smtClean="0"/>
              <a:pPr/>
              <a:t>18.10.2019.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A0B7C-3704-473B-A9EC-2D11254D2927}" type="slidenum">
              <a:rPr lang="hr-HR" smtClean="0"/>
              <a:pPr/>
              <a:t>‹#›</a:t>
            </a:fld>
            <a:endParaRPr lang="hr-H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7957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685D6-33E2-48C5-98C3-0E497E9BD34F}" type="datetimeFigureOut">
              <a:rPr lang="sr-Latn-CS" smtClean="0"/>
              <a:pPr/>
              <a:t>18.10.2019.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A0B7C-3704-473B-A9EC-2D11254D2927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34640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A7685D6-33E2-48C5-98C3-0E497E9BD34F}" type="datetimeFigureOut">
              <a:rPr lang="sr-Latn-CS" smtClean="0"/>
              <a:pPr/>
              <a:t>18.10.2019.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654A0B7C-3704-473B-A9EC-2D11254D2927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17960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urel.info/spip.php?rubrique292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28800"/>
            <a:ext cx="7620000" cy="1872208"/>
          </a:xfrm>
        </p:spPr>
        <p:txBody>
          <a:bodyPr>
            <a:normAutofit/>
          </a:bodyPr>
          <a:lstStyle/>
          <a:p>
            <a:r>
              <a:rPr lang="hr-HR" dirty="0"/>
              <a:t>RELIGIJA, Pravo i Društvo – IV.</a:t>
            </a:r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/>
              <a:t>S. </a:t>
            </a:r>
            <a:r>
              <a:rPr lang="hr-HR" dirty="0" err="1"/>
              <a:t>Zrinščak</a:t>
            </a:r>
            <a:r>
              <a:rPr lang="hr-HR" dirty="0"/>
              <a:t> – listopad 2019.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640582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40768"/>
            <a:ext cx="8424936" cy="468052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buNone/>
            </a:pPr>
            <a:endParaRPr lang="hr-HR" dirty="0"/>
          </a:p>
          <a:p>
            <a:pPr>
              <a:spcBef>
                <a:spcPts val="0"/>
              </a:spcBef>
              <a:buNone/>
            </a:pPr>
            <a:r>
              <a:rPr lang="en-US" dirty="0"/>
              <a:t>3. </a:t>
            </a:r>
            <a:r>
              <a:rPr lang="en-US" dirty="0" err="1"/>
              <a:t>Recognising</a:t>
            </a:r>
            <a:r>
              <a:rPr lang="en-US" dirty="0"/>
              <a:t> their identity and their specific contribution, the Union shall maintain an open, transparent and regular dialogue with these churches and </a:t>
            </a:r>
            <a:r>
              <a:rPr lang="en-US" dirty="0" err="1"/>
              <a:t>organisations</a:t>
            </a:r>
            <a:r>
              <a:rPr lang="en-US" dirty="0"/>
              <a:t>." </a:t>
            </a:r>
            <a:endParaRPr lang="hr-HR" dirty="0"/>
          </a:p>
          <a:p>
            <a:pPr>
              <a:spcBef>
                <a:spcPts val="0"/>
              </a:spcBef>
            </a:pPr>
            <a:endParaRPr lang="hr-HR" dirty="0"/>
          </a:p>
          <a:p>
            <a:pPr>
              <a:spcBef>
                <a:spcPts val="0"/>
              </a:spcBef>
            </a:pPr>
            <a:r>
              <a:rPr lang="hr-HR" dirty="0"/>
              <a:t>Europski obrazac:</a:t>
            </a:r>
          </a:p>
          <a:p>
            <a:pPr>
              <a:spcBef>
                <a:spcPts val="0"/>
              </a:spcBef>
              <a:buNone/>
            </a:pPr>
            <a:r>
              <a:rPr lang="hr-HR" dirty="0"/>
              <a:t> (1) zaštita individualnih prava i religijskih sloboda, </a:t>
            </a:r>
          </a:p>
          <a:p>
            <a:pPr>
              <a:spcBef>
                <a:spcPts val="0"/>
              </a:spcBef>
              <a:buNone/>
            </a:pPr>
            <a:r>
              <a:rPr lang="hr-HR" dirty="0"/>
              <a:t>(2) nekompetentnost države u religijskim pitanjima, odnosno priznavanju nezavisnosti religije u svim pitanjima njenoga učenja i ustroja </a:t>
            </a:r>
          </a:p>
          <a:p>
            <a:pPr>
              <a:spcBef>
                <a:spcPts val="0"/>
              </a:spcBef>
              <a:buNone/>
            </a:pPr>
            <a:r>
              <a:rPr lang="hr-HR" dirty="0"/>
              <a:t>(3) selektivna kooperacija između države i religija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hr-HR" dirty="0"/>
              <a:t>+ europski obrazac u kontekstu kontradiktornih trendova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93855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Alternativni pristup (V. </a:t>
            </a:r>
            <a:r>
              <a:rPr lang="hr-HR" dirty="0" err="1"/>
              <a:t>Bader</a:t>
            </a:r>
            <a:r>
              <a:rPr lang="hr-HR" dirty="0"/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/>
              <a:t>Kombinacija pravnog i političkog:</a:t>
            </a:r>
          </a:p>
          <a:p>
            <a:r>
              <a:rPr lang="hr-HR" dirty="0" err="1"/>
              <a:t>Strong</a:t>
            </a:r>
            <a:r>
              <a:rPr lang="hr-HR" dirty="0"/>
              <a:t> </a:t>
            </a:r>
            <a:r>
              <a:rPr lang="hr-HR" dirty="0" err="1"/>
              <a:t>establishment</a:t>
            </a:r>
            <a:endParaRPr lang="hr-HR" dirty="0"/>
          </a:p>
          <a:p>
            <a:r>
              <a:rPr lang="hr-HR" dirty="0"/>
              <a:t>- pravni, politički i religijsko-nacionalni monizam (pr. Grčka, Srbija, Izrael)</a:t>
            </a:r>
          </a:p>
          <a:p>
            <a:r>
              <a:rPr lang="hr-HR" dirty="0" err="1"/>
              <a:t>Weak</a:t>
            </a:r>
            <a:r>
              <a:rPr lang="hr-HR" dirty="0"/>
              <a:t> </a:t>
            </a:r>
            <a:r>
              <a:rPr lang="hr-HR" dirty="0" err="1"/>
              <a:t>establishment</a:t>
            </a:r>
            <a:endParaRPr lang="hr-HR" dirty="0"/>
          </a:p>
          <a:p>
            <a:r>
              <a:rPr lang="hr-HR" dirty="0"/>
              <a:t>- pravni monizam, ograničeni politički i religijski pluralizam (Engleska, Škotska, skandinavske zemlje)</a:t>
            </a:r>
          </a:p>
          <a:p>
            <a:r>
              <a:rPr lang="hr-HR" dirty="0" err="1"/>
              <a:t>Constitutional</a:t>
            </a:r>
            <a:r>
              <a:rPr lang="hr-HR" dirty="0"/>
              <a:t> </a:t>
            </a:r>
            <a:r>
              <a:rPr lang="hr-HR" dirty="0" err="1"/>
              <a:t>pluralism</a:t>
            </a:r>
            <a:r>
              <a:rPr lang="hr-HR" dirty="0"/>
              <a:t> </a:t>
            </a:r>
          </a:p>
          <a:p>
            <a:r>
              <a:rPr lang="hr-HR" dirty="0"/>
              <a:t>- pravni i religijski pluralizam (Finska)</a:t>
            </a:r>
          </a:p>
          <a:p>
            <a:r>
              <a:rPr lang="hr-HR" dirty="0" err="1"/>
              <a:t>Nonconstitutional</a:t>
            </a:r>
            <a:r>
              <a:rPr lang="hr-HR" dirty="0"/>
              <a:t> </a:t>
            </a:r>
            <a:r>
              <a:rPr lang="hr-HR" dirty="0" err="1"/>
              <a:t>pluralism</a:t>
            </a:r>
            <a:endParaRPr lang="hr-HR" dirty="0"/>
          </a:p>
          <a:p>
            <a:r>
              <a:rPr lang="hr-HR" dirty="0"/>
              <a:t>- ograničeni pravni pluralizam + politički i religijski (Niz, Belgija, Australija, Njemačka..)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70487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/>
              <a:t>Nonestablishment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private</a:t>
            </a:r>
            <a:r>
              <a:rPr lang="hr-HR" dirty="0"/>
              <a:t> </a:t>
            </a:r>
            <a:r>
              <a:rPr lang="hr-HR" dirty="0" err="1"/>
              <a:t>pluralism</a:t>
            </a:r>
            <a:endParaRPr lang="hr-HR" dirty="0"/>
          </a:p>
          <a:p>
            <a:r>
              <a:rPr lang="hr-HR" dirty="0"/>
              <a:t>- jaka pravna i </a:t>
            </a:r>
            <a:r>
              <a:rPr lang="hr-HR"/>
              <a:t>politička odvojenost (SAD)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27254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952D7-AB73-4E50-BF37-ABC6C9FC3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260BFB-86FF-4845-8E8B-94C9B15539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/>
              <a:t>Crkva i država – kako se odnosi povijesno utemeljuju te mijenjaju:</a:t>
            </a:r>
          </a:p>
          <a:p>
            <a:r>
              <a:rPr lang="hr-HR" dirty="0"/>
              <a:t>- sukladno zahtjevima </a:t>
            </a:r>
            <a:r>
              <a:rPr lang="hr-HR" dirty="0" err="1"/>
              <a:t>pluralizacije</a:t>
            </a:r>
            <a:r>
              <a:rPr lang="hr-HR" dirty="0"/>
              <a:t> i odvojenosti</a:t>
            </a:r>
          </a:p>
          <a:p>
            <a:r>
              <a:rPr lang="hr-HR" dirty="0"/>
              <a:t>- ali i sukladno zahtjevima političkog trenutka i / ili uloge religije u kolektivnom identitetu</a:t>
            </a:r>
          </a:p>
          <a:p>
            <a:endParaRPr lang="hr-HR" dirty="0"/>
          </a:p>
          <a:p>
            <a:r>
              <a:rPr lang="hr-HR" dirty="0"/>
              <a:t>Primjer Mađarske – izvor: </a:t>
            </a:r>
            <a:r>
              <a:rPr lang="hr-HR" dirty="0">
                <a:hlinkClick r:id="rId2"/>
              </a:rPr>
              <a:t>http://www.eurel.info/spip.php?rubrique292</a:t>
            </a:r>
            <a:endParaRPr lang="hr-HR" dirty="0"/>
          </a:p>
          <a:p>
            <a:r>
              <a:rPr lang="hr-HR" dirty="0"/>
              <a:t>1990 – liberalan zakon o religijskoj slobodi – jednostavan postupak registracije, autonomija i financijske koristi…</a:t>
            </a:r>
          </a:p>
          <a:p>
            <a:r>
              <a:rPr lang="hr-HR" dirty="0"/>
              <a:t>2012 – novi Ustav – “God </a:t>
            </a:r>
            <a:r>
              <a:rPr lang="hr-HR" dirty="0" err="1"/>
              <a:t>bless</a:t>
            </a:r>
            <a:r>
              <a:rPr lang="hr-HR" dirty="0"/>
              <a:t> </a:t>
            </a:r>
            <a:r>
              <a:rPr lang="hr-HR" dirty="0" err="1"/>
              <a:t>Hungarians</a:t>
            </a:r>
            <a:r>
              <a:rPr lang="hr-HR" dirty="0"/>
              <a:t>” + odvojenost i suradnja s crkvama</a:t>
            </a:r>
          </a:p>
        </p:txBody>
      </p:sp>
    </p:spTree>
    <p:extLst>
      <p:ext uri="{BB962C8B-B14F-4D97-AF65-F5344CB8AC3E}">
        <p14:creationId xmlns:p14="http://schemas.microsoft.com/office/powerpoint/2010/main" val="26861071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262CD-47CB-458C-A985-547BC1857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2F25CB-C7A7-44AE-9300-3F93DFB2C9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Novi zakon o religijskim slobodama – 2012 - sasvim novi sustav:</a:t>
            </a:r>
          </a:p>
          <a:p>
            <a:r>
              <a:rPr lang="hr-HR" dirty="0"/>
              <a:t>- 14 (tradicionalnih) zajednica koje ne trebaju obnoviti registraciju</a:t>
            </a:r>
          </a:p>
          <a:p>
            <a:r>
              <a:rPr lang="hr-HR" dirty="0"/>
              <a:t>- ostali registracija – ali parlamentarni odbor a ne više sud (bez mogućnosti žalbenog postupka)</a:t>
            </a:r>
          </a:p>
          <a:p>
            <a:r>
              <a:rPr lang="hr-HR" dirty="0"/>
              <a:t>- kriteriji: 20 godina u Mađarskoj ili 100 godina u svijetu + 1000 potpisnika </a:t>
            </a:r>
          </a:p>
        </p:txBody>
      </p:sp>
    </p:spTree>
    <p:extLst>
      <p:ext uri="{BB962C8B-B14F-4D97-AF65-F5344CB8AC3E}">
        <p14:creationId xmlns:p14="http://schemas.microsoft.com/office/powerpoint/2010/main" val="1948134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844824"/>
            <a:ext cx="8424936" cy="4727448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hr-HR" sz="4000" dirty="0"/>
              <a:t>TIPOLOGIJA VJERSKIH ZAJEDNICA</a:t>
            </a:r>
          </a:p>
          <a:p>
            <a:pPr algn="ctr"/>
            <a:endParaRPr lang="hr-HR" sz="4000" b="1" dirty="0"/>
          </a:p>
        </p:txBody>
      </p:sp>
    </p:spTree>
    <p:extLst>
      <p:ext uri="{BB962C8B-B14F-4D97-AF65-F5344CB8AC3E}">
        <p14:creationId xmlns:p14="http://schemas.microsoft.com/office/powerpoint/2010/main" val="2004469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altLang="sr-Latn-RS" dirty="0"/>
          </a:p>
        </p:txBody>
      </p:sp>
      <p:sp>
        <p:nvSpPr>
          <p:cNvPr id="6147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altLang="sr-Latn-RS" sz="2400"/>
              <a:t>Weber – crkva i sekta</a:t>
            </a:r>
          </a:p>
          <a:p>
            <a:r>
              <a:rPr lang="hr-HR" altLang="sr-Latn-RS" sz="2400"/>
              <a:t>Crkva – birokratska organizacija – polaže univerzalno pravo, svatko može biti član (krštenje): Karizma je na službi</a:t>
            </a:r>
          </a:p>
          <a:p>
            <a:r>
              <a:rPr lang="hr-HR" altLang="sr-Latn-RS" sz="2400"/>
              <a:t>Sekta – dobrovoljni pristup, konverzija, odbijanje svijeta, intenzivan vjerski život</a:t>
            </a:r>
          </a:p>
        </p:txBody>
      </p:sp>
    </p:spTree>
    <p:extLst>
      <p:ext uri="{BB962C8B-B14F-4D97-AF65-F5344CB8AC3E}">
        <p14:creationId xmlns:p14="http://schemas.microsoft.com/office/powerpoint/2010/main" val="772345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altLang="sr-Latn-RS"/>
              <a:t>Značajke crkve i sekte prema Weberu (</a:t>
            </a:r>
            <a:r>
              <a:rPr lang="hr-HR" altLang="sr-Latn-RS" sz="2400"/>
              <a:t>Knoblauch, Sociologija religije, 2004, str. 186</a:t>
            </a:r>
            <a:r>
              <a:rPr lang="hr-HR" altLang="sr-Latn-RS"/>
              <a:t>)</a:t>
            </a: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4452408"/>
              </p:ext>
            </p:extLst>
          </p:nvPr>
        </p:nvGraphicFramePr>
        <p:xfrm>
          <a:off x="457200" y="1620838"/>
          <a:ext cx="8229600" cy="30324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40822717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778901612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4837266"/>
                    </a:ext>
                  </a:extLst>
                </a:gridCol>
              </a:tblGrid>
              <a:tr h="370762">
                <a:tc>
                  <a:txBody>
                    <a:bodyPr/>
                    <a:lstStyle/>
                    <a:p>
                      <a:endParaRPr lang="hr-HR" sz="18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r>
                        <a:rPr lang="hr-HR" sz="1800" dirty="0"/>
                        <a:t>Crkva</a:t>
                      </a:r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r>
                        <a:rPr lang="hr-HR" sz="1800" dirty="0"/>
                        <a:t>Sekta</a:t>
                      </a:r>
                    </a:p>
                  </a:txBody>
                  <a:tcPr marT="45710" marB="45710"/>
                </a:tc>
                <a:extLst>
                  <a:ext uri="{0D108BD9-81ED-4DB2-BD59-A6C34878D82A}">
                    <a16:rowId xmlns:a16="http://schemas.microsoft.com/office/drawing/2014/main" val="3066778038"/>
                  </a:ext>
                </a:extLst>
              </a:tr>
              <a:tr h="639946">
                <a:tc>
                  <a:txBody>
                    <a:bodyPr/>
                    <a:lstStyle/>
                    <a:p>
                      <a:r>
                        <a:rPr lang="hr-HR" sz="1800" dirty="0"/>
                        <a:t>Članovi</a:t>
                      </a:r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r>
                        <a:rPr lang="hr-HR" sz="1800" dirty="0"/>
                        <a:t>Potencijalno svi ljudi</a:t>
                      </a:r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r>
                        <a:rPr lang="hr-HR" sz="1800" dirty="0"/>
                        <a:t>Samo religiozno kvalificirani</a:t>
                      </a:r>
                    </a:p>
                  </a:txBody>
                  <a:tcPr marT="45710" marB="45710"/>
                </a:tc>
                <a:extLst>
                  <a:ext uri="{0D108BD9-81ED-4DB2-BD59-A6C34878D82A}">
                    <a16:rowId xmlns:a16="http://schemas.microsoft.com/office/drawing/2014/main" val="3624142400"/>
                  </a:ext>
                </a:extLst>
              </a:tr>
              <a:tr h="639946">
                <a:tc>
                  <a:txBody>
                    <a:bodyPr/>
                    <a:lstStyle/>
                    <a:p>
                      <a:r>
                        <a:rPr lang="hr-HR" sz="1800" dirty="0"/>
                        <a:t>Vodstvo</a:t>
                      </a:r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r>
                        <a:rPr lang="hr-HR" sz="1800" dirty="0" err="1"/>
                        <a:t>Hierokratska</a:t>
                      </a:r>
                      <a:r>
                        <a:rPr lang="hr-HR" sz="1800" dirty="0"/>
                        <a:t> shema službe</a:t>
                      </a:r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r>
                        <a:rPr lang="hr-HR" sz="1800" dirty="0"/>
                        <a:t>Vladavina kvalificiranih</a:t>
                      </a:r>
                    </a:p>
                  </a:txBody>
                  <a:tcPr marT="45710" marB="45710"/>
                </a:tc>
                <a:extLst>
                  <a:ext uri="{0D108BD9-81ED-4DB2-BD59-A6C34878D82A}">
                    <a16:rowId xmlns:a16="http://schemas.microsoft.com/office/drawing/2014/main" val="4142070578"/>
                  </a:ext>
                </a:extLst>
              </a:tr>
              <a:tr h="639946">
                <a:tc>
                  <a:txBody>
                    <a:bodyPr/>
                    <a:lstStyle/>
                    <a:p>
                      <a:r>
                        <a:rPr lang="hr-HR" sz="1800" dirty="0"/>
                        <a:t>Odnos prema svijetu</a:t>
                      </a:r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r>
                        <a:rPr lang="hr-HR" sz="1800" dirty="0"/>
                        <a:t>Potvrđujući, prihvaća</a:t>
                      </a:r>
                      <a:r>
                        <a:rPr lang="hr-HR" sz="1800" baseline="0" dirty="0"/>
                        <a:t> svijet</a:t>
                      </a:r>
                      <a:endParaRPr lang="hr-HR" sz="18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r>
                        <a:rPr lang="hr-HR" sz="1800" dirty="0"/>
                        <a:t>Odbojan,</a:t>
                      </a:r>
                      <a:r>
                        <a:rPr lang="hr-HR" sz="1800" baseline="0" dirty="0"/>
                        <a:t> ne prihvaća svijet</a:t>
                      </a:r>
                      <a:endParaRPr lang="hr-HR" sz="1800" dirty="0"/>
                    </a:p>
                  </a:txBody>
                  <a:tcPr marT="45710" marB="45710"/>
                </a:tc>
                <a:extLst>
                  <a:ext uri="{0D108BD9-81ED-4DB2-BD59-A6C34878D82A}">
                    <a16:rowId xmlns:a16="http://schemas.microsoft.com/office/drawing/2014/main" val="3892217287"/>
                  </a:ext>
                </a:extLst>
              </a:tr>
              <a:tr h="370762">
                <a:tc>
                  <a:txBody>
                    <a:bodyPr/>
                    <a:lstStyle/>
                    <a:p>
                      <a:r>
                        <a:rPr lang="hr-HR" sz="1800" dirty="0"/>
                        <a:t>Disciplina</a:t>
                      </a:r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r>
                        <a:rPr lang="hr-HR" sz="1800" dirty="0"/>
                        <a:t>Opuštena</a:t>
                      </a:r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r>
                        <a:rPr lang="hr-HR" sz="1800" dirty="0"/>
                        <a:t>Stroga</a:t>
                      </a:r>
                    </a:p>
                  </a:txBody>
                  <a:tcPr marT="45710" marB="45710"/>
                </a:tc>
                <a:extLst>
                  <a:ext uri="{0D108BD9-81ED-4DB2-BD59-A6C34878D82A}">
                    <a16:rowId xmlns:a16="http://schemas.microsoft.com/office/drawing/2014/main" val="2173089258"/>
                  </a:ext>
                </a:extLst>
              </a:tr>
              <a:tr h="370762">
                <a:tc>
                  <a:txBody>
                    <a:bodyPr/>
                    <a:lstStyle/>
                    <a:p>
                      <a:r>
                        <a:rPr lang="hr-HR" sz="1800" dirty="0"/>
                        <a:t>Organizacija</a:t>
                      </a:r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r>
                        <a:rPr lang="hr-HR" sz="1800" dirty="0"/>
                        <a:t>Birokratska</a:t>
                      </a:r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r>
                        <a:rPr lang="hr-HR" sz="1800" dirty="0"/>
                        <a:t>Karizmatska</a:t>
                      </a:r>
                    </a:p>
                  </a:txBody>
                  <a:tcPr marT="45710" marB="45710"/>
                </a:tc>
                <a:extLst>
                  <a:ext uri="{0D108BD9-81ED-4DB2-BD59-A6C34878D82A}">
                    <a16:rowId xmlns:a16="http://schemas.microsoft.com/office/drawing/2014/main" val="10356434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5395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altLang="sr-Latn-RS"/>
          </a:p>
        </p:txBody>
      </p:sp>
      <p:sp>
        <p:nvSpPr>
          <p:cNvPr id="8195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altLang="sr-Latn-RS" sz="2400" dirty="0"/>
              <a:t>R. </a:t>
            </a:r>
            <a:r>
              <a:rPr lang="hr-HR" altLang="sr-Latn-RS" sz="2400" dirty="0" err="1"/>
              <a:t>Niebhur</a:t>
            </a:r>
            <a:r>
              <a:rPr lang="hr-HR" altLang="sr-Latn-RS" sz="2400" dirty="0"/>
              <a:t>- denominacija</a:t>
            </a:r>
          </a:p>
          <a:p>
            <a:r>
              <a:rPr lang="hr-HR" altLang="sr-Latn-RS" sz="2400" dirty="0"/>
              <a:t>Ako sekta preživi smrt utemeljitelja i karizmu učini trajnom = denominacija</a:t>
            </a:r>
          </a:p>
          <a:p>
            <a:r>
              <a:rPr lang="hr-HR" altLang="sr-Latn-RS" sz="2400" dirty="0"/>
              <a:t>H. </a:t>
            </a:r>
            <a:r>
              <a:rPr lang="hr-HR" altLang="sr-Latn-RS" sz="2400" dirty="0" err="1"/>
              <a:t>Becker</a:t>
            </a:r>
            <a:r>
              <a:rPr lang="hr-HR" altLang="sr-Latn-RS" sz="2400" dirty="0"/>
              <a:t> – kult – vrlo osobni karakter, bez formalnog članstva</a:t>
            </a:r>
          </a:p>
          <a:p>
            <a:r>
              <a:rPr lang="hr-HR" altLang="sr-Latn-RS" sz="2400" dirty="0"/>
              <a:t>Modeli – stvarnost</a:t>
            </a:r>
          </a:p>
          <a:p>
            <a:r>
              <a:rPr lang="hr-HR" altLang="sr-Latn-RS" sz="2400" dirty="0"/>
              <a:t>„Emocionalna zasićenost” termina – sekte – teorije o „</a:t>
            </a:r>
            <a:r>
              <a:rPr lang="hr-HR" altLang="sr-Latn-RS" sz="2400" dirty="0" err="1"/>
              <a:t>brainwashingu</a:t>
            </a:r>
            <a:r>
              <a:rPr lang="hr-HR" altLang="sr-Latn-RS" sz="2400" dirty="0"/>
              <a:t>” + „politika” prema „potencijalno opasnim sektama i kultovima” – od dominantnog diskursa u postkomunističkim zemljama (pr. </a:t>
            </a:r>
            <a:r>
              <a:rPr lang="hr-HR" altLang="sr-Latn-RS" sz="2400" dirty="0" err="1"/>
              <a:t>Barker</a:t>
            </a:r>
            <a:r>
              <a:rPr lang="hr-HR" altLang="sr-Latn-RS" sz="2400" dirty="0"/>
              <a:t>) do dijela francuske vanjske politike</a:t>
            </a:r>
          </a:p>
          <a:p>
            <a:r>
              <a:rPr lang="hr-HR" altLang="sr-Latn-RS" dirty="0"/>
              <a:t>Anti-kult u HR?</a:t>
            </a:r>
            <a:endParaRPr lang="hr-HR" altLang="sr-Latn-RS" sz="2400" dirty="0"/>
          </a:p>
          <a:p>
            <a:r>
              <a:rPr lang="hr-HR" altLang="sr-Latn-RS" sz="2400" dirty="0"/>
              <a:t>= male vjerske zajednice kao najčešći sociološki termin</a:t>
            </a:r>
          </a:p>
        </p:txBody>
      </p:sp>
    </p:spTree>
    <p:extLst>
      <p:ext uri="{BB962C8B-B14F-4D97-AF65-F5344CB8AC3E}">
        <p14:creationId xmlns:p14="http://schemas.microsoft.com/office/powerpoint/2010/main" val="4137333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844824"/>
            <a:ext cx="8424936" cy="4727448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hr-HR" sz="4000" dirty="0"/>
              <a:t>MODELI I STVARNOST</a:t>
            </a:r>
          </a:p>
          <a:p>
            <a:pPr algn="ctr">
              <a:spcBef>
                <a:spcPts val="0"/>
              </a:spcBef>
            </a:pPr>
            <a:r>
              <a:rPr lang="hr-HR" sz="4000" dirty="0"/>
              <a:t>CRKVA I DRŽAVA U KOMUNIZMU /</a:t>
            </a:r>
          </a:p>
          <a:p>
            <a:pPr algn="ctr">
              <a:spcBef>
                <a:spcPts val="0"/>
              </a:spcBef>
            </a:pPr>
            <a:r>
              <a:rPr lang="hr-HR" sz="4000" dirty="0"/>
              <a:t>POSTKOMUNIZMU</a:t>
            </a:r>
          </a:p>
          <a:p>
            <a:pPr algn="ctr"/>
            <a:endParaRPr lang="hr-HR" sz="4000" b="1" dirty="0"/>
          </a:p>
        </p:txBody>
      </p:sp>
    </p:spTree>
    <p:extLst>
      <p:ext uri="{BB962C8B-B14F-4D97-AF65-F5344CB8AC3E}">
        <p14:creationId xmlns:p14="http://schemas.microsoft.com/office/powerpoint/2010/main" val="72003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1"/>
          <p:cNvSpPr>
            <a:spLocks noGrp="1"/>
          </p:cNvSpPr>
          <p:nvPr>
            <p:ph idx="4294967295"/>
          </p:nvPr>
        </p:nvSpPr>
        <p:spPr>
          <a:xfrm>
            <a:off x="457200" y="1628800"/>
            <a:ext cx="8229600" cy="4752528"/>
          </a:xfrm>
          <a:prstGeom prst="rect">
            <a:avLst/>
          </a:prstGeom>
        </p:spPr>
        <p:txBody>
          <a:bodyPr/>
          <a:lstStyle/>
          <a:p>
            <a:pPr eaLnBrk="1" hangingPunct="1">
              <a:spcBef>
                <a:spcPts val="0"/>
              </a:spcBef>
            </a:pPr>
            <a:r>
              <a:rPr lang="hr-HR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1. razdoblje </a:t>
            </a:r>
          </a:p>
          <a:p>
            <a:pPr eaLnBrk="1" hangingPunct="1">
              <a:spcBef>
                <a:spcPts val="0"/>
              </a:spcBef>
            </a:pPr>
            <a:r>
              <a:rPr lang="hr-HR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Ustav NFRJ 1946., Stepinac, prekid odnosa sa Sv. Stolicom (1952.), Zakon o pravnom položaju </a:t>
            </a:r>
            <a:r>
              <a:rPr lang="hr-HR" dirty="0" err="1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vj</a:t>
            </a:r>
            <a:r>
              <a:rPr lang="hr-HR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z (1953.), Program SKJ (1958.)</a:t>
            </a:r>
          </a:p>
          <a:p>
            <a:pPr eaLnBrk="1" hangingPunct="1">
              <a:spcBef>
                <a:spcPts val="0"/>
              </a:spcBef>
            </a:pPr>
            <a:r>
              <a:rPr lang="hr-HR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2. razdoblje</a:t>
            </a:r>
          </a:p>
          <a:p>
            <a:pPr eaLnBrk="1" hangingPunct="1">
              <a:spcBef>
                <a:spcPts val="0"/>
              </a:spcBef>
            </a:pPr>
            <a:r>
              <a:rPr lang="hr-HR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II. vatikanski sabor, Protokol o razgovorima… (1966.), diplomatski odnosi (1970.), Zakon (1978.)</a:t>
            </a:r>
          </a:p>
          <a:p>
            <a:pPr eaLnBrk="1" hangingPunct="1">
              <a:spcBef>
                <a:spcPts val="0"/>
              </a:spcBef>
            </a:pPr>
            <a:r>
              <a:rPr lang="hr-HR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Ograničena normalizacija</a:t>
            </a:r>
          </a:p>
          <a:p>
            <a:pPr eaLnBrk="1" hangingPunct="1">
              <a:spcBef>
                <a:spcPts val="0"/>
              </a:spcBef>
            </a:pPr>
            <a:endParaRPr lang="hr-HR" dirty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spcBef>
                <a:spcPts val="0"/>
              </a:spcBef>
            </a:pPr>
            <a:r>
              <a:rPr lang="hr-HR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Kakva memorija prošlosti?</a:t>
            </a:r>
          </a:p>
          <a:p>
            <a:pPr eaLnBrk="1" hangingPunct="1">
              <a:spcBef>
                <a:spcPts val="0"/>
              </a:spcBef>
            </a:pPr>
            <a:r>
              <a:rPr lang="hr-HR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Odvojenost C i države + vjerska prava – ista norma u različitim društvenim kontekstima</a:t>
            </a:r>
            <a:endParaRPr lang="en-US" dirty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dirty="0"/>
              <a:t>Crkva i država, 1945-1990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4828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hr-HR" dirty="0"/>
              <a:t>Crkva i država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556792"/>
            <a:ext cx="8424936" cy="4464496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hr-HR" dirty="0"/>
              <a:t>Tri modela (uobičajeni, okvirni pristup)</a:t>
            </a:r>
          </a:p>
          <a:p>
            <a:pPr>
              <a:spcBef>
                <a:spcPts val="0"/>
              </a:spcBef>
              <a:buNone/>
            </a:pPr>
            <a:r>
              <a:rPr lang="hr-HR" dirty="0"/>
              <a:t>- državne ili nacionalne Crkve</a:t>
            </a:r>
          </a:p>
          <a:p>
            <a:pPr>
              <a:spcBef>
                <a:spcPts val="0"/>
              </a:spcBef>
              <a:buNone/>
            </a:pPr>
            <a:r>
              <a:rPr lang="hr-HR" dirty="0"/>
              <a:t>- kooperacijski (konkordatski)</a:t>
            </a:r>
          </a:p>
          <a:p>
            <a:pPr>
              <a:spcBef>
                <a:spcPts val="0"/>
              </a:spcBef>
              <a:buNone/>
            </a:pPr>
            <a:r>
              <a:rPr lang="hr-HR" dirty="0"/>
              <a:t>- striktna odvojenost (separacijski)</a:t>
            </a:r>
          </a:p>
          <a:p>
            <a:pPr>
              <a:spcBef>
                <a:spcPts val="0"/>
              </a:spcBef>
            </a:pPr>
            <a:endParaRPr lang="hr-HR" dirty="0"/>
          </a:p>
          <a:p>
            <a:pPr>
              <a:spcBef>
                <a:spcPts val="0"/>
              </a:spcBef>
            </a:pPr>
            <a:r>
              <a:rPr lang="hr-HR" dirty="0"/>
              <a:t>Modeli i stvarnost: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hr-HR" dirty="0"/>
              <a:t>Ustavno –zakonsko određenje # stvarnost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hr-HR" dirty="0"/>
              <a:t>Pod-modeli 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hr-HR" dirty="0"/>
              <a:t>Koji je model bolji??? Koja, čija perspektiva?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hr-HR" dirty="0"/>
              <a:t>Povijesno nasljeđe crkveno-državnih odnosa i religijski pluralizam suvremenosti – odnos?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44067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556792"/>
            <a:ext cx="8424936" cy="4464496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hr-HR" dirty="0"/>
              <a:t>Kontradiktorni trendovi:</a:t>
            </a:r>
          </a:p>
          <a:p>
            <a:pPr>
              <a:spcBef>
                <a:spcPts val="0"/>
              </a:spcBef>
              <a:buNone/>
            </a:pPr>
            <a:r>
              <a:rPr lang="hr-HR" dirty="0"/>
              <a:t>-</a:t>
            </a:r>
            <a:r>
              <a:rPr lang="hr-HR" i="1" dirty="0"/>
              <a:t>disestablishment</a:t>
            </a:r>
          </a:p>
          <a:p>
            <a:pPr>
              <a:spcBef>
                <a:spcPts val="0"/>
              </a:spcBef>
              <a:buNone/>
            </a:pPr>
            <a:r>
              <a:rPr lang="hr-HR" dirty="0"/>
              <a:t>-ograničavanje vjerskih sloboda</a:t>
            </a:r>
          </a:p>
          <a:p>
            <a:pPr>
              <a:spcBef>
                <a:spcPts val="0"/>
              </a:spcBef>
            </a:pPr>
            <a:endParaRPr lang="hr-HR" dirty="0"/>
          </a:p>
          <a:p>
            <a:pPr>
              <a:spcBef>
                <a:spcPts val="0"/>
              </a:spcBef>
            </a:pPr>
            <a:r>
              <a:rPr lang="hr-HR" dirty="0"/>
              <a:t>EU i  crkveno-državni odnosi:</a:t>
            </a:r>
          </a:p>
          <a:p>
            <a:pPr fontAlgn="base">
              <a:spcBef>
                <a:spcPts val="0"/>
              </a:spcBef>
            </a:pPr>
            <a:r>
              <a:rPr lang="en-US" dirty="0"/>
              <a:t>Article 17 TFEU):</a:t>
            </a:r>
          </a:p>
          <a:p>
            <a:pPr fontAlgn="base">
              <a:spcBef>
                <a:spcPts val="0"/>
              </a:spcBef>
              <a:buNone/>
            </a:pPr>
            <a:r>
              <a:rPr lang="en-US" dirty="0"/>
              <a:t>1. "The Union respects and does not prejudice the status under national law of churches and religious associations or communities in the Member States.</a:t>
            </a:r>
          </a:p>
          <a:p>
            <a:pPr fontAlgn="base">
              <a:spcBef>
                <a:spcPts val="0"/>
              </a:spcBef>
              <a:buNone/>
            </a:pPr>
            <a:r>
              <a:rPr lang="en-US" dirty="0"/>
              <a:t>2. The Union equally respects the status under national law of philosophical and non-confessional </a:t>
            </a:r>
            <a:r>
              <a:rPr lang="en-US" dirty="0" err="1"/>
              <a:t>organisations</a:t>
            </a:r>
            <a:r>
              <a:rPr lang="en-US" dirty="0"/>
              <a:t>.</a:t>
            </a:r>
          </a:p>
          <a:p>
            <a:pPr>
              <a:spcBef>
                <a:spcPts val="0"/>
              </a:spcBef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14952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SOCIOLOGIJA_11_Devijantnost_SSR_2016_2017</Template>
  <TotalTime>1999</TotalTime>
  <Words>661</Words>
  <Application>Microsoft Office PowerPoint</Application>
  <PresentationFormat>On-screen Show (4:3)</PresentationFormat>
  <Paragraphs>94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Clarity</vt:lpstr>
      <vt:lpstr>RELIGIJA, Pravo i Društvo – IV.</vt:lpstr>
      <vt:lpstr>PowerPoint Presentation</vt:lpstr>
      <vt:lpstr>PowerPoint Presentation</vt:lpstr>
      <vt:lpstr>Značajke crkve i sekte prema Weberu (Knoblauch, Sociologija religije, 2004, str. 186)</vt:lpstr>
      <vt:lpstr>PowerPoint Presentation</vt:lpstr>
      <vt:lpstr>PowerPoint Presentation</vt:lpstr>
      <vt:lpstr>Crkva i država, 1945-1990</vt:lpstr>
      <vt:lpstr>Crkva i država</vt:lpstr>
      <vt:lpstr>PowerPoint Presentation</vt:lpstr>
      <vt:lpstr>PowerPoint Presentation</vt:lpstr>
      <vt:lpstr>Alternativni pristup (V. Bader)</vt:lpstr>
      <vt:lpstr>PowerPoint Presentation</vt:lpstr>
      <vt:lpstr>PowerPoint Presentation</vt:lpstr>
      <vt:lpstr>PowerPoint Presentation</vt:lpstr>
    </vt:vector>
  </TitlesOfParts>
  <Company>Pravni fakultet u Zagrebu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SOCIOLOGIJA</dc:title>
  <cp:lastModifiedBy>Siniša</cp:lastModifiedBy>
  <cp:revision>187</cp:revision>
  <cp:lastPrinted>2018-12-10T13:15:40Z</cp:lastPrinted>
  <dcterms:created xsi:type="dcterms:W3CDTF">2009-10-30T12:42:25Z</dcterms:created>
  <dcterms:modified xsi:type="dcterms:W3CDTF">2019-10-18T08:06:20Z</dcterms:modified>
</cp:coreProperties>
</file>