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57" r:id="rId3"/>
    <p:sldId id="258" r:id="rId4"/>
    <p:sldId id="259" r:id="rId5"/>
    <p:sldId id="261" r:id="rId6"/>
    <p:sldId id="260" r:id="rId7"/>
    <p:sldId id="262" r:id="rId8"/>
    <p:sldId id="288"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11749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64C608-40B1-4030-A28D-5B74BC98ADCE}" type="datetimeFigureOut">
              <a:rPr lang="en-US" smtClean="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254047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64C608-40B1-4030-A28D-5B74BC98ADCE}" type="datetimeFigureOut">
              <a:rPr lang="en-US" smtClean="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590934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64C608-40B1-4030-A28D-5B74BC98ADCE}" type="datetimeFigureOut">
              <a:rPr lang="en-US" smtClean="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370182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64C608-40B1-4030-A28D-5B74BC98ADCE}" type="datetimeFigureOut">
              <a:rPr lang="en-US" smtClean="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2327844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64C608-40B1-4030-A28D-5B74BC98ADCE}" type="datetimeFigureOut">
              <a:rPr lang="en-US" smtClean="0"/>
              <a:t>1/13/2019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2236373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64C608-40B1-4030-A28D-5B74BC98ADCE}" type="datetimeFigureOut">
              <a:rPr lang="en-US" smtClean="0"/>
              <a:t>1/13/2019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1070888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06020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19773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82F5661D-6934-4B32-B92C-470368BF1EC6}" type="datetimeFigureOut">
              <a:rPr lang="en-US" smtClean="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10016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62697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53229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92046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77919A6-33EB-49BD-A62F-1FA56B9F9712}" type="datetimeFigureOut">
              <a:rPr lang="en-US" smtClean="0"/>
              <a:t>1/13/2019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83364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A4E7D1B-D673-4CF6-8672-009D42ABD2A0}" type="datetimeFigureOut">
              <a:rPr lang="en-US" smtClean="0"/>
              <a:t>1/13/2019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64838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DA16AA21-1863-4931-97CB-99D0A168701B}" type="datetimeFigureOut">
              <a:rPr lang="en-US" smtClean="0"/>
              <a:t>1/13/2019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306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31285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664C608-40B1-4030-A28D-5B74BC98ADCE}" type="datetimeFigureOut">
              <a:rPr lang="en-US" smtClean="0"/>
              <a:t>1/13/2019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5432237"/>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Revision.2</a:t>
            </a:r>
            <a:endParaRPr lang="en-US" dirty="0"/>
          </a:p>
        </p:txBody>
      </p:sp>
      <p:sp>
        <p:nvSpPr>
          <p:cNvPr id="3" name="Subtitle 2"/>
          <p:cNvSpPr>
            <a:spLocks noGrp="1"/>
          </p:cNvSpPr>
          <p:nvPr>
            <p:ph type="subTitle" idx="1"/>
          </p:nvPr>
        </p:nvSpPr>
        <p:spPr/>
        <p:txBody>
          <a:bodyPr/>
          <a:lstStyle/>
          <a:p>
            <a:r>
              <a:rPr lang="hr-HR" dirty="0" smtClean="0"/>
              <a:t>English for </a:t>
            </a:r>
            <a:r>
              <a:rPr lang="hr-HR" dirty="0" err="1" smtClean="0"/>
              <a:t>Public</a:t>
            </a:r>
            <a:r>
              <a:rPr lang="hr-HR" dirty="0" smtClean="0"/>
              <a:t> </a:t>
            </a:r>
            <a:r>
              <a:rPr lang="hr-HR" dirty="0" err="1" smtClean="0"/>
              <a:t>Administration</a:t>
            </a:r>
            <a:r>
              <a:rPr lang="hr-HR" dirty="0" smtClean="0"/>
              <a:t> III</a:t>
            </a:r>
            <a:endParaRPr lang="en-US" dirty="0"/>
          </a:p>
        </p:txBody>
      </p:sp>
    </p:spTree>
    <p:extLst>
      <p:ext uri="{BB962C8B-B14F-4D97-AF65-F5344CB8AC3E}">
        <p14:creationId xmlns:p14="http://schemas.microsoft.com/office/powerpoint/2010/main" val="647981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GB" dirty="0"/>
              <a:t>1</a:t>
            </a:r>
            <a:r>
              <a:rPr lang="en-GB" b="1" dirty="0"/>
              <a:t>. </a:t>
            </a:r>
            <a:r>
              <a:rPr lang="en-GB" dirty="0"/>
              <a:t> Explain the traditional model of accountability. Who is accountable to whom?</a:t>
            </a:r>
            <a:endParaRPr lang="hr-HR" dirty="0"/>
          </a:p>
          <a:p>
            <a:r>
              <a:rPr lang="en-GB" dirty="0"/>
              <a:t>2. What do all mechanisms of accountability depend on?</a:t>
            </a:r>
            <a:endParaRPr lang="hr-HR" dirty="0"/>
          </a:p>
          <a:p>
            <a:r>
              <a:rPr lang="en-GB" dirty="0"/>
              <a:t>3. What is the generally accepted definition of accountability?</a:t>
            </a:r>
            <a:endParaRPr lang="hr-HR" dirty="0"/>
          </a:p>
          <a:p>
            <a:r>
              <a:rPr lang="en-GB" dirty="0"/>
              <a:t>4. Which constitutional checks and balances can function as mechanisms of accountability?</a:t>
            </a:r>
            <a:endParaRPr lang="hr-HR" dirty="0"/>
          </a:p>
          <a:p>
            <a:r>
              <a:rPr lang="en-GB" dirty="0"/>
              <a:t>5. What are the main mechanisms of external public sector accountability?</a:t>
            </a:r>
            <a:endParaRPr lang="hr-HR" dirty="0"/>
          </a:p>
          <a:p>
            <a:r>
              <a:rPr lang="en-GB" dirty="0"/>
              <a:t>6. What is the most salient form of intra-organizational accountability?</a:t>
            </a:r>
            <a:endParaRPr lang="hr-HR" dirty="0"/>
          </a:p>
          <a:p>
            <a:r>
              <a:rPr lang="en-GB" dirty="0"/>
              <a:t>7. How can legislatures hold executives to account?</a:t>
            </a:r>
            <a:endParaRPr lang="hr-HR" dirty="0"/>
          </a:p>
          <a:p>
            <a:r>
              <a:rPr lang="en-GB" dirty="0"/>
              <a:t>8. What can the courts determine regarding government action and decisions?</a:t>
            </a:r>
            <a:endParaRPr lang="hr-HR" dirty="0"/>
          </a:p>
          <a:p>
            <a:r>
              <a:rPr lang="en-GB" dirty="0"/>
              <a:t>9. What is the role of auditors?</a:t>
            </a:r>
            <a:endParaRPr lang="hr-HR" dirty="0"/>
          </a:p>
          <a:p>
            <a:r>
              <a:rPr lang="en-GB" dirty="0"/>
              <a:t>10. What are the other investigating bodies besides auditors?</a:t>
            </a:r>
            <a:endParaRPr lang="hr-HR" dirty="0"/>
          </a:p>
          <a:p>
            <a:r>
              <a:rPr lang="en-GB" dirty="0"/>
              <a:t>11. What is the role of the Ombudsman?</a:t>
            </a:r>
            <a:endParaRPr lang="hr-HR" dirty="0"/>
          </a:p>
          <a:p>
            <a:endParaRPr lang="en-US" dirty="0"/>
          </a:p>
        </p:txBody>
      </p:sp>
    </p:spTree>
    <p:extLst>
      <p:ext uri="{BB962C8B-B14F-4D97-AF65-F5344CB8AC3E}">
        <p14:creationId xmlns:p14="http://schemas.microsoft.com/office/powerpoint/2010/main" val="3232561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a:t>
            </a:r>
            <a:r>
              <a:rPr lang="en-US" dirty="0"/>
              <a:t> </a:t>
            </a:r>
            <a:r>
              <a:rPr lang="hr-HR" dirty="0" smtClean="0"/>
              <a:t>A</a:t>
            </a:r>
            <a:r>
              <a:rPr lang="en-US" dirty="0" err="1" smtClean="0"/>
              <a:t>ccountability</a:t>
            </a:r>
            <a:r>
              <a:rPr lang="hr-HR" dirty="0" smtClean="0"/>
              <a:t>, </a:t>
            </a:r>
            <a:r>
              <a:rPr lang="en-US" dirty="0" smtClean="0"/>
              <a:t>administration</a:t>
            </a:r>
            <a:r>
              <a:rPr lang="hr-HR" dirty="0" smtClean="0"/>
              <a:t>, </a:t>
            </a:r>
            <a:r>
              <a:rPr lang="en-US" dirty="0" smtClean="0"/>
              <a:t>bureaucracy</a:t>
            </a:r>
            <a:r>
              <a:rPr lang="hr-HR" dirty="0" smtClean="0"/>
              <a:t>, </a:t>
            </a:r>
            <a:r>
              <a:rPr lang="en-US" dirty="0" smtClean="0"/>
              <a:t>civil</a:t>
            </a:r>
            <a:r>
              <a:rPr lang="hr-HR" dirty="0" smtClean="0"/>
              <a:t>, </a:t>
            </a:r>
            <a:r>
              <a:rPr lang="en-US" dirty="0" smtClean="0"/>
              <a:t>competition</a:t>
            </a:r>
            <a:r>
              <a:rPr lang="hr-HR" dirty="0" smtClean="0"/>
              <a:t>, </a:t>
            </a:r>
            <a:r>
              <a:rPr lang="en-US" dirty="0" smtClean="0"/>
              <a:t>control</a:t>
            </a:r>
            <a:r>
              <a:rPr lang="hr-HR" dirty="0" smtClean="0"/>
              <a:t>, </a:t>
            </a:r>
            <a:r>
              <a:rPr lang="en-US" dirty="0"/>
              <a:t>hierarchical </a:t>
            </a:r>
          </a:p>
        </p:txBody>
      </p:sp>
      <p:sp>
        <p:nvSpPr>
          <p:cNvPr id="3" name="Content Placeholder 2"/>
          <p:cNvSpPr>
            <a:spLocks noGrp="1"/>
          </p:cNvSpPr>
          <p:nvPr>
            <p:ph idx="1"/>
          </p:nvPr>
        </p:nvSpPr>
        <p:spPr/>
        <p:txBody>
          <a:bodyPr>
            <a:normAutofit lnSpcReduction="10000"/>
          </a:bodyPr>
          <a:lstStyle/>
          <a:p>
            <a:r>
              <a:rPr lang="en-US" dirty="0"/>
              <a:t>Reconciling the permanence and expertise of the public </a:t>
            </a:r>
            <a:r>
              <a:rPr lang="hr-HR" dirty="0" smtClean="0"/>
              <a:t>___________</a:t>
            </a:r>
            <a:r>
              <a:rPr lang="en-US" dirty="0" smtClean="0"/>
              <a:t>with </a:t>
            </a:r>
            <a:r>
              <a:rPr lang="en-US" dirty="0"/>
              <a:t>political control is a persistent problem in democracies. </a:t>
            </a:r>
            <a:r>
              <a:rPr lang="hr-HR" dirty="0" smtClean="0"/>
              <a:t>___________</a:t>
            </a:r>
            <a:r>
              <a:rPr lang="en-US" dirty="0" smtClean="0"/>
              <a:t>is </a:t>
            </a:r>
            <a:r>
              <a:rPr lang="en-US" dirty="0"/>
              <a:t>an increasingly complex and difficult concept for public </a:t>
            </a:r>
            <a:r>
              <a:rPr lang="hr-HR" dirty="0" smtClean="0"/>
              <a:t>_________________</a:t>
            </a:r>
            <a:r>
              <a:rPr lang="en-US" dirty="0" smtClean="0"/>
              <a:t>, </a:t>
            </a:r>
            <a:r>
              <a:rPr lang="en-US" dirty="0"/>
              <a:t>and also becomes more difficult to ensure in an era of government reform. A key issue regarding accountability in public administration revolves around the tension between the “neutral competence” and “responsive competence” of </a:t>
            </a:r>
            <a:r>
              <a:rPr lang="hr-HR" dirty="0" smtClean="0"/>
              <a:t>_________</a:t>
            </a:r>
            <a:r>
              <a:rPr lang="en-US" dirty="0" smtClean="0"/>
              <a:t>servants</a:t>
            </a:r>
            <a:r>
              <a:rPr lang="en-US" dirty="0"/>
              <a:t>. Accountability is pursued with an increasing number of instruments which reflect a move away from “command </a:t>
            </a:r>
            <a:r>
              <a:rPr lang="en-US" dirty="0" smtClean="0"/>
              <a:t>and</a:t>
            </a:r>
            <a:r>
              <a:rPr lang="hr-HR" dirty="0" smtClean="0"/>
              <a:t> ________</a:t>
            </a:r>
            <a:r>
              <a:rPr lang="en-US" dirty="0" smtClean="0"/>
              <a:t>” </a:t>
            </a:r>
            <a:r>
              <a:rPr lang="en-US" dirty="0"/>
              <a:t>toward softer and more collaborative instruments. In addition to traditional </a:t>
            </a:r>
            <a:r>
              <a:rPr lang="hr-HR" dirty="0" smtClean="0"/>
              <a:t>______________</a:t>
            </a:r>
            <a:r>
              <a:rPr lang="en-US" dirty="0" smtClean="0"/>
              <a:t>instruments </a:t>
            </a:r>
            <a:r>
              <a:rPr lang="en-US" dirty="0"/>
              <a:t>of accountability, newer instruments of accountability build on mutuality, </a:t>
            </a:r>
            <a:r>
              <a:rPr lang="hr-HR" dirty="0" smtClean="0"/>
              <a:t>______________</a:t>
            </a:r>
            <a:r>
              <a:rPr lang="en-US" dirty="0" smtClean="0"/>
              <a:t> </a:t>
            </a:r>
            <a:r>
              <a:rPr lang="en-US" dirty="0"/>
              <a:t>and contrived </a:t>
            </a:r>
            <a:r>
              <a:rPr lang="en-US" dirty="0" smtClean="0"/>
              <a:t>randomness</a:t>
            </a:r>
            <a:r>
              <a:rPr lang="hr-HR" dirty="0" smtClean="0"/>
              <a:t>.</a:t>
            </a:r>
            <a:endParaRPr lang="en-US" dirty="0"/>
          </a:p>
        </p:txBody>
      </p:sp>
    </p:spTree>
    <p:extLst>
      <p:ext uri="{BB962C8B-B14F-4D97-AF65-F5344CB8AC3E}">
        <p14:creationId xmlns:p14="http://schemas.microsoft.com/office/powerpoint/2010/main" val="4287572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a:t>Reconciling the permanence and expertise of the public bureaucracy with political control is a persistent problem in democracies. Accountability is an increasingly complex and difficult concept for public administration, and also becomes more difficult to ensure in an era of government reform. A key issue regarding accountability in public administration revolves around the tension between the “neutral competence” and “responsive competence” of civil servants. Accountability is pursued with an increasing number of instruments which reflect a move away from “command and control” toward softer and more collaborative instruments. In addition to traditional hierarchical instruments of accountability, newer instruments of accountability build on mutuality, competition and contrived randomness </a:t>
            </a:r>
          </a:p>
        </p:txBody>
      </p:sp>
    </p:spTree>
    <p:extLst>
      <p:ext uri="{BB962C8B-B14F-4D97-AF65-F5344CB8AC3E}">
        <p14:creationId xmlns:p14="http://schemas.microsoft.com/office/powerpoint/2010/main" val="2143608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dirty="0" err="1"/>
              <a:t>a</a:t>
            </a:r>
            <a:r>
              <a:rPr lang="hr-HR" sz="3200" dirty="0" err="1" smtClean="0"/>
              <a:t>ccountability</a:t>
            </a:r>
            <a:r>
              <a:rPr lang="hr-HR" sz="3200" dirty="0" smtClean="0"/>
              <a:t>, </a:t>
            </a:r>
            <a:r>
              <a:rPr lang="hr-HR" sz="3200" dirty="0"/>
              <a:t>a</a:t>
            </a:r>
            <a:r>
              <a:rPr lang="en-US" sz="3200" dirty="0" err="1" smtClean="0"/>
              <a:t>dministrative</a:t>
            </a:r>
            <a:r>
              <a:rPr lang="hr-HR" sz="3200" dirty="0" smtClean="0"/>
              <a:t>, </a:t>
            </a:r>
            <a:r>
              <a:rPr lang="hr-HR" sz="3200" dirty="0" err="1" smtClean="0"/>
              <a:t>democracy</a:t>
            </a:r>
            <a:r>
              <a:rPr lang="hr-HR" sz="3200" dirty="0" smtClean="0"/>
              <a:t>, </a:t>
            </a:r>
            <a:r>
              <a:rPr lang="hr-HR" sz="3200" dirty="0" err="1" smtClean="0"/>
              <a:t>elect</a:t>
            </a:r>
            <a:r>
              <a:rPr lang="hr-HR" sz="3200" dirty="0" smtClean="0"/>
              <a:t>, </a:t>
            </a:r>
            <a:r>
              <a:rPr lang="hr-HR" sz="3200" dirty="0" err="1" smtClean="0"/>
              <a:t>explanation</a:t>
            </a:r>
            <a:r>
              <a:rPr lang="hr-HR" sz="3200" dirty="0" smtClean="0"/>
              <a:t>, </a:t>
            </a:r>
            <a:r>
              <a:rPr lang="hr-HR" sz="3200" dirty="0" err="1" smtClean="0"/>
              <a:t>government</a:t>
            </a:r>
            <a:r>
              <a:rPr lang="hr-HR" sz="3200" dirty="0" smtClean="0"/>
              <a:t>, </a:t>
            </a:r>
            <a:r>
              <a:rPr lang="hr-HR" sz="3200" dirty="0" err="1" smtClean="0"/>
              <a:t>participation</a:t>
            </a:r>
            <a:endParaRPr lang="en-US" sz="3200" dirty="0"/>
          </a:p>
        </p:txBody>
      </p:sp>
      <p:sp>
        <p:nvSpPr>
          <p:cNvPr id="3" name="Content Placeholder 2"/>
          <p:cNvSpPr>
            <a:spLocks noGrp="1"/>
          </p:cNvSpPr>
          <p:nvPr>
            <p:ph idx="1"/>
          </p:nvPr>
        </p:nvSpPr>
        <p:spPr/>
        <p:txBody>
          <a:bodyPr/>
          <a:lstStyle/>
          <a:p>
            <a:r>
              <a:rPr lang="en-US" dirty="0"/>
              <a:t>With the progress of </a:t>
            </a:r>
            <a:r>
              <a:rPr lang="en-US" dirty="0" smtClean="0"/>
              <a:t>and </a:t>
            </a:r>
            <a:r>
              <a:rPr lang="en-US" dirty="0"/>
              <a:t>rapid progress of </a:t>
            </a:r>
            <a:r>
              <a:rPr lang="hr-HR" dirty="0" smtClean="0"/>
              <a:t>__________ </a:t>
            </a:r>
            <a:r>
              <a:rPr lang="hr-HR" dirty="0" err="1" smtClean="0"/>
              <a:t>and</a:t>
            </a:r>
            <a:r>
              <a:rPr lang="hr-HR" dirty="0" smtClean="0"/>
              <a:t> </a:t>
            </a:r>
            <a:r>
              <a:rPr lang="en-US" dirty="0" smtClean="0"/>
              <a:t>representative </a:t>
            </a:r>
            <a:r>
              <a:rPr lang="en-US" dirty="0"/>
              <a:t>type </a:t>
            </a:r>
            <a:r>
              <a:rPr lang="en-US" dirty="0" smtClean="0"/>
              <a:t>of</a:t>
            </a:r>
            <a:r>
              <a:rPr lang="hr-HR" dirty="0" smtClean="0"/>
              <a:t> _________</a:t>
            </a:r>
            <a:r>
              <a:rPr lang="en-US" dirty="0" smtClean="0"/>
              <a:t> </a:t>
            </a:r>
            <a:r>
              <a:rPr lang="en-US" dirty="0"/>
              <a:t>the accountability has earned added importance. It is chiefly due to the fact that there is no scope of direct </a:t>
            </a:r>
            <a:r>
              <a:rPr lang="hr-HR" dirty="0" smtClean="0"/>
              <a:t>_____________</a:t>
            </a:r>
            <a:r>
              <a:rPr lang="en-US" dirty="0" smtClean="0"/>
              <a:t> </a:t>
            </a:r>
            <a:r>
              <a:rPr lang="en-US" dirty="0"/>
              <a:t>by the people in the administration. But while </a:t>
            </a:r>
            <a:r>
              <a:rPr lang="en-US" dirty="0" smtClean="0"/>
              <a:t>people</a:t>
            </a:r>
            <a:r>
              <a:rPr lang="hr-HR" dirty="0" smtClean="0"/>
              <a:t> __________</a:t>
            </a:r>
            <a:r>
              <a:rPr lang="en-US" dirty="0" smtClean="0"/>
              <a:t> someone </a:t>
            </a:r>
            <a:r>
              <a:rPr lang="en-US" dirty="0"/>
              <a:t>or some number of people for transaction of some job, it is a general expectation that he or they will do the job satisfactorily. Any failure will call for an </a:t>
            </a:r>
            <a:r>
              <a:rPr lang="hr-HR" dirty="0" smtClean="0"/>
              <a:t>____________</a:t>
            </a:r>
            <a:r>
              <a:rPr lang="en-US" dirty="0" smtClean="0"/>
              <a:t>. </a:t>
            </a:r>
            <a:r>
              <a:rPr lang="en-US" dirty="0"/>
              <a:t>This is accountability. The key idea of </a:t>
            </a:r>
            <a:r>
              <a:rPr lang="hr-HR" dirty="0" smtClean="0"/>
              <a:t>____________</a:t>
            </a:r>
            <a:r>
              <a:rPr lang="en-US" dirty="0" smtClean="0"/>
              <a:t> </a:t>
            </a:r>
            <a:r>
              <a:rPr lang="en-US" dirty="0"/>
              <a:t>is to ensure a balance in </a:t>
            </a:r>
            <a:r>
              <a:rPr lang="en-US" dirty="0" smtClean="0"/>
              <a:t>the</a:t>
            </a:r>
            <a:r>
              <a:rPr lang="hr-HR" dirty="0" smtClean="0"/>
              <a:t> ________________</a:t>
            </a:r>
            <a:r>
              <a:rPr lang="en-US" dirty="0" smtClean="0"/>
              <a:t> system</a:t>
            </a:r>
            <a:r>
              <a:rPr lang="en-US" dirty="0"/>
              <a:t>.</a:t>
            </a:r>
          </a:p>
        </p:txBody>
      </p:sp>
    </p:spTree>
    <p:extLst>
      <p:ext uri="{BB962C8B-B14F-4D97-AF65-F5344CB8AC3E}">
        <p14:creationId xmlns:p14="http://schemas.microsoft.com/office/powerpoint/2010/main" val="1932177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K</a:t>
            </a:r>
            <a:r>
              <a:rPr lang="hr-HR" dirty="0" err="1" smtClean="0"/>
              <a:t>ey</a:t>
            </a:r>
            <a:endParaRPr lang="en-US" dirty="0"/>
          </a:p>
        </p:txBody>
      </p:sp>
      <p:sp>
        <p:nvSpPr>
          <p:cNvPr id="3" name="Content Placeholder 2"/>
          <p:cNvSpPr>
            <a:spLocks noGrp="1"/>
          </p:cNvSpPr>
          <p:nvPr>
            <p:ph idx="1"/>
          </p:nvPr>
        </p:nvSpPr>
        <p:spPr/>
        <p:txBody>
          <a:bodyPr/>
          <a:lstStyle/>
          <a:p>
            <a:r>
              <a:rPr lang="en-US" dirty="0"/>
              <a:t>With the progress of democracy and rapid progress of representative type of government the accountability has earned added importance. It is chiefly due to the fact that there is no scope of direct participation by the people in the administration. But while people elect someone or some number of people for transaction of some job, it is a general expectation that he or they will do the job satisfactorily. Any failure will call for an explanation. This is accountability. The key idea of accountability is to ensure a balance in the administrative system.</a:t>
            </a:r>
          </a:p>
        </p:txBody>
      </p:sp>
    </p:spTree>
    <p:extLst>
      <p:ext uri="{BB962C8B-B14F-4D97-AF65-F5344CB8AC3E}">
        <p14:creationId xmlns:p14="http://schemas.microsoft.com/office/powerpoint/2010/main" val="34457359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corresponding</a:t>
            </a:r>
            <a:r>
              <a:rPr lang="hr-HR" dirty="0" smtClean="0"/>
              <a:t> to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r>
              <a:rPr lang="hr-HR" dirty="0" err="1" smtClean="0"/>
              <a:t>The</a:t>
            </a:r>
            <a:r>
              <a:rPr lang="hr-HR" dirty="0" smtClean="0"/>
              <a:t> </a:t>
            </a:r>
            <a:r>
              <a:rPr lang="hr-HR" dirty="0" err="1" smtClean="0"/>
              <a:t>state</a:t>
            </a:r>
            <a:r>
              <a:rPr lang="hr-HR" dirty="0" smtClean="0"/>
              <a:t> </a:t>
            </a:r>
            <a:r>
              <a:rPr lang="hr-HR" dirty="0" err="1" smtClean="0"/>
              <a:t>of</a:t>
            </a:r>
            <a:r>
              <a:rPr lang="hr-HR" dirty="0" smtClean="0"/>
              <a:t> </a:t>
            </a:r>
            <a:r>
              <a:rPr lang="hr-HR" dirty="0" err="1" smtClean="0"/>
              <a:t>being</a:t>
            </a:r>
            <a:r>
              <a:rPr lang="hr-HR" dirty="0" smtClean="0"/>
              <a:t> </a:t>
            </a:r>
            <a:r>
              <a:rPr lang="hr-HR" dirty="0" err="1" smtClean="0"/>
              <a:t>liable</a:t>
            </a:r>
            <a:r>
              <a:rPr lang="hr-HR" dirty="0" smtClean="0"/>
              <a:t> </a:t>
            </a:r>
            <a:r>
              <a:rPr lang="hr-HR" dirty="0" err="1" smtClean="0"/>
              <a:t>or</a:t>
            </a:r>
            <a:r>
              <a:rPr lang="hr-HR" dirty="0" smtClean="0"/>
              <a:t> </a:t>
            </a:r>
            <a:r>
              <a:rPr lang="hr-HR" dirty="0" err="1" smtClean="0"/>
              <a:t>answerable</a:t>
            </a:r>
            <a:r>
              <a:rPr lang="hr-HR" dirty="0" smtClean="0"/>
              <a:t>; </a:t>
            </a:r>
            <a:r>
              <a:rPr lang="hr-HR" dirty="0" err="1" smtClean="0"/>
              <a:t>responsibility</a:t>
            </a:r>
            <a:r>
              <a:rPr lang="hr-HR" dirty="0" smtClean="0"/>
              <a:t>; </a:t>
            </a:r>
            <a:r>
              <a:rPr lang="hr-HR" dirty="0" err="1" smtClean="0"/>
              <a:t>the</a:t>
            </a:r>
            <a:r>
              <a:rPr lang="hr-HR" dirty="0" smtClean="0"/>
              <a:t> </a:t>
            </a:r>
            <a:r>
              <a:rPr lang="hr-HR" dirty="0" err="1" smtClean="0"/>
              <a:t>obligation</a:t>
            </a:r>
            <a:r>
              <a:rPr lang="hr-HR" dirty="0" smtClean="0"/>
              <a:t> to </a:t>
            </a:r>
            <a:r>
              <a:rPr lang="hr-HR" dirty="0" err="1" smtClean="0"/>
              <a:t>answer</a:t>
            </a:r>
            <a:r>
              <a:rPr lang="hr-HR" dirty="0" smtClean="0"/>
              <a:t> for </a:t>
            </a:r>
            <a:r>
              <a:rPr lang="hr-HR" dirty="0" err="1" smtClean="0"/>
              <a:t>the</a:t>
            </a:r>
            <a:r>
              <a:rPr lang="hr-HR" dirty="0" smtClean="0"/>
              <a:t> </a:t>
            </a:r>
            <a:r>
              <a:rPr lang="hr-HR" dirty="0" err="1" smtClean="0"/>
              <a:t>performance</a:t>
            </a:r>
            <a:r>
              <a:rPr lang="hr-HR" dirty="0" smtClean="0"/>
              <a:t> </a:t>
            </a:r>
            <a:r>
              <a:rPr lang="hr-HR" dirty="0" err="1" smtClean="0"/>
              <a:t>of</a:t>
            </a:r>
            <a:r>
              <a:rPr lang="hr-HR" dirty="0" smtClean="0"/>
              <a:t> </a:t>
            </a:r>
            <a:r>
              <a:rPr lang="hr-HR" dirty="0" err="1" smtClean="0"/>
              <a:t>duties</a:t>
            </a:r>
            <a:r>
              <a:rPr lang="hr-HR" dirty="0" smtClean="0"/>
              <a:t>_______________</a:t>
            </a:r>
          </a:p>
          <a:p>
            <a:r>
              <a:rPr lang="hr-HR" dirty="0" err="1" smtClean="0"/>
              <a:t>accountability</a:t>
            </a:r>
            <a:endParaRPr lang="hr-HR" dirty="0" smtClean="0"/>
          </a:p>
          <a:p>
            <a:r>
              <a:rPr lang="hr-HR" dirty="0" smtClean="0"/>
              <a:t>A </a:t>
            </a:r>
            <a:r>
              <a:rPr lang="hr-HR" dirty="0" err="1" smtClean="0"/>
              <a:t>body</a:t>
            </a:r>
            <a:r>
              <a:rPr lang="hr-HR" dirty="0" smtClean="0"/>
              <a:t> </a:t>
            </a:r>
            <a:r>
              <a:rPr lang="hr-HR" dirty="0" err="1" smtClean="0"/>
              <a:t>of</a:t>
            </a:r>
            <a:r>
              <a:rPr lang="hr-HR" dirty="0" smtClean="0"/>
              <a:t> </a:t>
            </a:r>
            <a:r>
              <a:rPr lang="hr-HR" dirty="0" err="1" smtClean="0"/>
              <a:t>persons</a:t>
            </a:r>
            <a:r>
              <a:rPr lang="hr-HR" dirty="0" smtClean="0"/>
              <a:t> </a:t>
            </a:r>
            <a:r>
              <a:rPr lang="hr-HR" dirty="0" err="1" smtClean="0"/>
              <a:t>vested</a:t>
            </a:r>
            <a:r>
              <a:rPr lang="hr-HR" dirty="0" smtClean="0"/>
              <a:t> </a:t>
            </a:r>
            <a:r>
              <a:rPr lang="hr-HR" dirty="0" err="1" smtClean="0"/>
              <a:t>with</a:t>
            </a:r>
            <a:r>
              <a:rPr lang="hr-HR" dirty="0" smtClean="0"/>
              <a:t> </a:t>
            </a:r>
            <a:r>
              <a:rPr lang="hr-HR" dirty="0" err="1" smtClean="0"/>
              <a:t>the</a:t>
            </a:r>
            <a:r>
              <a:rPr lang="hr-HR" dirty="0" smtClean="0"/>
              <a:t> power to make </a:t>
            </a:r>
            <a:r>
              <a:rPr lang="hr-HR" dirty="0" err="1" smtClean="0"/>
              <a:t>and</a:t>
            </a:r>
            <a:r>
              <a:rPr lang="hr-HR" dirty="0" smtClean="0"/>
              <a:t> </a:t>
            </a:r>
            <a:r>
              <a:rPr lang="hr-HR" dirty="0" err="1" smtClean="0"/>
              <a:t>repeal</a:t>
            </a:r>
            <a:r>
              <a:rPr lang="hr-HR" dirty="0" smtClean="0"/>
              <a:t> </a:t>
            </a:r>
            <a:r>
              <a:rPr lang="hr-HR" dirty="0" err="1" smtClean="0"/>
              <a:t>laws</a:t>
            </a:r>
            <a:r>
              <a:rPr lang="hr-HR" dirty="0" smtClean="0"/>
              <a:t>____</a:t>
            </a:r>
          </a:p>
          <a:p>
            <a:r>
              <a:rPr lang="hr-HR" dirty="0" err="1" smtClean="0"/>
              <a:t>Legislature</a:t>
            </a:r>
            <a:endParaRPr lang="hr-HR" dirty="0" smtClean="0"/>
          </a:p>
          <a:p>
            <a:r>
              <a:rPr lang="hr-HR" dirty="0" err="1" smtClean="0"/>
              <a:t>Honesty</a:t>
            </a:r>
            <a:r>
              <a:rPr lang="hr-HR" dirty="0" smtClean="0"/>
              <a:t> </a:t>
            </a:r>
            <a:r>
              <a:rPr lang="hr-HR" dirty="0" err="1" smtClean="0"/>
              <a:t>and</a:t>
            </a:r>
            <a:r>
              <a:rPr lang="hr-HR" dirty="0" smtClean="0"/>
              <a:t> </a:t>
            </a:r>
            <a:r>
              <a:rPr lang="hr-HR" dirty="0" err="1" smtClean="0"/>
              <a:t>openness</a:t>
            </a:r>
            <a:r>
              <a:rPr lang="hr-HR" dirty="0" smtClean="0"/>
              <a:t>; </a:t>
            </a:r>
            <a:r>
              <a:rPr lang="hr-HR" dirty="0" err="1" smtClean="0"/>
              <a:t>when</a:t>
            </a:r>
            <a:r>
              <a:rPr lang="hr-HR" dirty="0" smtClean="0"/>
              <a:t> </a:t>
            </a:r>
            <a:r>
              <a:rPr lang="hr-HR" dirty="0" err="1" smtClean="0"/>
              <a:t>applied</a:t>
            </a:r>
            <a:r>
              <a:rPr lang="hr-HR" dirty="0" smtClean="0"/>
              <a:t> to </a:t>
            </a:r>
            <a:r>
              <a:rPr lang="hr-HR" dirty="0" err="1" smtClean="0"/>
              <a:t>an</a:t>
            </a:r>
            <a:r>
              <a:rPr lang="hr-HR" dirty="0" smtClean="0"/>
              <a:t> </a:t>
            </a:r>
            <a:r>
              <a:rPr lang="hr-HR" dirty="0" err="1" smtClean="0"/>
              <a:t>organization</a:t>
            </a:r>
            <a:r>
              <a:rPr lang="hr-HR" dirty="0" smtClean="0"/>
              <a:t>, </a:t>
            </a:r>
            <a:r>
              <a:rPr lang="hr-HR" dirty="0" err="1" smtClean="0"/>
              <a:t>the</a:t>
            </a:r>
            <a:r>
              <a:rPr lang="hr-HR" dirty="0" smtClean="0"/>
              <a:t> </a:t>
            </a:r>
            <a:r>
              <a:rPr lang="hr-HR" dirty="0" err="1" smtClean="0"/>
              <a:t>implication</a:t>
            </a:r>
            <a:r>
              <a:rPr lang="hr-HR" dirty="0" smtClean="0"/>
              <a:t> </a:t>
            </a:r>
            <a:r>
              <a:rPr lang="hr-HR" dirty="0" err="1" smtClean="0"/>
              <a:t>is</a:t>
            </a:r>
            <a:r>
              <a:rPr lang="hr-HR" dirty="0" smtClean="0"/>
              <a:t> </a:t>
            </a:r>
            <a:r>
              <a:rPr lang="hr-HR" dirty="0" err="1" smtClean="0"/>
              <a:t>that</a:t>
            </a:r>
            <a:r>
              <a:rPr lang="hr-HR" dirty="0" smtClean="0"/>
              <a:t> </a:t>
            </a:r>
            <a:r>
              <a:rPr lang="hr-HR" dirty="0" err="1" smtClean="0"/>
              <a:t>all</a:t>
            </a:r>
            <a:r>
              <a:rPr lang="hr-HR" dirty="0" smtClean="0"/>
              <a:t> </a:t>
            </a:r>
            <a:r>
              <a:rPr lang="hr-HR" dirty="0" err="1" smtClean="0"/>
              <a:t>of</a:t>
            </a:r>
            <a:r>
              <a:rPr lang="hr-HR" dirty="0" smtClean="0"/>
              <a:t> </a:t>
            </a:r>
            <a:r>
              <a:rPr lang="hr-HR" dirty="0" err="1" smtClean="0"/>
              <a:t>the</a:t>
            </a:r>
            <a:r>
              <a:rPr lang="hr-HR" dirty="0" smtClean="0"/>
              <a:t> </a:t>
            </a:r>
            <a:r>
              <a:rPr lang="hr-HR" dirty="0" err="1" smtClean="0"/>
              <a:t>organization’s</a:t>
            </a:r>
            <a:r>
              <a:rPr lang="hr-HR" dirty="0" smtClean="0"/>
              <a:t> </a:t>
            </a:r>
            <a:r>
              <a:rPr lang="hr-HR" dirty="0" err="1" smtClean="0"/>
              <a:t>actions</a:t>
            </a:r>
            <a:r>
              <a:rPr lang="hr-HR" dirty="0" smtClean="0"/>
              <a:t> </a:t>
            </a:r>
            <a:r>
              <a:rPr lang="hr-HR" dirty="0" err="1" smtClean="0"/>
              <a:t>should</a:t>
            </a:r>
            <a:r>
              <a:rPr lang="hr-HR" dirty="0" smtClean="0"/>
              <a:t> </a:t>
            </a:r>
            <a:r>
              <a:rPr lang="hr-HR" dirty="0" err="1" smtClean="0"/>
              <a:t>be</a:t>
            </a:r>
            <a:r>
              <a:rPr lang="hr-HR" dirty="0" smtClean="0"/>
              <a:t> </a:t>
            </a:r>
            <a:r>
              <a:rPr lang="hr-HR" dirty="0" err="1" smtClean="0"/>
              <a:t>scrupulous</a:t>
            </a:r>
            <a:r>
              <a:rPr lang="hr-HR" dirty="0" smtClean="0"/>
              <a:t> </a:t>
            </a:r>
            <a:r>
              <a:rPr lang="hr-HR" dirty="0" err="1" smtClean="0"/>
              <a:t>enugh</a:t>
            </a:r>
            <a:r>
              <a:rPr lang="hr-HR" dirty="0" smtClean="0"/>
              <a:t> to </a:t>
            </a:r>
            <a:r>
              <a:rPr lang="hr-HR" dirty="0" err="1" smtClean="0"/>
              <a:t>bear</a:t>
            </a:r>
            <a:r>
              <a:rPr lang="hr-HR" dirty="0" smtClean="0"/>
              <a:t> </a:t>
            </a:r>
            <a:r>
              <a:rPr lang="hr-HR" dirty="0" err="1" smtClean="0"/>
              <a:t>public</a:t>
            </a:r>
            <a:r>
              <a:rPr lang="hr-HR" dirty="0" smtClean="0"/>
              <a:t> </a:t>
            </a:r>
            <a:r>
              <a:rPr lang="hr-HR" dirty="0" err="1" smtClean="0"/>
              <a:t>scrutiny</a:t>
            </a:r>
            <a:endParaRPr lang="hr-HR" dirty="0" smtClean="0"/>
          </a:p>
          <a:p>
            <a:r>
              <a:rPr lang="hr-HR" dirty="0" err="1" smtClean="0"/>
              <a:t>transparency</a:t>
            </a:r>
            <a:endParaRPr lang="en-US" dirty="0"/>
          </a:p>
        </p:txBody>
      </p:sp>
    </p:spTree>
    <p:extLst>
      <p:ext uri="{BB962C8B-B14F-4D97-AF65-F5344CB8AC3E}">
        <p14:creationId xmlns:p14="http://schemas.microsoft.com/office/powerpoint/2010/main" val="65690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corresponding</a:t>
            </a:r>
            <a:r>
              <a:rPr lang="hr-HR" dirty="0"/>
              <a:t> to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a:bodyPr>
          <a:lstStyle/>
          <a:p>
            <a:r>
              <a:rPr lang="hr-HR" dirty="0" err="1" smtClean="0"/>
              <a:t>The</a:t>
            </a:r>
            <a:r>
              <a:rPr lang="hr-HR" dirty="0" smtClean="0"/>
              <a:t> </a:t>
            </a:r>
            <a:r>
              <a:rPr lang="hr-HR" dirty="0" err="1" smtClean="0"/>
              <a:t>obligation</a:t>
            </a:r>
            <a:r>
              <a:rPr lang="hr-HR" dirty="0" smtClean="0"/>
              <a:t> </a:t>
            </a:r>
            <a:r>
              <a:rPr lang="hr-HR" dirty="0" err="1" smtClean="0"/>
              <a:t>of</a:t>
            </a:r>
            <a:r>
              <a:rPr lang="hr-HR" dirty="0" smtClean="0"/>
              <a:t> </a:t>
            </a:r>
            <a:r>
              <a:rPr lang="hr-HR" dirty="0" err="1" smtClean="0"/>
              <a:t>the</a:t>
            </a:r>
            <a:r>
              <a:rPr lang="hr-HR" dirty="0" smtClean="0"/>
              <a:t> </a:t>
            </a:r>
            <a:r>
              <a:rPr lang="hr-HR" dirty="0" err="1" smtClean="0"/>
              <a:t>government</a:t>
            </a:r>
            <a:r>
              <a:rPr lang="hr-HR" dirty="0" smtClean="0"/>
              <a:t>,  </a:t>
            </a:r>
            <a:r>
              <a:rPr lang="en-GB" dirty="0"/>
              <a:t>its agencies and public officials to provide information about their decisions and actions and to justify them to the public and those institutions of accountability tasked with providing oversight</a:t>
            </a:r>
            <a:r>
              <a:rPr lang="en-GB" dirty="0" smtClean="0"/>
              <a:t>.</a:t>
            </a:r>
            <a:r>
              <a:rPr lang="hr-HR" dirty="0" smtClean="0"/>
              <a:t>__________</a:t>
            </a:r>
          </a:p>
          <a:p>
            <a:r>
              <a:rPr lang="hr-HR" dirty="0" err="1" smtClean="0"/>
              <a:t>Answerability</a:t>
            </a:r>
            <a:endParaRPr lang="hr-HR" dirty="0"/>
          </a:p>
          <a:p>
            <a:r>
              <a:rPr lang="hr-HR" dirty="0" smtClean="0"/>
              <a:t>T</a:t>
            </a:r>
            <a:r>
              <a:rPr lang="en-GB" dirty="0" smtClean="0"/>
              <a:t>he </a:t>
            </a:r>
            <a:r>
              <a:rPr lang="hr-HR" dirty="0" smtClean="0"/>
              <a:t>power </a:t>
            </a:r>
            <a:r>
              <a:rPr lang="hr-HR" dirty="0" err="1" smtClean="0"/>
              <a:t>of</a:t>
            </a:r>
            <a:r>
              <a:rPr lang="hr-HR" dirty="0" smtClean="0"/>
              <a:t> </a:t>
            </a:r>
            <a:r>
              <a:rPr lang="hr-HR" dirty="0" err="1" smtClean="0"/>
              <a:t>the</a:t>
            </a:r>
            <a:r>
              <a:rPr lang="hr-HR" dirty="0" smtClean="0"/>
              <a:t> </a:t>
            </a:r>
            <a:r>
              <a:rPr lang="en-GB" dirty="0" smtClean="0"/>
              <a:t>the </a:t>
            </a:r>
            <a:r>
              <a:rPr lang="en-GB" dirty="0"/>
              <a:t>institution responsible for accountability </a:t>
            </a:r>
            <a:r>
              <a:rPr lang="hr-HR" dirty="0" smtClean="0"/>
              <a:t>to</a:t>
            </a:r>
            <a:r>
              <a:rPr lang="en-GB" dirty="0" smtClean="0"/>
              <a:t> </a:t>
            </a:r>
            <a:r>
              <a:rPr lang="en-GB" dirty="0"/>
              <a:t>sanction the offending party. </a:t>
            </a:r>
            <a:endParaRPr lang="hr-HR" dirty="0" smtClean="0"/>
          </a:p>
          <a:p>
            <a:r>
              <a:rPr lang="hr-HR" dirty="0" err="1" smtClean="0"/>
              <a:t>Enforcement</a:t>
            </a:r>
            <a:endParaRPr lang="hr-HR" dirty="0" smtClean="0"/>
          </a:p>
          <a:p>
            <a:r>
              <a:rPr lang="hr-HR" dirty="0" err="1" smtClean="0"/>
              <a:t>Readiness</a:t>
            </a:r>
            <a:r>
              <a:rPr lang="hr-HR" dirty="0" smtClean="0"/>
              <a:t> </a:t>
            </a:r>
            <a:r>
              <a:rPr lang="hr-HR" dirty="0" err="1" smtClean="0"/>
              <a:t>of</a:t>
            </a:r>
            <a:r>
              <a:rPr lang="hr-HR" dirty="0" smtClean="0"/>
              <a:t> </a:t>
            </a:r>
            <a:r>
              <a:rPr lang="hr-HR" dirty="0" err="1" smtClean="0"/>
              <a:t>institutions</a:t>
            </a:r>
            <a:r>
              <a:rPr lang="hr-HR" dirty="0" smtClean="0"/>
              <a:t> </a:t>
            </a:r>
            <a:r>
              <a:rPr lang="hr-HR" dirty="0" err="1" smtClean="0"/>
              <a:t>and</a:t>
            </a:r>
            <a:r>
              <a:rPr lang="hr-HR" dirty="0" smtClean="0"/>
              <a:t> </a:t>
            </a:r>
            <a:r>
              <a:rPr lang="hr-HR" dirty="0" err="1" smtClean="0"/>
              <a:t>officials</a:t>
            </a:r>
            <a:r>
              <a:rPr lang="hr-HR" dirty="0" smtClean="0"/>
              <a:t> to </a:t>
            </a:r>
            <a:r>
              <a:rPr lang="hr-HR" dirty="0" err="1" smtClean="0"/>
              <a:t>respond</a:t>
            </a:r>
            <a:r>
              <a:rPr lang="hr-HR" dirty="0" smtClean="0"/>
              <a:t> to </a:t>
            </a:r>
            <a:r>
              <a:rPr lang="hr-HR" dirty="0" err="1" smtClean="0"/>
              <a:t>the</a:t>
            </a:r>
            <a:r>
              <a:rPr lang="hr-HR" dirty="0" smtClean="0"/>
              <a:t> </a:t>
            </a:r>
            <a:r>
              <a:rPr lang="hr-HR" dirty="0" err="1" smtClean="0"/>
              <a:t>needs</a:t>
            </a:r>
            <a:r>
              <a:rPr lang="hr-HR" dirty="0" smtClean="0"/>
              <a:t> </a:t>
            </a:r>
            <a:r>
              <a:rPr lang="hr-HR" dirty="0" err="1" smtClean="0"/>
              <a:t>and</a:t>
            </a:r>
            <a:r>
              <a:rPr lang="hr-HR" dirty="0" smtClean="0"/>
              <a:t> </a:t>
            </a:r>
            <a:r>
              <a:rPr lang="hr-HR" dirty="0" err="1" smtClean="0"/>
              <a:t>interests</a:t>
            </a:r>
            <a:r>
              <a:rPr lang="hr-HR" dirty="0" smtClean="0"/>
              <a:t> </a:t>
            </a:r>
            <a:r>
              <a:rPr lang="hr-HR" dirty="0" err="1" smtClean="0"/>
              <a:t>of</a:t>
            </a:r>
            <a:r>
              <a:rPr lang="hr-HR" dirty="0" smtClean="0"/>
              <a:t> </a:t>
            </a:r>
            <a:r>
              <a:rPr lang="hr-HR" dirty="0" err="1" smtClean="0"/>
              <a:t>those</a:t>
            </a:r>
            <a:r>
              <a:rPr lang="hr-HR" dirty="0" smtClean="0"/>
              <a:t> </a:t>
            </a:r>
            <a:r>
              <a:rPr lang="hr-HR" dirty="0" err="1" smtClean="0"/>
              <a:t>whom</a:t>
            </a:r>
            <a:r>
              <a:rPr lang="hr-HR" dirty="0" smtClean="0"/>
              <a:t> </a:t>
            </a:r>
            <a:r>
              <a:rPr lang="hr-HR" dirty="0" err="1" smtClean="0"/>
              <a:t>they</a:t>
            </a:r>
            <a:r>
              <a:rPr lang="hr-HR" dirty="0" smtClean="0"/>
              <a:t> </a:t>
            </a:r>
            <a:r>
              <a:rPr lang="hr-HR" dirty="0" err="1" smtClean="0"/>
              <a:t>serve</a:t>
            </a:r>
            <a:r>
              <a:rPr lang="hr-HR" dirty="0" smtClean="0"/>
              <a:t>________</a:t>
            </a:r>
          </a:p>
          <a:p>
            <a:r>
              <a:rPr lang="hr-HR" dirty="0" err="1" smtClean="0"/>
              <a:t>responsiveness</a:t>
            </a:r>
            <a:endParaRPr lang="hr-HR" dirty="0" smtClean="0"/>
          </a:p>
          <a:p>
            <a:endParaRPr lang="hr-HR" dirty="0"/>
          </a:p>
          <a:p>
            <a:endParaRPr lang="en-US" dirty="0"/>
          </a:p>
        </p:txBody>
      </p:sp>
    </p:spTree>
    <p:extLst>
      <p:ext uri="{BB962C8B-B14F-4D97-AF65-F5344CB8AC3E}">
        <p14:creationId xmlns:p14="http://schemas.microsoft.com/office/powerpoint/2010/main" val="2612713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corresponding</a:t>
            </a:r>
            <a:r>
              <a:rPr lang="hr-HR" dirty="0"/>
              <a:t> to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fontScale="92500" lnSpcReduction="20000"/>
          </a:bodyPr>
          <a:lstStyle/>
          <a:p>
            <a:r>
              <a:rPr lang="hr-HR" dirty="0" err="1" smtClean="0"/>
              <a:t>The</a:t>
            </a:r>
            <a:r>
              <a:rPr lang="hr-HR" dirty="0" smtClean="0"/>
              <a:t> </a:t>
            </a:r>
            <a:r>
              <a:rPr lang="hr-HR" dirty="0" err="1" smtClean="0"/>
              <a:t>principle</a:t>
            </a:r>
            <a:r>
              <a:rPr lang="hr-HR" dirty="0" smtClean="0"/>
              <a:t> </a:t>
            </a:r>
            <a:r>
              <a:rPr lang="hr-HR" dirty="0" err="1" smtClean="0"/>
              <a:t>that</a:t>
            </a:r>
            <a:r>
              <a:rPr lang="hr-HR" dirty="0" smtClean="0"/>
              <a:t> </a:t>
            </a:r>
            <a:r>
              <a:rPr lang="hr-HR" dirty="0" err="1" smtClean="0"/>
              <a:t>all</a:t>
            </a:r>
            <a:r>
              <a:rPr lang="hr-HR" dirty="0" smtClean="0"/>
              <a:t> </a:t>
            </a:r>
            <a:r>
              <a:rPr lang="hr-HR" dirty="0" err="1" smtClean="0"/>
              <a:t>people</a:t>
            </a:r>
            <a:r>
              <a:rPr lang="hr-HR" dirty="0" smtClean="0"/>
              <a:t> </a:t>
            </a:r>
            <a:r>
              <a:rPr lang="hr-HR" dirty="0" err="1" smtClean="0"/>
              <a:t>and</a:t>
            </a:r>
            <a:r>
              <a:rPr lang="hr-HR" dirty="0" smtClean="0"/>
              <a:t> </a:t>
            </a:r>
            <a:r>
              <a:rPr lang="hr-HR" dirty="0" err="1" smtClean="0"/>
              <a:t>institutions</a:t>
            </a:r>
            <a:r>
              <a:rPr lang="hr-HR" dirty="0" smtClean="0"/>
              <a:t> are </a:t>
            </a:r>
            <a:r>
              <a:rPr lang="hr-HR" dirty="0" err="1" smtClean="0"/>
              <a:t>subject</a:t>
            </a:r>
            <a:r>
              <a:rPr lang="hr-HR" dirty="0" smtClean="0"/>
              <a:t> to </a:t>
            </a:r>
            <a:r>
              <a:rPr lang="hr-HR" dirty="0" err="1" smtClean="0"/>
              <a:t>and</a:t>
            </a:r>
            <a:r>
              <a:rPr lang="hr-HR" dirty="0" smtClean="0"/>
              <a:t> </a:t>
            </a:r>
            <a:r>
              <a:rPr lang="hr-HR" dirty="0" err="1" smtClean="0"/>
              <a:t>accountable</a:t>
            </a:r>
            <a:r>
              <a:rPr lang="hr-HR" dirty="0" smtClean="0"/>
              <a:t> to </a:t>
            </a:r>
            <a:r>
              <a:rPr lang="hr-HR" dirty="0" err="1" smtClean="0"/>
              <a:t>law</a:t>
            </a:r>
            <a:r>
              <a:rPr lang="hr-HR" dirty="0" smtClean="0"/>
              <a:t> </a:t>
            </a:r>
            <a:r>
              <a:rPr lang="hr-HR" dirty="0" err="1" smtClean="0"/>
              <a:t>that</a:t>
            </a:r>
            <a:r>
              <a:rPr lang="hr-HR" dirty="0" smtClean="0"/>
              <a:t> </a:t>
            </a:r>
            <a:r>
              <a:rPr lang="hr-HR" dirty="0" err="1" smtClean="0"/>
              <a:t>is</a:t>
            </a:r>
            <a:r>
              <a:rPr lang="hr-HR" dirty="0" smtClean="0"/>
              <a:t> </a:t>
            </a:r>
            <a:r>
              <a:rPr lang="hr-HR" dirty="0" err="1" smtClean="0"/>
              <a:t>fairly</a:t>
            </a:r>
            <a:r>
              <a:rPr lang="hr-HR" dirty="0" smtClean="0"/>
              <a:t> </a:t>
            </a:r>
            <a:r>
              <a:rPr lang="hr-HR" dirty="0" err="1" smtClean="0"/>
              <a:t>applied</a:t>
            </a:r>
            <a:r>
              <a:rPr lang="hr-HR" dirty="0" smtClean="0"/>
              <a:t> </a:t>
            </a:r>
            <a:r>
              <a:rPr lang="hr-HR" dirty="0" err="1" smtClean="0"/>
              <a:t>and</a:t>
            </a:r>
            <a:r>
              <a:rPr lang="hr-HR" dirty="0" smtClean="0"/>
              <a:t> </a:t>
            </a:r>
            <a:r>
              <a:rPr lang="hr-HR" dirty="0" err="1" smtClean="0"/>
              <a:t>enforced</a:t>
            </a:r>
            <a:r>
              <a:rPr lang="hr-HR" dirty="0" smtClean="0"/>
              <a:t>; </a:t>
            </a:r>
            <a:r>
              <a:rPr lang="hr-HR" dirty="0" err="1" smtClean="0"/>
              <a:t>the</a:t>
            </a:r>
            <a:r>
              <a:rPr lang="hr-HR" dirty="0" smtClean="0"/>
              <a:t> </a:t>
            </a:r>
            <a:r>
              <a:rPr lang="hr-HR" dirty="0" err="1" smtClean="0"/>
              <a:t>principle</a:t>
            </a:r>
            <a:r>
              <a:rPr lang="hr-HR" dirty="0" smtClean="0"/>
              <a:t> </a:t>
            </a:r>
            <a:r>
              <a:rPr lang="hr-HR" dirty="0" err="1" smtClean="0"/>
              <a:t>of</a:t>
            </a:r>
            <a:r>
              <a:rPr lang="hr-HR" dirty="0" smtClean="0"/>
              <a:t> </a:t>
            </a:r>
            <a:r>
              <a:rPr lang="hr-HR" dirty="0" err="1" smtClean="0"/>
              <a:t>government</a:t>
            </a:r>
            <a:r>
              <a:rPr lang="hr-HR" dirty="0" smtClean="0"/>
              <a:t> </a:t>
            </a:r>
            <a:r>
              <a:rPr lang="hr-HR" dirty="0" err="1" smtClean="0"/>
              <a:t>by</a:t>
            </a:r>
            <a:r>
              <a:rPr lang="hr-HR" dirty="0" smtClean="0"/>
              <a:t> </a:t>
            </a:r>
            <a:r>
              <a:rPr lang="hr-HR" dirty="0" err="1" smtClean="0"/>
              <a:t>law</a:t>
            </a:r>
            <a:endParaRPr lang="hr-HR" dirty="0" smtClean="0"/>
          </a:p>
          <a:p>
            <a:r>
              <a:rPr lang="hr-HR" dirty="0" err="1" smtClean="0"/>
              <a:t>Rule</a:t>
            </a:r>
            <a:r>
              <a:rPr lang="hr-HR" dirty="0" smtClean="0"/>
              <a:t> </a:t>
            </a:r>
            <a:r>
              <a:rPr lang="hr-HR" dirty="0" err="1" smtClean="0"/>
              <a:t>of</a:t>
            </a:r>
            <a:r>
              <a:rPr lang="hr-HR" dirty="0" smtClean="0"/>
              <a:t> </a:t>
            </a:r>
            <a:r>
              <a:rPr lang="hr-HR" dirty="0" err="1" smtClean="0"/>
              <a:t>law</a:t>
            </a:r>
            <a:endParaRPr lang="hr-HR" dirty="0" smtClean="0"/>
          </a:p>
          <a:p>
            <a:r>
              <a:rPr lang="hr-HR" dirty="0" err="1" smtClean="0"/>
              <a:t>The</a:t>
            </a:r>
            <a:r>
              <a:rPr lang="hr-HR" dirty="0" smtClean="0"/>
              <a:t> </a:t>
            </a:r>
            <a:r>
              <a:rPr lang="hr-HR" dirty="0" err="1" smtClean="0"/>
              <a:t>judicial</a:t>
            </a:r>
            <a:r>
              <a:rPr lang="hr-HR" dirty="0" smtClean="0"/>
              <a:t> </a:t>
            </a:r>
            <a:r>
              <a:rPr lang="hr-HR" dirty="0" err="1" smtClean="0"/>
              <a:t>authorities</a:t>
            </a:r>
            <a:r>
              <a:rPr lang="hr-HR" dirty="0" smtClean="0"/>
              <a:t> </a:t>
            </a:r>
            <a:r>
              <a:rPr lang="hr-HR" dirty="0" err="1" smtClean="0"/>
              <a:t>of</a:t>
            </a:r>
            <a:r>
              <a:rPr lang="hr-HR" dirty="0" smtClean="0"/>
              <a:t> a </a:t>
            </a:r>
            <a:r>
              <a:rPr lang="hr-HR" dirty="0" err="1" smtClean="0"/>
              <a:t>country</a:t>
            </a:r>
            <a:r>
              <a:rPr lang="hr-HR" dirty="0" smtClean="0"/>
              <a:t>; </a:t>
            </a:r>
            <a:r>
              <a:rPr lang="hr-HR" dirty="0" err="1" smtClean="0"/>
              <a:t>judges</a:t>
            </a:r>
            <a:r>
              <a:rPr lang="hr-HR" dirty="0" smtClean="0"/>
              <a:t> </a:t>
            </a:r>
            <a:r>
              <a:rPr lang="hr-HR" dirty="0" err="1" smtClean="0"/>
              <a:t>collectively</a:t>
            </a:r>
            <a:r>
              <a:rPr lang="hr-HR" dirty="0" smtClean="0"/>
              <a:t> __________</a:t>
            </a:r>
          </a:p>
          <a:p>
            <a:r>
              <a:rPr lang="hr-HR" dirty="0" err="1" smtClean="0"/>
              <a:t>Judiciary</a:t>
            </a:r>
            <a:endParaRPr lang="hr-HR" dirty="0" smtClean="0"/>
          </a:p>
          <a:p>
            <a:r>
              <a:rPr lang="hr-HR" dirty="0" smtClean="0"/>
              <a:t>A </a:t>
            </a:r>
            <a:r>
              <a:rPr lang="hr-HR" dirty="0" err="1" smtClean="0"/>
              <a:t>person</a:t>
            </a:r>
            <a:r>
              <a:rPr lang="hr-HR" dirty="0" smtClean="0"/>
              <a:t> </a:t>
            </a:r>
            <a:r>
              <a:rPr lang="hr-HR" dirty="0" err="1" smtClean="0"/>
              <a:t>or</a:t>
            </a:r>
            <a:r>
              <a:rPr lang="hr-HR" dirty="0" smtClean="0"/>
              <a:t> </a:t>
            </a:r>
            <a:r>
              <a:rPr lang="hr-HR" dirty="0" err="1" smtClean="0"/>
              <a:t>firm</a:t>
            </a:r>
            <a:r>
              <a:rPr lang="hr-HR" dirty="0" smtClean="0"/>
              <a:t> </a:t>
            </a:r>
            <a:r>
              <a:rPr lang="hr-HR" dirty="0" err="1" smtClean="0"/>
              <a:t>appointed</a:t>
            </a:r>
            <a:r>
              <a:rPr lang="hr-HR" dirty="0" smtClean="0"/>
              <a:t> to </a:t>
            </a:r>
            <a:r>
              <a:rPr lang="hr-HR" dirty="0" err="1" smtClean="0"/>
              <a:t>examine</a:t>
            </a:r>
            <a:r>
              <a:rPr lang="hr-HR" dirty="0" smtClean="0"/>
              <a:t> </a:t>
            </a:r>
            <a:r>
              <a:rPr lang="hr-HR" dirty="0" err="1" smtClean="0"/>
              <a:t>the</a:t>
            </a:r>
            <a:r>
              <a:rPr lang="hr-HR" dirty="0" smtClean="0"/>
              <a:t> </a:t>
            </a:r>
            <a:r>
              <a:rPr lang="hr-HR" dirty="0" err="1" smtClean="0"/>
              <a:t>books</a:t>
            </a:r>
            <a:r>
              <a:rPr lang="hr-HR" dirty="0" smtClean="0"/>
              <a:t> </a:t>
            </a:r>
            <a:r>
              <a:rPr lang="hr-HR" dirty="0" err="1" smtClean="0"/>
              <a:t>of</a:t>
            </a:r>
            <a:r>
              <a:rPr lang="hr-HR" dirty="0" smtClean="0"/>
              <a:t> </a:t>
            </a:r>
            <a:r>
              <a:rPr lang="hr-HR" dirty="0" err="1" smtClean="0"/>
              <a:t>account</a:t>
            </a:r>
            <a:r>
              <a:rPr lang="hr-HR" dirty="0" smtClean="0"/>
              <a:t> </a:t>
            </a:r>
            <a:r>
              <a:rPr lang="hr-HR" dirty="0" err="1" smtClean="0"/>
              <a:t>and</a:t>
            </a:r>
            <a:r>
              <a:rPr lang="hr-HR" dirty="0" smtClean="0"/>
              <a:t> </a:t>
            </a:r>
            <a:r>
              <a:rPr lang="hr-HR" dirty="0" err="1" smtClean="0"/>
              <a:t>the</a:t>
            </a:r>
            <a:r>
              <a:rPr lang="hr-HR" dirty="0" smtClean="0"/>
              <a:t> </a:t>
            </a:r>
            <a:r>
              <a:rPr lang="hr-HR" dirty="0" err="1" smtClean="0"/>
              <a:t>accounts</a:t>
            </a:r>
            <a:endParaRPr lang="hr-HR" dirty="0" smtClean="0"/>
          </a:p>
          <a:p>
            <a:r>
              <a:rPr lang="hr-HR" dirty="0" smtClean="0"/>
              <a:t>Auditor</a:t>
            </a:r>
          </a:p>
          <a:p>
            <a:r>
              <a:rPr lang="hr-HR" dirty="0" err="1" smtClean="0"/>
              <a:t>Income</a:t>
            </a:r>
            <a:r>
              <a:rPr lang="hr-HR" dirty="0" smtClean="0"/>
              <a:t> </a:t>
            </a:r>
            <a:r>
              <a:rPr lang="hr-HR" dirty="0" err="1" smtClean="0"/>
              <a:t>in</a:t>
            </a:r>
            <a:r>
              <a:rPr lang="hr-HR" dirty="0" smtClean="0"/>
              <a:t> </a:t>
            </a:r>
            <a:r>
              <a:rPr lang="hr-HR" dirty="0" err="1" smtClean="0"/>
              <a:t>the</a:t>
            </a:r>
            <a:r>
              <a:rPr lang="hr-HR" dirty="0" smtClean="0"/>
              <a:t> </a:t>
            </a:r>
            <a:r>
              <a:rPr lang="hr-HR" dirty="0" err="1" smtClean="0"/>
              <a:t>form</a:t>
            </a:r>
            <a:r>
              <a:rPr lang="hr-HR" dirty="0" smtClean="0"/>
              <a:t> </a:t>
            </a:r>
            <a:r>
              <a:rPr lang="hr-HR" dirty="0" err="1" smtClean="0"/>
              <a:t>of</a:t>
            </a:r>
            <a:r>
              <a:rPr lang="hr-HR" dirty="0" smtClean="0"/>
              <a:t> </a:t>
            </a:r>
            <a:r>
              <a:rPr lang="hr-HR" dirty="0" err="1" smtClean="0"/>
              <a:t>annual</a:t>
            </a:r>
            <a:r>
              <a:rPr lang="hr-HR" dirty="0" smtClean="0"/>
              <a:t> </a:t>
            </a:r>
            <a:r>
              <a:rPr lang="hr-HR" dirty="0" err="1" smtClean="0"/>
              <a:t>or</a:t>
            </a:r>
            <a:r>
              <a:rPr lang="hr-HR" dirty="0" smtClean="0"/>
              <a:t> </a:t>
            </a:r>
            <a:r>
              <a:rPr lang="hr-HR" dirty="0" err="1" smtClean="0"/>
              <a:t>periodic</a:t>
            </a:r>
            <a:r>
              <a:rPr lang="hr-HR" dirty="0" smtClean="0"/>
              <a:t> </a:t>
            </a:r>
            <a:r>
              <a:rPr lang="hr-HR" dirty="0" err="1" smtClean="0"/>
              <a:t>rents</a:t>
            </a:r>
            <a:r>
              <a:rPr lang="hr-HR" dirty="0" smtClean="0"/>
              <a:t>, </a:t>
            </a:r>
            <a:r>
              <a:rPr lang="hr-HR" dirty="0" err="1" smtClean="0"/>
              <a:t>profits</a:t>
            </a:r>
            <a:r>
              <a:rPr lang="hr-HR" dirty="0" smtClean="0"/>
              <a:t> </a:t>
            </a:r>
            <a:r>
              <a:rPr lang="hr-HR" dirty="0" err="1" smtClean="0"/>
              <a:t>or</a:t>
            </a:r>
            <a:r>
              <a:rPr lang="hr-HR" dirty="0" smtClean="0"/>
              <a:t> personal </a:t>
            </a:r>
            <a:r>
              <a:rPr lang="hr-HR" dirty="0" err="1" smtClean="0"/>
              <a:t>property</a:t>
            </a:r>
            <a:r>
              <a:rPr lang="hr-HR" dirty="0" smtClean="0"/>
              <a:t>, </a:t>
            </a:r>
            <a:r>
              <a:rPr lang="hr-HR" dirty="0" err="1" smtClean="0"/>
              <a:t>which</a:t>
            </a:r>
            <a:r>
              <a:rPr lang="hr-HR" dirty="0" smtClean="0"/>
              <a:t> </a:t>
            </a:r>
            <a:r>
              <a:rPr lang="hr-HR" dirty="0" err="1" smtClean="0"/>
              <a:t>can</a:t>
            </a:r>
            <a:r>
              <a:rPr lang="hr-HR" dirty="0" smtClean="0"/>
              <a:t> </a:t>
            </a:r>
            <a:r>
              <a:rPr lang="hr-HR" dirty="0" err="1" smtClean="0"/>
              <a:t>be</a:t>
            </a:r>
            <a:r>
              <a:rPr lang="hr-HR" dirty="0" smtClean="0"/>
              <a:t> </a:t>
            </a:r>
            <a:r>
              <a:rPr lang="hr-HR" dirty="0" err="1" smtClean="0"/>
              <a:t>earned</a:t>
            </a:r>
            <a:r>
              <a:rPr lang="hr-HR" dirty="0" smtClean="0"/>
              <a:t> </a:t>
            </a:r>
            <a:r>
              <a:rPr lang="hr-HR" dirty="0" err="1" smtClean="0"/>
              <a:t>by</a:t>
            </a:r>
            <a:r>
              <a:rPr lang="hr-HR" dirty="0" smtClean="0"/>
              <a:t> </a:t>
            </a:r>
            <a:r>
              <a:rPr lang="hr-HR" dirty="0" err="1" smtClean="0"/>
              <a:t>an</a:t>
            </a:r>
            <a:r>
              <a:rPr lang="hr-HR" dirty="0" smtClean="0"/>
              <a:t> </a:t>
            </a:r>
            <a:r>
              <a:rPr lang="hr-HR" dirty="0" err="1" smtClean="0"/>
              <a:t>individual,a</a:t>
            </a:r>
            <a:r>
              <a:rPr lang="hr-HR" dirty="0" smtClean="0"/>
              <a:t> </a:t>
            </a:r>
            <a:r>
              <a:rPr lang="hr-HR" dirty="0" err="1" smtClean="0"/>
              <a:t>corporation</a:t>
            </a:r>
            <a:r>
              <a:rPr lang="hr-HR" dirty="0" smtClean="0"/>
              <a:t> </a:t>
            </a:r>
            <a:r>
              <a:rPr lang="hr-HR" dirty="0" err="1" smtClean="0"/>
              <a:t>or</a:t>
            </a:r>
            <a:r>
              <a:rPr lang="hr-HR" dirty="0" smtClean="0"/>
              <a:t> </a:t>
            </a:r>
            <a:r>
              <a:rPr lang="hr-HR" dirty="0" err="1" smtClean="0"/>
              <a:t>government</a:t>
            </a:r>
            <a:endParaRPr lang="hr-HR" dirty="0" smtClean="0"/>
          </a:p>
          <a:p>
            <a:r>
              <a:rPr lang="hr-HR" dirty="0" err="1" smtClean="0"/>
              <a:t>revenue</a:t>
            </a:r>
            <a:endParaRPr lang="en-US" dirty="0"/>
          </a:p>
        </p:txBody>
      </p:sp>
    </p:spTree>
    <p:extLst>
      <p:ext uri="{BB962C8B-B14F-4D97-AF65-F5344CB8AC3E}">
        <p14:creationId xmlns:p14="http://schemas.microsoft.com/office/powerpoint/2010/main" val="278447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corresponding</a:t>
            </a:r>
            <a:r>
              <a:rPr lang="hr-HR" dirty="0"/>
              <a:t> to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normAutofit lnSpcReduction="10000"/>
          </a:bodyPr>
          <a:lstStyle/>
          <a:p>
            <a:r>
              <a:rPr lang="hr-HR" dirty="0" err="1" smtClean="0"/>
              <a:t>An</a:t>
            </a:r>
            <a:r>
              <a:rPr lang="hr-HR" dirty="0" smtClean="0"/>
              <a:t> </a:t>
            </a:r>
            <a:r>
              <a:rPr lang="hr-HR" dirty="0" err="1" smtClean="0"/>
              <a:t>independent</a:t>
            </a:r>
            <a:r>
              <a:rPr lang="hr-HR" dirty="0" smtClean="0"/>
              <a:t> </a:t>
            </a:r>
            <a:r>
              <a:rPr lang="hr-HR" dirty="0" err="1" smtClean="0"/>
              <a:t>official</a:t>
            </a:r>
            <a:r>
              <a:rPr lang="hr-HR" dirty="0" smtClean="0"/>
              <a:t> </a:t>
            </a:r>
            <a:r>
              <a:rPr lang="hr-HR" dirty="0" err="1" smtClean="0"/>
              <a:t>appointed</a:t>
            </a:r>
            <a:r>
              <a:rPr lang="hr-HR" dirty="0" smtClean="0"/>
              <a:t> </a:t>
            </a:r>
            <a:r>
              <a:rPr lang="hr-HR" dirty="0" err="1" smtClean="0"/>
              <a:t>by</a:t>
            </a:r>
            <a:r>
              <a:rPr lang="hr-HR" dirty="0" smtClean="0"/>
              <a:t> </a:t>
            </a:r>
            <a:r>
              <a:rPr lang="hr-HR" dirty="0" err="1" smtClean="0"/>
              <a:t>government</a:t>
            </a:r>
            <a:r>
              <a:rPr lang="hr-HR" dirty="0" smtClean="0"/>
              <a:t> </a:t>
            </a:r>
            <a:r>
              <a:rPr lang="hr-HR" dirty="0" err="1" smtClean="0"/>
              <a:t>or</a:t>
            </a:r>
            <a:r>
              <a:rPr lang="hr-HR" dirty="0" smtClean="0"/>
              <a:t> </a:t>
            </a:r>
            <a:r>
              <a:rPr lang="hr-HR" dirty="0" err="1" smtClean="0"/>
              <a:t>organizations</a:t>
            </a:r>
            <a:r>
              <a:rPr lang="hr-HR" dirty="0" smtClean="0"/>
              <a:t> to </a:t>
            </a:r>
            <a:r>
              <a:rPr lang="hr-HR" dirty="0" err="1" smtClean="0"/>
              <a:t>receive</a:t>
            </a:r>
            <a:r>
              <a:rPr lang="hr-HR" dirty="0" smtClean="0"/>
              <a:t> </a:t>
            </a:r>
            <a:r>
              <a:rPr lang="hr-HR" dirty="0" err="1" smtClean="0"/>
              <a:t>and</a:t>
            </a:r>
            <a:r>
              <a:rPr lang="hr-HR" dirty="0" smtClean="0"/>
              <a:t> </a:t>
            </a:r>
            <a:r>
              <a:rPr lang="hr-HR" dirty="0" err="1" smtClean="0"/>
              <a:t>investigate</a:t>
            </a:r>
            <a:r>
              <a:rPr lang="hr-HR" dirty="0" smtClean="0"/>
              <a:t> </a:t>
            </a:r>
            <a:r>
              <a:rPr lang="hr-HR" dirty="0" err="1" smtClean="0"/>
              <a:t>complaints</a:t>
            </a:r>
            <a:r>
              <a:rPr lang="hr-HR" dirty="0" smtClean="0"/>
              <a:t> </a:t>
            </a:r>
            <a:r>
              <a:rPr lang="hr-HR" dirty="0" err="1" smtClean="0"/>
              <a:t>from</a:t>
            </a:r>
            <a:r>
              <a:rPr lang="hr-HR" dirty="0" smtClean="0"/>
              <a:t> </a:t>
            </a:r>
            <a:r>
              <a:rPr lang="hr-HR" dirty="0" err="1" smtClean="0"/>
              <a:t>private</a:t>
            </a:r>
            <a:r>
              <a:rPr lang="hr-HR" dirty="0" smtClean="0"/>
              <a:t> </a:t>
            </a:r>
            <a:r>
              <a:rPr lang="hr-HR" dirty="0" err="1" smtClean="0"/>
              <a:t>citizens</a:t>
            </a:r>
            <a:r>
              <a:rPr lang="hr-HR" dirty="0" smtClean="0"/>
              <a:t> ________</a:t>
            </a:r>
          </a:p>
          <a:p>
            <a:r>
              <a:rPr lang="hr-HR" dirty="0" err="1" smtClean="0"/>
              <a:t>Ombudsman</a:t>
            </a:r>
            <a:endParaRPr lang="hr-HR" dirty="0" smtClean="0"/>
          </a:p>
          <a:p>
            <a:r>
              <a:rPr lang="hr-HR" dirty="0" err="1" smtClean="0"/>
              <a:t>Honesty</a:t>
            </a:r>
            <a:r>
              <a:rPr lang="hr-HR" dirty="0" smtClean="0"/>
              <a:t> </a:t>
            </a:r>
            <a:r>
              <a:rPr lang="hr-HR" dirty="0" err="1" smtClean="0"/>
              <a:t>or</a:t>
            </a:r>
            <a:r>
              <a:rPr lang="hr-HR" dirty="0" smtClean="0"/>
              <a:t> </a:t>
            </a:r>
            <a:r>
              <a:rPr lang="hr-HR" dirty="0" err="1" smtClean="0"/>
              <a:t>trustworthiness</a:t>
            </a:r>
            <a:r>
              <a:rPr lang="hr-HR" dirty="0" smtClean="0"/>
              <a:t> </a:t>
            </a:r>
            <a:r>
              <a:rPr lang="hr-HR" dirty="0" err="1" smtClean="0"/>
              <a:t>in</a:t>
            </a:r>
            <a:r>
              <a:rPr lang="hr-HR" dirty="0" smtClean="0"/>
              <a:t> </a:t>
            </a:r>
            <a:r>
              <a:rPr lang="hr-HR" dirty="0" err="1" smtClean="0"/>
              <a:t>the</a:t>
            </a:r>
            <a:r>
              <a:rPr lang="hr-HR" dirty="0" smtClean="0"/>
              <a:t> </a:t>
            </a:r>
            <a:r>
              <a:rPr lang="hr-HR" dirty="0" err="1" smtClean="0"/>
              <a:t>discharge</a:t>
            </a:r>
            <a:r>
              <a:rPr lang="hr-HR" dirty="0" smtClean="0"/>
              <a:t> </a:t>
            </a:r>
            <a:r>
              <a:rPr lang="hr-HR" dirty="0" err="1" smtClean="0"/>
              <a:t>of</a:t>
            </a:r>
            <a:r>
              <a:rPr lang="hr-HR" dirty="0" smtClean="0"/>
              <a:t> </a:t>
            </a:r>
            <a:r>
              <a:rPr lang="hr-HR" dirty="0" err="1" smtClean="0"/>
              <a:t>official</a:t>
            </a:r>
            <a:r>
              <a:rPr lang="hr-HR" dirty="0" smtClean="0"/>
              <a:t> </a:t>
            </a:r>
            <a:r>
              <a:rPr lang="hr-HR" dirty="0" err="1" smtClean="0"/>
              <a:t>duties</a:t>
            </a:r>
            <a:r>
              <a:rPr lang="hr-HR" dirty="0" smtClean="0"/>
              <a:t> _________</a:t>
            </a:r>
          </a:p>
          <a:p>
            <a:r>
              <a:rPr lang="hr-HR" dirty="0" err="1" smtClean="0"/>
              <a:t>Integrity</a:t>
            </a:r>
            <a:endParaRPr lang="hr-HR" dirty="0" smtClean="0"/>
          </a:p>
          <a:p>
            <a:r>
              <a:rPr lang="hr-HR" dirty="0" smtClean="0"/>
              <a:t>T</a:t>
            </a:r>
            <a:r>
              <a:rPr lang="en-US" dirty="0" smtClean="0"/>
              <a:t>he </a:t>
            </a:r>
            <a:r>
              <a:rPr lang="en-US" dirty="0"/>
              <a:t>process of finding, agreeing terms, and acquiring goods, services, or works from an external source, often via a tendering or competitive </a:t>
            </a:r>
            <a:r>
              <a:rPr lang="hr-HR" dirty="0" err="1" smtClean="0"/>
              <a:t>bidding</a:t>
            </a:r>
            <a:r>
              <a:rPr lang="hr-HR" dirty="0" smtClean="0"/>
              <a:t> </a:t>
            </a:r>
            <a:r>
              <a:rPr lang="en-US" dirty="0" smtClean="0"/>
              <a:t>process</a:t>
            </a:r>
            <a:r>
              <a:rPr lang="en-US" dirty="0"/>
              <a:t>. The process is used to ensure the buyer receives goods, services, or works at the best possible price, when aspects such as quality, quantity, time, and location are </a:t>
            </a:r>
            <a:r>
              <a:rPr lang="en-US" dirty="0" smtClean="0"/>
              <a:t>compared</a:t>
            </a:r>
            <a:r>
              <a:rPr lang="hr-HR" dirty="0" smtClean="0"/>
              <a:t>_____________</a:t>
            </a:r>
          </a:p>
          <a:p>
            <a:r>
              <a:rPr lang="hr-HR" dirty="0" err="1" smtClean="0"/>
              <a:t>procurement</a:t>
            </a:r>
            <a:endParaRPr lang="en-US" dirty="0"/>
          </a:p>
        </p:txBody>
      </p:sp>
    </p:spTree>
    <p:extLst>
      <p:ext uri="{BB962C8B-B14F-4D97-AF65-F5344CB8AC3E}">
        <p14:creationId xmlns:p14="http://schemas.microsoft.com/office/powerpoint/2010/main" val="4148595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corresponding</a:t>
            </a:r>
            <a:r>
              <a:rPr lang="hr-HR" dirty="0"/>
              <a:t> to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hr-HR" dirty="0" smtClean="0"/>
              <a:t>T</a:t>
            </a:r>
            <a:r>
              <a:rPr lang="en-US" dirty="0" smtClean="0"/>
              <a:t>he </a:t>
            </a:r>
            <a:r>
              <a:rPr lang="en-US" dirty="0"/>
              <a:t>overall process of attracting, shortlisting, selecting and appointing suitable candidates </a:t>
            </a:r>
            <a:r>
              <a:rPr lang="en-US" dirty="0" smtClean="0"/>
              <a:t>for</a:t>
            </a:r>
            <a:r>
              <a:rPr lang="hr-HR" dirty="0" smtClean="0"/>
              <a:t> </a:t>
            </a:r>
            <a:r>
              <a:rPr lang="hr-HR" dirty="0" err="1" smtClean="0"/>
              <a:t>jobs</a:t>
            </a:r>
            <a:r>
              <a:rPr lang="en-US" dirty="0" smtClean="0"/>
              <a:t> (either </a:t>
            </a:r>
            <a:r>
              <a:rPr lang="en-US" dirty="0"/>
              <a:t>permanent or temporary) within an organization</a:t>
            </a:r>
            <a:r>
              <a:rPr lang="en-US" dirty="0" smtClean="0"/>
              <a:t>.</a:t>
            </a:r>
            <a:r>
              <a:rPr lang="hr-HR" baseline="30000" dirty="0" smtClean="0"/>
              <a:t>__________</a:t>
            </a:r>
          </a:p>
          <a:p>
            <a:r>
              <a:rPr lang="hr-HR" sz="2800" baseline="30000" dirty="0" err="1" smtClean="0"/>
              <a:t>Recruitment</a:t>
            </a:r>
            <a:endParaRPr lang="hr-HR" sz="2800" baseline="30000" dirty="0" smtClean="0"/>
          </a:p>
          <a:p>
            <a:r>
              <a:rPr lang="hr-HR" dirty="0" smtClean="0"/>
              <a:t>T</a:t>
            </a:r>
            <a:r>
              <a:rPr lang="en-US" dirty="0" smtClean="0"/>
              <a:t>he </a:t>
            </a:r>
            <a:r>
              <a:rPr lang="en-US" dirty="0"/>
              <a:t>head of </a:t>
            </a:r>
            <a:r>
              <a:rPr lang="en-US" dirty="0" smtClean="0"/>
              <a:t>the</a:t>
            </a:r>
            <a:r>
              <a:rPr lang="hr-HR" dirty="0" smtClean="0"/>
              <a:t> UN </a:t>
            </a:r>
            <a:r>
              <a:rPr lang="hr-HR" dirty="0" err="1" smtClean="0"/>
              <a:t>Secretariat</a:t>
            </a:r>
            <a:r>
              <a:rPr lang="hr-HR" dirty="0" smtClean="0"/>
              <a:t>, </a:t>
            </a:r>
            <a:r>
              <a:rPr lang="hr-HR" dirty="0"/>
              <a:t> </a:t>
            </a:r>
            <a:r>
              <a:rPr lang="en-US" dirty="0" smtClean="0"/>
              <a:t>one </a:t>
            </a:r>
            <a:r>
              <a:rPr lang="en-US" dirty="0"/>
              <a:t>of the six principal organs of the United </a:t>
            </a:r>
            <a:r>
              <a:rPr lang="en-US" dirty="0" smtClean="0"/>
              <a:t>Nations.</a:t>
            </a:r>
            <a:endParaRPr lang="hr-HR" dirty="0"/>
          </a:p>
          <a:p>
            <a:r>
              <a:rPr lang="hr-HR" dirty="0" err="1" smtClean="0"/>
              <a:t>Secretary</a:t>
            </a:r>
            <a:r>
              <a:rPr lang="hr-HR" dirty="0" smtClean="0"/>
              <a:t>-General</a:t>
            </a:r>
            <a:endParaRPr lang="en-US" dirty="0"/>
          </a:p>
        </p:txBody>
      </p:sp>
    </p:spTree>
    <p:extLst>
      <p:ext uri="{BB962C8B-B14F-4D97-AF65-F5344CB8AC3E}">
        <p14:creationId xmlns:p14="http://schemas.microsoft.com/office/powerpoint/2010/main" val="201721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lstStyle/>
          <a:p>
            <a:r>
              <a:rPr lang="en-GB" dirty="0"/>
              <a:t>1. Does the Charter of Fundamental Rights of the EU replace national constitutional systems or the system of fundamental rights protection guaranteed by the European Convention on Human Rights?</a:t>
            </a:r>
            <a:endParaRPr lang="hr-HR" dirty="0"/>
          </a:p>
          <a:p>
            <a:r>
              <a:rPr lang="en-GB" dirty="0"/>
              <a:t>2. What was the purpose of the Charter of Fundamental Rights of the EU?</a:t>
            </a:r>
            <a:endParaRPr lang="hr-HR" dirty="0"/>
          </a:p>
          <a:p>
            <a:r>
              <a:rPr lang="en-GB" dirty="0"/>
              <a:t>3. When did the Charter become legally binding?</a:t>
            </a:r>
            <a:endParaRPr lang="hr-HR" dirty="0"/>
          </a:p>
          <a:p>
            <a:r>
              <a:rPr lang="en-GB" dirty="0"/>
              <a:t>4. Who are the provisions of the Charter addressed to?</a:t>
            </a:r>
            <a:endParaRPr lang="hr-HR" dirty="0"/>
          </a:p>
          <a:p>
            <a:r>
              <a:rPr lang="en-GB" dirty="0"/>
              <a:t>5. What does the Charter aim to guarantee? </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19747554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Translation</a:t>
            </a:r>
            <a:r>
              <a:rPr lang="hr-HR" dirty="0" smtClean="0"/>
              <a:t>:</a:t>
            </a:r>
            <a:endParaRPr lang="en-US" dirty="0"/>
          </a:p>
        </p:txBody>
      </p:sp>
      <p:sp>
        <p:nvSpPr>
          <p:cNvPr id="3" name="Content Placeholder 2"/>
          <p:cNvSpPr>
            <a:spLocks noGrp="1"/>
          </p:cNvSpPr>
          <p:nvPr>
            <p:ph idx="1"/>
          </p:nvPr>
        </p:nvSpPr>
        <p:spPr/>
        <p:txBody>
          <a:bodyPr/>
          <a:lstStyle/>
          <a:p>
            <a:r>
              <a:rPr lang="en-GB" dirty="0"/>
              <a:t>In a representative democracy, the basic accountability mechanism is the general election at which prospective executive leaders present themselves to the voters and seek a renewal of their mandate to govern. Elections compel elected politicians to explain and justify their actions and give the citizens the opportunity to listen and deliver a verdict. Elections, however, need to be supplemented by a range of other accountability mechanisms and should not be seen as the sole instruments of democratic accountability. </a:t>
            </a:r>
            <a:endParaRPr lang="hr-HR" dirty="0"/>
          </a:p>
          <a:p>
            <a:endParaRPr lang="en-US" dirty="0"/>
          </a:p>
        </p:txBody>
      </p:sp>
    </p:spTree>
    <p:extLst>
      <p:ext uri="{BB962C8B-B14F-4D97-AF65-F5344CB8AC3E}">
        <p14:creationId xmlns:p14="http://schemas.microsoft.com/office/powerpoint/2010/main" val="26520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T</a:t>
            </a:r>
            <a:r>
              <a:rPr lang="hr-HR" dirty="0" err="1" smtClean="0"/>
              <a:t>ranslation</a:t>
            </a:r>
            <a:endParaRPr lang="en-US" dirty="0"/>
          </a:p>
        </p:txBody>
      </p:sp>
      <p:sp>
        <p:nvSpPr>
          <p:cNvPr id="3" name="Content Placeholder 2"/>
          <p:cNvSpPr>
            <a:spLocks noGrp="1"/>
          </p:cNvSpPr>
          <p:nvPr>
            <p:ph idx="1"/>
          </p:nvPr>
        </p:nvSpPr>
        <p:spPr/>
        <p:txBody>
          <a:bodyPr/>
          <a:lstStyle/>
          <a:p>
            <a:r>
              <a:rPr lang="en-GB" dirty="0"/>
              <a:t>In public administration, </a:t>
            </a:r>
            <a:r>
              <a:rPr lang="en-GB" i="1" dirty="0"/>
              <a:t>integrity </a:t>
            </a:r>
            <a:r>
              <a:rPr lang="en-GB" dirty="0"/>
              <a:t>refers to “honesty” or “trustworthiness” in the discharge of official duties, serving as an antithesis to “corruption” or “the abuse of office.” </a:t>
            </a:r>
            <a:r>
              <a:rPr lang="en-GB" i="1" dirty="0"/>
              <a:t>Transparency </a:t>
            </a:r>
            <a:r>
              <a:rPr lang="en-GB" dirty="0"/>
              <a:t>refers to unfettered access by the public to timely and reliable information on decisions and performance in the public sector. </a:t>
            </a:r>
            <a:r>
              <a:rPr lang="en-GB" i="1" dirty="0"/>
              <a:t>Accountability </a:t>
            </a:r>
            <a:r>
              <a:rPr lang="en-GB" dirty="0"/>
              <a:t>refers to the obligation on the part of public officials to report on the use of public resources and answerability for failing to meet stated performance objectives.</a:t>
            </a:r>
            <a:endParaRPr lang="hr-HR" dirty="0"/>
          </a:p>
          <a:p>
            <a:endParaRPr lang="en-US" dirty="0"/>
          </a:p>
        </p:txBody>
      </p:sp>
    </p:spTree>
    <p:extLst>
      <p:ext uri="{BB962C8B-B14F-4D97-AF65-F5344CB8AC3E}">
        <p14:creationId xmlns:p14="http://schemas.microsoft.com/office/powerpoint/2010/main" val="15547337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GB" dirty="0"/>
              <a:t> 1. What does the term 'judicial review' refer to in administrative law?</a:t>
            </a:r>
            <a:endParaRPr lang="hr-HR" dirty="0"/>
          </a:p>
          <a:p>
            <a:r>
              <a:rPr lang="en-GB" dirty="0"/>
              <a:t>2. What is the main basis for judicial review in the UK?</a:t>
            </a:r>
            <a:endParaRPr lang="hr-HR" dirty="0"/>
          </a:p>
          <a:p>
            <a:r>
              <a:rPr lang="en-GB" dirty="0"/>
              <a:t>3. Explain the meaning of the </a:t>
            </a:r>
            <a:r>
              <a:rPr lang="en-GB" i="1" dirty="0"/>
              <a:t>ultra vires</a:t>
            </a:r>
            <a:r>
              <a:rPr lang="en-GB" dirty="0"/>
              <a:t> doctrine.</a:t>
            </a:r>
            <a:endParaRPr lang="hr-HR" dirty="0"/>
          </a:p>
          <a:p>
            <a:r>
              <a:rPr lang="en-GB" dirty="0"/>
              <a:t>4. What are the two main forms of ultra vires?</a:t>
            </a:r>
            <a:endParaRPr lang="hr-HR" dirty="0"/>
          </a:p>
          <a:p>
            <a:r>
              <a:rPr lang="en-GB" dirty="0"/>
              <a:t>5. What does procedural </a:t>
            </a:r>
            <a:r>
              <a:rPr lang="en-GB" i="1" dirty="0"/>
              <a:t>ultra vires</a:t>
            </a:r>
            <a:r>
              <a:rPr lang="en-GB" dirty="0"/>
              <a:t> include?</a:t>
            </a:r>
            <a:endParaRPr lang="hr-HR" dirty="0"/>
          </a:p>
          <a:p>
            <a:r>
              <a:rPr lang="en-GB" dirty="0"/>
              <a:t>6. When does substantive </a:t>
            </a:r>
            <a:r>
              <a:rPr lang="en-GB" i="1" dirty="0"/>
              <a:t>ultra vires</a:t>
            </a:r>
            <a:r>
              <a:rPr lang="en-GB" dirty="0"/>
              <a:t> occur?</a:t>
            </a:r>
            <a:endParaRPr lang="hr-HR" dirty="0"/>
          </a:p>
          <a:p>
            <a:r>
              <a:rPr lang="en-GB" dirty="0"/>
              <a:t>7. What are the main types of substantive </a:t>
            </a:r>
            <a:r>
              <a:rPr lang="en-GB" i="1" dirty="0"/>
              <a:t>ultra vires</a:t>
            </a:r>
            <a:r>
              <a:rPr lang="en-GB" dirty="0"/>
              <a:t>?</a:t>
            </a:r>
            <a:endParaRPr lang="hr-HR" dirty="0"/>
          </a:p>
          <a:p>
            <a:r>
              <a:rPr lang="en-GB" dirty="0"/>
              <a:t>8. What are the ordinary civil law remedies in cases of </a:t>
            </a:r>
            <a:r>
              <a:rPr lang="en-GB" i="1" dirty="0"/>
              <a:t>ultra vires</a:t>
            </a:r>
            <a:r>
              <a:rPr lang="en-GB" dirty="0"/>
              <a:t>?</a:t>
            </a:r>
            <a:endParaRPr lang="hr-HR" dirty="0"/>
          </a:p>
          <a:p>
            <a:r>
              <a:rPr lang="en-GB" dirty="0"/>
              <a:t>9. What are the public law remedies, or prerogative orders?</a:t>
            </a:r>
            <a:endParaRPr lang="hr-HR" dirty="0"/>
          </a:p>
          <a:p>
            <a:r>
              <a:rPr lang="en-GB" dirty="0"/>
              <a:t>10. What are the procedural safeguards protecting public authorities against unreasonable or frivolous complaints?</a:t>
            </a:r>
            <a:endParaRPr lang="hr-HR" dirty="0"/>
          </a:p>
          <a:p>
            <a:endParaRPr lang="hr-HR" dirty="0"/>
          </a:p>
          <a:p>
            <a:endParaRPr lang="en-US" dirty="0"/>
          </a:p>
        </p:txBody>
      </p:sp>
    </p:spTree>
    <p:extLst>
      <p:ext uri="{BB962C8B-B14F-4D97-AF65-F5344CB8AC3E}">
        <p14:creationId xmlns:p14="http://schemas.microsoft.com/office/powerpoint/2010/main" val="19909490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200" dirty="0" err="1" smtClean="0"/>
              <a:t>Fill</a:t>
            </a:r>
            <a:r>
              <a:rPr lang="hr-HR" sz="3200" dirty="0" smtClean="0"/>
              <a:t> </a:t>
            </a:r>
            <a:r>
              <a:rPr lang="hr-HR" sz="3200" dirty="0" err="1" smtClean="0"/>
              <a:t>in</a:t>
            </a:r>
            <a:r>
              <a:rPr lang="hr-HR" sz="3200" dirty="0" smtClean="0"/>
              <a:t> </a:t>
            </a:r>
            <a:r>
              <a:rPr lang="hr-HR" sz="3200" dirty="0" err="1" smtClean="0"/>
              <a:t>the</a:t>
            </a:r>
            <a:r>
              <a:rPr lang="hr-HR" sz="3200" dirty="0" smtClean="0"/>
              <a:t> </a:t>
            </a:r>
            <a:r>
              <a:rPr lang="hr-HR" sz="3200" dirty="0" err="1" smtClean="0"/>
              <a:t>missing</a:t>
            </a:r>
            <a:r>
              <a:rPr lang="hr-HR" sz="3200" dirty="0" smtClean="0"/>
              <a:t> </a:t>
            </a:r>
            <a:r>
              <a:rPr lang="hr-HR" sz="3200" dirty="0" err="1" smtClean="0"/>
              <a:t>words</a:t>
            </a:r>
            <a:r>
              <a:rPr lang="hr-HR" sz="3200" dirty="0" smtClean="0"/>
              <a:t>: </a:t>
            </a:r>
            <a:r>
              <a:rPr lang="en-US" sz="3200" dirty="0" smtClean="0"/>
              <a:t>administrative</a:t>
            </a:r>
            <a:r>
              <a:rPr lang="hr-HR" sz="3200" dirty="0" smtClean="0"/>
              <a:t>,</a:t>
            </a:r>
            <a:r>
              <a:rPr lang="en-US" sz="3200" dirty="0" smtClean="0"/>
              <a:t> constitution</a:t>
            </a:r>
            <a:r>
              <a:rPr lang="hr-HR" sz="3200" dirty="0" smtClean="0"/>
              <a:t>,</a:t>
            </a:r>
            <a:r>
              <a:rPr lang="en-US" sz="3200" dirty="0" smtClean="0"/>
              <a:t> </a:t>
            </a:r>
            <a:r>
              <a:rPr lang="hr-HR" sz="3200" dirty="0" smtClean="0"/>
              <a:t>c</a:t>
            </a:r>
            <a:r>
              <a:rPr lang="en-US" sz="3200" dirty="0" err="1" smtClean="0"/>
              <a:t>ourts</a:t>
            </a:r>
            <a:r>
              <a:rPr lang="hr-HR" sz="3200" dirty="0" smtClean="0"/>
              <a:t>,</a:t>
            </a:r>
            <a:r>
              <a:rPr lang="en-US" sz="3200" dirty="0" smtClean="0"/>
              <a:t> discretion</a:t>
            </a:r>
            <a:r>
              <a:rPr lang="hr-HR" sz="3200" dirty="0" smtClean="0"/>
              <a:t>, </a:t>
            </a:r>
            <a:r>
              <a:rPr lang="en-US" sz="3200" i="1" dirty="0" smtClean="0"/>
              <a:t>judicial</a:t>
            </a:r>
            <a:r>
              <a:rPr lang="hr-HR" sz="3200" i="1" dirty="0" smtClean="0"/>
              <a:t>, </a:t>
            </a:r>
            <a:r>
              <a:rPr lang="en-US" sz="3200" dirty="0" smtClean="0"/>
              <a:t>unreasonable</a:t>
            </a:r>
            <a:r>
              <a:rPr lang="hr-HR" sz="3200" dirty="0" smtClean="0"/>
              <a:t>, </a:t>
            </a:r>
            <a:r>
              <a:rPr lang="en-US" sz="3200" dirty="0"/>
              <a:t>void</a:t>
            </a:r>
          </a:p>
        </p:txBody>
      </p:sp>
      <p:sp>
        <p:nvSpPr>
          <p:cNvPr id="3" name="Content Placeholder 2"/>
          <p:cNvSpPr>
            <a:spLocks noGrp="1"/>
          </p:cNvSpPr>
          <p:nvPr>
            <p:ph idx="1"/>
          </p:nvPr>
        </p:nvSpPr>
        <p:spPr/>
        <p:txBody>
          <a:bodyPr/>
          <a:lstStyle/>
          <a:p>
            <a:r>
              <a:rPr lang="en-US" dirty="0"/>
              <a:t>The conventional usage of the term </a:t>
            </a:r>
            <a:r>
              <a:rPr lang="hr-HR" i="1" dirty="0" smtClean="0"/>
              <a:t>________</a:t>
            </a:r>
            <a:r>
              <a:rPr lang="en-US" i="1" dirty="0" smtClean="0"/>
              <a:t>review</a:t>
            </a:r>
            <a:r>
              <a:rPr lang="en-US" dirty="0" smtClean="0"/>
              <a:t> </a:t>
            </a:r>
            <a:r>
              <a:rPr lang="en-US" dirty="0"/>
              <a:t>could be more accurately described as </a:t>
            </a:r>
            <a:r>
              <a:rPr lang="en-US" dirty="0" smtClean="0"/>
              <a:t>“</a:t>
            </a:r>
            <a:r>
              <a:rPr lang="hr-HR" dirty="0" err="1" smtClean="0"/>
              <a:t>constitutional</a:t>
            </a:r>
            <a:r>
              <a:rPr lang="en-US" dirty="0" smtClean="0"/>
              <a:t> </a:t>
            </a:r>
            <a:r>
              <a:rPr lang="en-US" dirty="0"/>
              <a:t>review,” because there also exists a long practice of judicial review of the actions of </a:t>
            </a:r>
            <a:r>
              <a:rPr lang="hr-HR" dirty="0" smtClean="0"/>
              <a:t>___________</a:t>
            </a:r>
            <a:r>
              <a:rPr lang="en-US" dirty="0" smtClean="0"/>
              <a:t> </a:t>
            </a:r>
            <a:r>
              <a:rPr lang="en-US" dirty="0"/>
              <a:t>agencies that require neither that </a:t>
            </a:r>
            <a:r>
              <a:rPr lang="hr-HR" dirty="0" smtClean="0"/>
              <a:t>_____________</a:t>
            </a:r>
            <a:r>
              <a:rPr lang="en-US" dirty="0" smtClean="0"/>
              <a:t> </a:t>
            </a:r>
            <a:r>
              <a:rPr lang="en-US" dirty="0"/>
              <a:t>have the power to declare those actions unconstitutional nor that the country have a </a:t>
            </a:r>
            <a:r>
              <a:rPr lang="en-US" dirty="0" smtClean="0"/>
              <a:t>written</a:t>
            </a:r>
            <a:r>
              <a:rPr lang="hr-HR" dirty="0" smtClean="0"/>
              <a:t>_____________</a:t>
            </a:r>
            <a:r>
              <a:rPr lang="en-US" dirty="0" smtClean="0"/>
              <a:t>. </a:t>
            </a:r>
            <a:r>
              <a:rPr lang="en-US" dirty="0"/>
              <a:t>Such “administrative review” assesses the allegedly questionable actions of administrators against standards of reasonableness and abuse of </a:t>
            </a:r>
            <a:r>
              <a:rPr lang="hr-HR" dirty="0" smtClean="0"/>
              <a:t>____________</a:t>
            </a:r>
            <a:r>
              <a:rPr lang="en-US" dirty="0" smtClean="0"/>
              <a:t>. </a:t>
            </a:r>
            <a:r>
              <a:rPr lang="en-US" dirty="0"/>
              <a:t>When courts judge challenged administrative actions to be </a:t>
            </a:r>
            <a:r>
              <a:rPr lang="hr-HR" dirty="0" smtClean="0"/>
              <a:t>______________</a:t>
            </a:r>
            <a:r>
              <a:rPr lang="en-US" dirty="0" smtClean="0"/>
              <a:t>or </a:t>
            </a:r>
            <a:r>
              <a:rPr lang="en-US" dirty="0"/>
              <a:t>to involve abuses of discretion, those actions are declared null </a:t>
            </a:r>
            <a:r>
              <a:rPr lang="en-US" dirty="0" smtClean="0"/>
              <a:t>and, </a:t>
            </a:r>
            <a:r>
              <a:rPr lang="en-US" dirty="0"/>
              <a:t>as are actions that are judged inconsistent with constitutional requirements when courts exercise judicial review in the conventional or </a:t>
            </a:r>
            <a:r>
              <a:rPr lang="en-US" dirty="0" smtClean="0"/>
              <a:t>constitutional</a:t>
            </a:r>
            <a:r>
              <a:rPr lang="hr-HR" dirty="0" smtClean="0"/>
              <a:t> </a:t>
            </a:r>
            <a:r>
              <a:rPr lang="hr-HR" dirty="0" err="1" smtClean="0"/>
              <a:t>sense</a:t>
            </a:r>
            <a:r>
              <a:rPr lang="hr-HR" dirty="0" smtClean="0"/>
              <a:t>.</a:t>
            </a:r>
            <a:r>
              <a:rPr lang="en-US" dirty="0" smtClean="0"/>
              <a:t> </a:t>
            </a:r>
            <a:endParaRPr lang="en-US" dirty="0"/>
          </a:p>
        </p:txBody>
      </p:sp>
    </p:spTree>
    <p:extLst>
      <p:ext uri="{BB962C8B-B14F-4D97-AF65-F5344CB8AC3E}">
        <p14:creationId xmlns:p14="http://schemas.microsoft.com/office/powerpoint/2010/main" val="18467040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a:t>The conventional usage of the term </a:t>
            </a:r>
            <a:r>
              <a:rPr lang="en-US" i="1" dirty="0"/>
              <a:t>judicial review</a:t>
            </a:r>
            <a:r>
              <a:rPr lang="en-US" dirty="0"/>
              <a:t> could be more accurately described as “constitutional review,” because there also exists a long practice of judicial review of the actions of administrative agencies that require neither that courts have the power to declare those actions unconstitutional nor that the country have a written constitution. Such “administrative review” assesses the allegedly questionable actions of administrators against standards of reasonableness and abuse of discretion. When courts judge challenged administrative actions to be unreasonable or to involve abuses of discretion, those actions are declared null and void, as are actions that are judged inconsistent with constitutional requirements when courts exercise judicial review in the conventional or constitutional </a:t>
            </a:r>
            <a:r>
              <a:rPr lang="hr-HR" dirty="0" err="1" smtClean="0"/>
              <a:t>sense</a:t>
            </a:r>
            <a:r>
              <a:rPr lang="hr-HR" dirty="0" smtClean="0"/>
              <a:t>.</a:t>
            </a:r>
            <a:endParaRPr lang="en-US" dirty="0"/>
          </a:p>
        </p:txBody>
      </p:sp>
    </p:spTree>
    <p:extLst>
      <p:ext uri="{BB962C8B-B14F-4D97-AF65-F5344CB8AC3E}">
        <p14:creationId xmlns:p14="http://schemas.microsoft.com/office/powerpoint/2010/main" val="39618206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200" dirty="0" err="1" smtClean="0"/>
              <a:t>Fill</a:t>
            </a:r>
            <a:r>
              <a:rPr lang="hr-HR" sz="3200" dirty="0" smtClean="0"/>
              <a:t> </a:t>
            </a:r>
            <a:r>
              <a:rPr lang="hr-HR" sz="3200" dirty="0" err="1" smtClean="0"/>
              <a:t>in</a:t>
            </a:r>
            <a:r>
              <a:rPr lang="hr-HR" sz="3200" dirty="0" smtClean="0"/>
              <a:t> </a:t>
            </a:r>
            <a:r>
              <a:rPr lang="hr-HR" sz="3200" dirty="0" err="1" smtClean="0"/>
              <a:t>the</a:t>
            </a:r>
            <a:r>
              <a:rPr lang="hr-HR" sz="3200" dirty="0" smtClean="0"/>
              <a:t> </a:t>
            </a:r>
            <a:r>
              <a:rPr lang="hr-HR" sz="3200" dirty="0" err="1" smtClean="0"/>
              <a:t>missing</a:t>
            </a:r>
            <a:r>
              <a:rPr lang="hr-HR" sz="3200" dirty="0" smtClean="0"/>
              <a:t> </a:t>
            </a:r>
            <a:r>
              <a:rPr lang="hr-HR" sz="3200" dirty="0" err="1" smtClean="0"/>
              <a:t>words</a:t>
            </a:r>
            <a:r>
              <a:rPr lang="hr-HR" sz="3200" dirty="0" smtClean="0"/>
              <a:t>:</a:t>
            </a:r>
            <a:r>
              <a:rPr lang="en-US" sz="3200" dirty="0"/>
              <a:t> </a:t>
            </a:r>
            <a:r>
              <a:rPr lang="hr-HR" sz="3200" dirty="0" err="1" smtClean="0"/>
              <a:t>balances</a:t>
            </a:r>
            <a:r>
              <a:rPr lang="hr-HR" sz="3200" dirty="0" smtClean="0"/>
              <a:t>, </a:t>
            </a:r>
            <a:r>
              <a:rPr lang="en-US" sz="3200" dirty="0" smtClean="0"/>
              <a:t>constitutional</a:t>
            </a:r>
            <a:r>
              <a:rPr lang="hr-HR" sz="3200" dirty="0" smtClean="0"/>
              <a:t>, </a:t>
            </a:r>
            <a:r>
              <a:rPr lang="en-US" sz="3200" dirty="0" smtClean="0"/>
              <a:t>constitutions</a:t>
            </a:r>
            <a:r>
              <a:rPr lang="hr-HR" sz="3200" dirty="0" smtClean="0"/>
              <a:t>, </a:t>
            </a:r>
            <a:r>
              <a:rPr lang="en-US" sz="3200" dirty="0" smtClean="0"/>
              <a:t>executive</a:t>
            </a:r>
            <a:r>
              <a:rPr lang="hr-HR" sz="3200" dirty="0" smtClean="0"/>
              <a:t>, </a:t>
            </a:r>
            <a:r>
              <a:rPr lang="hr-HR" sz="3200" dirty="0" err="1" smtClean="0"/>
              <a:t>government</a:t>
            </a:r>
            <a:r>
              <a:rPr lang="hr-HR" sz="3200" dirty="0" smtClean="0"/>
              <a:t>, </a:t>
            </a:r>
            <a:r>
              <a:rPr lang="en-US" sz="3200" dirty="0" smtClean="0"/>
              <a:t>review</a:t>
            </a:r>
            <a:r>
              <a:rPr lang="hr-HR" sz="3200" dirty="0" smtClean="0"/>
              <a:t>, </a:t>
            </a:r>
            <a:r>
              <a:rPr lang="hr-HR" sz="3200" dirty="0" err="1"/>
              <a:t>totalitarian</a:t>
            </a:r>
            <a:endParaRPr lang="en-US" sz="3200" dirty="0"/>
          </a:p>
        </p:txBody>
      </p:sp>
      <p:sp>
        <p:nvSpPr>
          <p:cNvPr id="3" name="Content Placeholder 2"/>
          <p:cNvSpPr>
            <a:spLocks noGrp="1"/>
          </p:cNvSpPr>
          <p:nvPr>
            <p:ph idx="1"/>
          </p:nvPr>
        </p:nvSpPr>
        <p:spPr/>
        <p:txBody>
          <a:bodyPr/>
          <a:lstStyle/>
          <a:p>
            <a:r>
              <a:rPr lang="en-US" dirty="0"/>
              <a:t>After World War II many countries felt strong pressure to adopt </a:t>
            </a:r>
            <a:r>
              <a:rPr lang="en-US" dirty="0" smtClean="0"/>
              <a:t>judicial</a:t>
            </a:r>
            <a:r>
              <a:rPr lang="hr-HR" dirty="0" smtClean="0"/>
              <a:t>_____</a:t>
            </a:r>
            <a:r>
              <a:rPr lang="en-US" dirty="0" smtClean="0"/>
              <a:t>, </a:t>
            </a:r>
            <a:r>
              <a:rPr lang="en-US" dirty="0"/>
              <a:t>a result of the influence of U.S. </a:t>
            </a:r>
            <a:r>
              <a:rPr lang="hr-HR" dirty="0" smtClean="0"/>
              <a:t>_______________</a:t>
            </a:r>
            <a:r>
              <a:rPr lang="en-US" dirty="0" smtClean="0"/>
              <a:t>ideas—particularly </a:t>
            </a:r>
            <a:r>
              <a:rPr lang="en-US" dirty="0"/>
              <a:t>the idea that a system of </a:t>
            </a:r>
            <a:r>
              <a:rPr lang="en-US" dirty="0" smtClean="0"/>
              <a:t>constitutional</a:t>
            </a:r>
            <a:r>
              <a:rPr lang="hr-HR" dirty="0" smtClean="0"/>
              <a:t> </a:t>
            </a:r>
            <a:r>
              <a:rPr lang="hr-HR" dirty="0" err="1" smtClean="0"/>
              <a:t>checks</a:t>
            </a:r>
            <a:r>
              <a:rPr lang="hr-HR" dirty="0" smtClean="0"/>
              <a:t> </a:t>
            </a:r>
            <a:r>
              <a:rPr lang="hr-HR" dirty="0" err="1" smtClean="0"/>
              <a:t>and</a:t>
            </a:r>
            <a:r>
              <a:rPr lang="hr-HR" dirty="0" smtClean="0"/>
              <a:t> ______________</a:t>
            </a:r>
            <a:r>
              <a:rPr lang="en-US" dirty="0" smtClean="0"/>
              <a:t>  </a:t>
            </a:r>
            <a:r>
              <a:rPr lang="en-US" dirty="0"/>
              <a:t>is an essential element of </a:t>
            </a:r>
            <a:r>
              <a:rPr lang="hr-HR" dirty="0" err="1" smtClean="0"/>
              <a:t>democratic</a:t>
            </a:r>
            <a:r>
              <a:rPr lang="hr-HR" dirty="0" smtClean="0"/>
              <a:t> _____________. </a:t>
            </a:r>
            <a:r>
              <a:rPr lang="en-US" dirty="0" smtClean="0"/>
              <a:t>Some </a:t>
            </a:r>
            <a:r>
              <a:rPr lang="en-US" dirty="0"/>
              <a:t>observers concluded that the concentration of government power in </a:t>
            </a:r>
            <a:r>
              <a:rPr lang="en-US" dirty="0" smtClean="0"/>
              <a:t>the</a:t>
            </a:r>
            <a:r>
              <a:rPr lang="hr-HR" dirty="0" smtClean="0"/>
              <a:t> ____________</a:t>
            </a:r>
            <a:r>
              <a:rPr lang="en-US" dirty="0" smtClean="0"/>
              <a:t>, </a:t>
            </a:r>
            <a:r>
              <a:rPr lang="en-US" dirty="0"/>
              <a:t>substantially unchecked by other agencies of government, contributed to the rise of </a:t>
            </a:r>
            <a:r>
              <a:rPr lang="hr-HR" dirty="0" smtClean="0"/>
              <a:t>________________</a:t>
            </a:r>
            <a:r>
              <a:rPr lang="en-US" dirty="0" smtClean="0"/>
              <a:t> regimes. </a:t>
            </a:r>
            <a:r>
              <a:rPr lang="en-US" dirty="0"/>
              <a:t>Although judicial review had been relatively uncommon before World War II, by the early 21st century more than 100 countries had specifically incorporated judicial review into their </a:t>
            </a:r>
            <a:r>
              <a:rPr lang="hr-HR" dirty="0" smtClean="0"/>
              <a:t>_______________</a:t>
            </a:r>
            <a:r>
              <a:rPr lang="en-US" dirty="0" smtClean="0"/>
              <a:t>. </a:t>
            </a:r>
            <a:r>
              <a:rPr lang="en-US" dirty="0"/>
              <a:t>(This number does not include the United States, whose constitution still includes no mention of the practice.)</a:t>
            </a:r>
          </a:p>
        </p:txBody>
      </p:sp>
    </p:spTree>
    <p:extLst>
      <p:ext uri="{BB962C8B-B14F-4D97-AF65-F5344CB8AC3E}">
        <p14:creationId xmlns:p14="http://schemas.microsoft.com/office/powerpoint/2010/main" val="23389413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lstStyle/>
          <a:p>
            <a:r>
              <a:rPr lang="en-US" dirty="0"/>
              <a:t>After World War II many countries felt strong pressure to adopt judicial review, a result of the influence of U.S. constitutional ideas—particularly the idea that a system of constitutional checks and balances is an essential element of democratic government. Some observers concluded that the concentration of government power in the executive, substantially unchecked by other agencies of government, contributed to the rise of totalitarian </a:t>
            </a:r>
            <a:r>
              <a:rPr lang="en-US" dirty="0" smtClean="0"/>
              <a:t>regimes. </a:t>
            </a:r>
            <a:r>
              <a:rPr lang="en-US" dirty="0"/>
              <a:t>Although judicial review had been relatively uncommon before World War II, by the early 21st century more than 100 countries had specifically incorporated judicial review into their constitutions. (This number does not include the United States, whose constitution still includes no mention of the practice.)</a:t>
            </a:r>
          </a:p>
        </p:txBody>
      </p:sp>
    </p:spTree>
    <p:extLst>
      <p:ext uri="{BB962C8B-B14F-4D97-AF65-F5344CB8AC3E}">
        <p14:creationId xmlns:p14="http://schemas.microsoft.com/office/powerpoint/2010/main" val="40571908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for </a:t>
            </a:r>
            <a:r>
              <a:rPr lang="hr-HR" dirty="0" err="1" smtClean="0"/>
              <a:t>the</a:t>
            </a:r>
            <a:r>
              <a:rPr lang="hr-HR" dirty="0" smtClean="0"/>
              <a:t> </a:t>
            </a:r>
            <a:r>
              <a:rPr lang="hr-HR" dirty="0" err="1" smtClean="0"/>
              <a:t>following</a:t>
            </a:r>
            <a:r>
              <a:rPr lang="hr-HR" dirty="0" smtClean="0"/>
              <a:t> </a:t>
            </a:r>
            <a:r>
              <a:rPr lang="hr-HR" dirty="0" err="1" smtClean="0"/>
              <a:t>definitions</a:t>
            </a:r>
            <a:r>
              <a:rPr lang="hr-HR" dirty="0" smtClean="0"/>
              <a:t>:</a:t>
            </a:r>
            <a:endParaRPr lang="en-US" dirty="0"/>
          </a:p>
        </p:txBody>
      </p:sp>
      <p:sp>
        <p:nvSpPr>
          <p:cNvPr id="3" name="Content Placeholder 2"/>
          <p:cNvSpPr>
            <a:spLocks noGrp="1"/>
          </p:cNvSpPr>
          <p:nvPr>
            <p:ph idx="1"/>
          </p:nvPr>
        </p:nvSpPr>
        <p:spPr/>
        <p:txBody>
          <a:bodyPr/>
          <a:lstStyle/>
          <a:p>
            <a:r>
              <a:rPr lang="hr-HR" dirty="0" err="1" smtClean="0"/>
              <a:t>The</a:t>
            </a:r>
            <a:r>
              <a:rPr lang="hr-HR" dirty="0" smtClean="0"/>
              <a:t> power </a:t>
            </a:r>
            <a:r>
              <a:rPr lang="hr-HR" dirty="0" err="1" smtClean="0"/>
              <a:t>of</a:t>
            </a:r>
            <a:r>
              <a:rPr lang="hr-HR" dirty="0" smtClean="0"/>
              <a:t> </a:t>
            </a:r>
            <a:r>
              <a:rPr lang="hr-HR" dirty="0" err="1" smtClean="0"/>
              <a:t>administrative</a:t>
            </a:r>
            <a:r>
              <a:rPr lang="hr-HR" dirty="0" smtClean="0"/>
              <a:t> </a:t>
            </a:r>
            <a:r>
              <a:rPr lang="hr-HR" dirty="0" err="1" smtClean="0"/>
              <a:t>courts</a:t>
            </a:r>
            <a:r>
              <a:rPr lang="hr-HR" dirty="0" smtClean="0"/>
              <a:t> to </a:t>
            </a:r>
            <a:r>
              <a:rPr lang="hr-HR" dirty="0" err="1" smtClean="0"/>
              <a:t>control</a:t>
            </a:r>
            <a:r>
              <a:rPr lang="hr-HR" dirty="0" smtClean="0"/>
              <a:t> </a:t>
            </a:r>
            <a:r>
              <a:rPr lang="hr-HR" dirty="0" err="1" smtClean="0"/>
              <a:t>the</a:t>
            </a:r>
            <a:r>
              <a:rPr lang="hr-HR" dirty="0" smtClean="0"/>
              <a:t> </a:t>
            </a:r>
            <a:r>
              <a:rPr lang="hr-HR" dirty="0" err="1" smtClean="0"/>
              <a:t>legality</a:t>
            </a:r>
            <a:r>
              <a:rPr lang="hr-HR" dirty="0" smtClean="0"/>
              <a:t> </a:t>
            </a:r>
            <a:r>
              <a:rPr lang="hr-HR" dirty="0" err="1" smtClean="0"/>
              <a:t>of</a:t>
            </a:r>
            <a:r>
              <a:rPr lang="hr-HR" dirty="0" smtClean="0"/>
              <a:t> </a:t>
            </a:r>
            <a:r>
              <a:rPr lang="hr-HR" dirty="0" err="1" smtClean="0"/>
              <a:t>decisions</a:t>
            </a:r>
            <a:r>
              <a:rPr lang="hr-HR" dirty="0" smtClean="0"/>
              <a:t> </a:t>
            </a:r>
            <a:r>
              <a:rPr lang="hr-HR" dirty="0" err="1" smtClean="0"/>
              <a:t>made</a:t>
            </a:r>
            <a:r>
              <a:rPr lang="hr-HR" dirty="0" smtClean="0"/>
              <a:t> </a:t>
            </a:r>
            <a:r>
              <a:rPr lang="hr-HR" dirty="0" err="1" smtClean="0"/>
              <a:t>by</a:t>
            </a:r>
            <a:r>
              <a:rPr lang="hr-HR" dirty="0" smtClean="0"/>
              <a:t> </a:t>
            </a:r>
            <a:r>
              <a:rPr lang="hr-HR" dirty="0" err="1" smtClean="0"/>
              <a:t>public</a:t>
            </a:r>
            <a:r>
              <a:rPr lang="hr-HR" dirty="0" smtClean="0"/>
              <a:t> </a:t>
            </a:r>
            <a:r>
              <a:rPr lang="hr-HR" dirty="0" err="1" smtClean="0"/>
              <a:t>bodies</a:t>
            </a:r>
            <a:r>
              <a:rPr lang="hr-HR" dirty="0" smtClean="0"/>
              <a:t>___________</a:t>
            </a:r>
          </a:p>
          <a:p>
            <a:r>
              <a:rPr lang="hr-HR" dirty="0" err="1" smtClean="0"/>
              <a:t>Judicial</a:t>
            </a:r>
            <a:r>
              <a:rPr lang="hr-HR" dirty="0" smtClean="0"/>
              <a:t> </a:t>
            </a:r>
            <a:r>
              <a:rPr lang="hr-HR" dirty="0" err="1" smtClean="0"/>
              <a:t>review</a:t>
            </a:r>
            <a:endParaRPr lang="hr-HR" dirty="0" smtClean="0"/>
          </a:p>
          <a:p>
            <a:r>
              <a:rPr lang="hr-HR" dirty="0" smtClean="0"/>
              <a:t>Financial </a:t>
            </a:r>
            <a:r>
              <a:rPr lang="hr-HR" dirty="0" err="1" smtClean="0"/>
              <a:t>compensation</a:t>
            </a:r>
            <a:r>
              <a:rPr lang="hr-HR" dirty="0" smtClean="0"/>
              <a:t> </a:t>
            </a:r>
            <a:r>
              <a:rPr lang="hr-HR" dirty="0" err="1" smtClean="0"/>
              <a:t>in</a:t>
            </a:r>
            <a:r>
              <a:rPr lang="hr-HR" dirty="0" smtClean="0"/>
              <a:t> civil </a:t>
            </a:r>
            <a:r>
              <a:rPr lang="hr-HR" dirty="0" err="1" smtClean="0"/>
              <a:t>cases</a:t>
            </a:r>
            <a:endParaRPr lang="hr-HR" dirty="0" smtClean="0"/>
          </a:p>
          <a:p>
            <a:r>
              <a:rPr lang="hr-HR" dirty="0" err="1" smtClean="0"/>
              <a:t>Damages</a:t>
            </a:r>
            <a:endParaRPr lang="hr-HR" dirty="0" smtClean="0"/>
          </a:p>
          <a:p>
            <a:r>
              <a:rPr lang="hr-HR" dirty="0" smtClean="0"/>
              <a:t>A </a:t>
            </a:r>
            <a:r>
              <a:rPr lang="hr-HR" dirty="0" err="1" smtClean="0"/>
              <a:t>remedy</a:t>
            </a:r>
            <a:r>
              <a:rPr lang="hr-HR" dirty="0" smtClean="0"/>
              <a:t> </a:t>
            </a:r>
            <a:r>
              <a:rPr lang="hr-HR" dirty="0" err="1" smtClean="0"/>
              <a:t>in</a:t>
            </a:r>
            <a:r>
              <a:rPr lang="hr-HR" dirty="0" smtClean="0"/>
              <a:t> </a:t>
            </a:r>
            <a:r>
              <a:rPr lang="hr-HR" dirty="0" err="1" smtClean="0"/>
              <a:t>the</a:t>
            </a:r>
            <a:r>
              <a:rPr lang="hr-HR" dirty="0" smtClean="0"/>
              <a:t> </a:t>
            </a:r>
            <a:r>
              <a:rPr lang="hr-HR" dirty="0" err="1" smtClean="0"/>
              <a:t>form</a:t>
            </a:r>
            <a:r>
              <a:rPr lang="hr-HR" dirty="0" smtClean="0"/>
              <a:t> </a:t>
            </a:r>
            <a:r>
              <a:rPr lang="hr-HR" dirty="0" err="1" smtClean="0"/>
              <a:t>of</a:t>
            </a:r>
            <a:r>
              <a:rPr lang="hr-HR" dirty="0" smtClean="0"/>
              <a:t> a </a:t>
            </a:r>
            <a:r>
              <a:rPr lang="hr-HR" dirty="0" err="1" smtClean="0"/>
              <a:t>court</a:t>
            </a:r>
            <a:r>
              <a:rPr lang="hr-HR" dirty="0" smtClean="0"/>
              <a:t> </a:t>
            </a:r>
            <a:r>
              <a:rPr lang="hr-HR" dirty="0" err="1" smtClean="0"/>
              <a:t>order</a:t>
            </a:r>
            <a:r>
              <a:rPr lang="hr-HR" dirty="0" smtClean="0"/>
              <a:t> </a:t>
            </a:r>
            <a:r>
              <a:rPr lang="hr-HR" dirty="0" err="1" smtClean="0"/>
              <a:t>addressed</a:t>
            </a:r>
            <a:r>
              <a:rPr lang="hr-HR" dirty="0" smtClean="0"/>
              <a:t> to a </a:t>
            </a:r>
            <a:r>
              <a:rPr lang="hr-HR" dirty="0" err="1" smtClean="0"/>
              <a:t>particular</a:t>
            </a:r>
            <a:r>
              <a:rPr lang="hr-HR" dirty="0" smtClean="0"/>
              <a:t> </a:t>
            </a:r>
            <a:r>
              <a:rPr lang="hr-HR" dirty="0" err="1" smtClean="0"/>
              <a:t>person</a:t>
            </a:r>
            <a:r>
              <a:rPr lang="hr-HR" dirty="0" smtClean="0"/>
              <a:t> </a:t>
            </a:r>
            <a:r>
              <a:rPr lang="hr-HR" dirty="0" err="1" smtClean="0"/>
              <a:t>that</a:t>
            </a:r>
            <a:r>
              <a:rPr lang="hr-HR" dirty="0" smtClean="0"/>
              <a:t> </a:t>
            </a:r>
            <a:r>
              <a:rPr lang="hr-HR" dirty="0" err="1" smtClean="0"/>
              <a:t>either</a:t>
            </a:r>
            <a:r>
              <a:rPr lang="hr-HR" dirty="0" smtClean="0"/>
              <a:t> </a:t>
            </a:r>
            <a:r>
              <a:rPr lang="hr-HR" dirty="0" err="1" smtClean="0"/>
              <a:t>prohibits</a:t>
            </a:r>
            <a:r>
              <a:rPr lang="hr-HR" dirty="0" smtClean="0"/>
              <a:t> </a:t>
            </a:r>
            <a:r>
              <a:rPr lang="hr-HR" dirty="0" err="1" smtClean="0"/>
              <a:t>them</a:t>
            </a:r>
            <a:r>
              <a:rPr lang="hr-HR" dirty="0" smtClean="0"/>
              <a:t> </a:t>
            </a:r>
            <a:r>
              <a:rPr lang="hr-HR" dirty="0" err="1" smtClean="0"/>
              <a:t>from</a:t>
            </a:r>
            <a:r>
              <a:rPr lang="hr-HR" dirty="0" smtClean="0"/>
              <a:t> </a:t>
            </a:r>
            <a:r>
              <a:rPr lang="hr-HR" dirty="0" err="1" smtClean="0"/>
              <a:t>doing</a:t>
            </a:r>
            <a:r>
              <a:rPr lang="hr-HR" dirty="0" smtClean="0"/>
              <a:t> </a:t>
            </a:r>
            <a:r>
              <a:rPr lang="hr-HR" dirty="0" err="1" smtClean="0"/>
              <a:t>or</a:t>
            </a:r>
            <a:r>
              <a:rPr lang="hr-HR" dirty="0" smtClean="0"/>
              <a:t> </a:t>
            </a:r>
            <a:r>
              <a:rPr lang="hr-HR" dirty="0" err="1" smtClean="0"/>
              <a:t>continuing</a:t>
            </a:r>
            <a:r>
              <a:rPr lang="hr-HR" dirty="0" smtClean="0"/>
              <a:t> to do a </a:t>
            </a:r>
            <a:r>
              <a:rPr lang="hr-HR" dirty="0" err="1" smtClean="0"/>
              <a:t>certain</a:t>
            </a:r>
            <a:r>
              <a:rPr lang="hr-HR" dirty="0" smtClean="0"/>
              <a:t> </a:t>
            </a:r>
            <a:r>
              <a:rPr lang="hr-HR" dirty="0" err="1" smtClean="0"/>
              <a:t>act</a:t>
            </a:r>
            <a:endParaRPr lang="hr-HR" dirty="0" smtClean="0"/>
          </a:p>
          <a:p>
            <a:r>
              <a:rPr lang="hr-HR" dirty="0" err="1" smtClean="0"/>
              <a:t>injunction</a:t>
            </a:r>
            <a:endParaRPr lang="en-US" dirty="0"/>
          </a:p>
        </p:txBody>
      </p:sp>
    </p:spTree>
    <p:extLst>
      <p:ext uri="{BB962C8B-B14F-4D97-AF65-F5344CB8AC3E}">
        <p14:creationId xmlns:p14="http://schemas.microsoft.com/office/powerpoint/2010/main" val="268733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US" i="1" dirty="0"/>
              <a:t>Orders</a:t>
            </a:r>
            <a:r>
              <a:rPr lang="en-US" dirty="0"/>
              <a:t> issued by the High Court in exercising its supervisory jurisdiction over inferior courts, tribunals, and public authorities</a:t>
            </a:r>
            <a:endParaRPr lang="hr-HR" dirty="0"/>
          </a:p>
          <a:p>
            <a:r>
              <a:rPr lang="hr-HR" dirty="0"/>
              <a:t>Prerogative </a:t>
            </a:r>
            <a:r>
              <a:rPr lang="hr-HR" dirty="0" err="1"/>
              <a:t>orders</a:t>
            </a:r>
            <a:endParaRPr lang="hr-HR" dirty="0"/>
          </a:p>
          <a:p>
            <a:r>
              <a:rPr lang="hr-HR" dirty="0"/>
              <a:t>A</a:t>
            </a:r>
            <a:r>
              <a:rPr lang="en-US" dirty="0" smtClean="0"/>
              <a:t> </a:t>
            </a:r>
            <a:r>
              <a:rPr lang="en-US" dirty="0"/>
              <a:t>court order invalidating a decision taken by a public authority. The term can also refer to an order made by a higher court invalidating a ruling made by a lower </a:t>
            </a:r>
            <a:r>
              <a:rPr lang="en-US" dirty="0" smtClean="0"/>
              <a:t>court</a:t>
            </a:r>
            <a:endParaRPr lang="hr-HR" dirty="0" smtClean="0"/>
          </a:p>
          <a:p>
            <a:r>
              <a:rPr lang="hr-HR" dirty="0" err="1" smtClean="0"/>
              <a:t>Quashing</a:t>
            </a:r>
            <a:r>
              <a:rPr lang="hr-HR" dirty="0" smtClean="0"/>
              <a:t> </a:t>
            </a:r>
            <a:r>
              <a:rPr lang="hr-HR" dirty="0" err="1" smtClean="0"/>
              <a:t>order</a:t>
            </a:r>
            <a:endParaRPr lang="hr-HR" dirty="0" smtClean="0"/>
          </a:p>
          <a:p>
            <a:r>
              <a:rPr lang="hr-HR" dirty="0" smtClean="0"/>
              <a:t>A</a:t>
            </a:r>
            <a:r>
              <a:rPr lang="en-US" dirty="0" smtClean="0"/>
              <a:t>n </a:t>
            </a:r>
            <a:r>
              <a:rPr lang="en-US" dirty="0"/>
              <a:t>official order given by a court </a:t>
            </a:r>
            <a:r>
              <a:rPr lang="en-US" dirty="0" smtClean="0"/>
              <a:t>telling </a:t>
            </a:r>
            <a:r>
              <a:rPr lang="en-US" dirty="0"/>
              <a:t>someone that they must do something or stop doing </a:t>
            </a:r>
            <a:r>
              <a:rPr lang="en-US" dirty="0" smtClean="0"/>
              <a:t>something</a:t>
            </a:r>
            <a:endParaRPr lang="hr-HR" dirty="0" smtClean="0"/>
          </a:p>
          <a:p>
            <a:r>
              <a:rPr lang="hr-HR" dirty="0" err="1" smtClean="0"/>
              <a:t>Mandatry</a:t>
            </a:r>
            <a:r>
              <a:rPr lang="hr-HR" dirty="0" smtClean="0"/>
              <a:t> </a:t>
            </a:r>
            <a:r>
              <a:rPr lang="hr-HR" dirty="0" err="1" smtClean="0"/>
              <a:t>order</a:t>
            </a:r>
            <a:endParaRPr lang="hr-HR" dirty="0" smtClean="0"/>
          </a:p>
          <a:p>
            <a:endParaRPr lang="en-US" dirty="0"/>
          </a:p>
        </p:txBody>
      </p:sp>
    </p:spTree>
    <p:extLst>
      <p:ext uri="{BB962C8B-B14F-4D97-AF65-F5344CB8AC3E}">
        <p14:creationId xmlns:p14="http://schemas.microsoft.com/office/powerpoint/2010/main" val="43608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for </a:t>
            </a:r>
            <a:r>
              <a:rPr lang="hr-HR" dirty="0" err="1"/>
              <a:t>the</a:t>
            </a:r>
            <a:r>
              <a:rPr lang="hr-HR" dirty="0"/>
              <a:t> </a:t>
            </a:r>
            <a:r>
              <a:rPr lang="hr-HR" dirty="0" err="1"/>
              <a:t>following</a:t>
            </a:r>
            <a:r>
              <a:rPr lang="hr-HR" dirty="0"/>
              <a:t> </a:t>
            </a:r>
            <a:r>
              <a:rPr lang="hr-HR" dirty="0" err="1"/>
              <a:t>definitions</a:t>
            </a:r>
            <a:r>
              <a:rPr lang="hr-HR" dirty="0"/>
              <a:t>:</a:t>
            </a:r>
            <a:endParaRPr lang="en-US" dirty="0"/>
          </a:p>
        </p:txBody>
      </p:sp>
      <p:sp>
        <p:nvSpPr>
          <p:cNvPr id="3" name="Content Placeholder 2"/>
          <p:cNvSpPr>
            <a:spLocks noGrp="1"/>
          </p:cNvSpPr>
          <p:nvPr>
            <p:ph idx="1"/>
          </p:nvPr>
        </p:nvSpPr>
        <p:spPr/>
        <p:txBody>
          <a:bodyPr/>
          <a:lstStyle/>
          <a:p>
            <a:r>
              <a:rPr lang="en-US" dirty="0"/>
              <a:t>A prerogative order, obtained by an application for judicial review, in which the High Court orders an inferior court, tribunal, or public authority not to carry out an </a:t>
            </a:r>
            <a:r>
              <a:rPr lang="en-US" dirty="0" smtClean="0"/>
              <a:t> </a:t>
            </a:r>
            <a:r>
              <a:rPr lang="en-US" i="1" dirty="0"/>
              <a:t>ultra vires</a:t>
            </a:r>
            <a:r>
              <a:rPr lang="en-US" dirty="0"/>
              <a:t> act (for example, hearing a case that is outside its jurisdiction</a:t>
            </a:r>
            <a:r>
              <a:rPr lang="en-US" dirty="0" smtClean="0"/>
              <a:t>).</a:t>
            </a:r>
            <a:endParaRPr lang="hr-HR" dirty="0" smtClean="0"/>
          </a:p>
          <a:p>
            <a:r>
              <a:rPr lang="hr-HR" dirty="0" err="1" smtClean="0"/>
              <a:t>Prohibiting</a:t>
            </a:r>
            <a:r>
              <a:rPr lang="hr-HR" dirty="0" smtClean="0"/>
              <a:t> </a:t>
            </a:r>
            <a:r>
              <a:rPr lang="hr-HR" dirty="0" err="1" smtClean="0"/>
              <a:t>order</a:t>
            </a:r>
            <a:endParaRPr lang="en-US" dirty="0"/>
          </a:p>
        </p:txBody>
      </p:sp>
    </p:spTree>
    <p:extLst>
      <p:ext uri="{BB962C8B-B14F-4D97-AF65-F5344CB8AC3E}">
        <p14:creationId xmlns:p14="http://schemas.microsoft.com/office/powerpoint/2010/main" val="151961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lstStyle/>
          <a:p>
            <a:r>
              <a:rPr lang="en-GB" dirty="0"/>
              <a:t>1. Who published public service principles that should guide EU civil servants?</a:t>
            </a:r>
            <a:endParaRPr lang="hr-HR" dirty="0"/>
          </a:p>
          <a:p>
            <a:r>
              <a:rPr lang="en-GB" dirty="0"/>
              <a:t>2. What are these public service principles?</a:t>
            </a:r>
            <a:endParaRPr lang="hr-HR" dirty="0"/>
          </a:p>
          <a:p>
            <a:r>
              <a:rPr lang="en-GB" dirty="0"/>
              <a:t>3. What should civil servants be mindful of?</a:t>
            </a:r>
            <a:endParaRPr lang="hr-HR" dirty="0"/>
          </a:p>
          <a:p>
            <a:r>
              <a:rPr lang="en-GB" dirty="0"/>
              <a:t>4. What should they be guided by?</a:t>
            </a:r>
            <a:endParaRPr lang="hr-HR" dirty="0"/>
          </a:p>
          <a:p>
            <a:r>
              <a:rPr lang="en-GB" dirty="0"/>
              <a:t>5. What should they be ready to acknowledge and correct?</a:t>
            </a:r>
            <a:endParaRPr lang="hr-HR" dirty="0"/>
          </a:p>
          <a:p>
            <a:r>
              <a:rPr lang="en-GB" dirty="0"/>
              <a:t>6. How should civil servants act?</a:t>
            </a:r>
            <a:endParaRPr lang="hr-HR" dirty="0"/>
          </a:p>
          <a:p>
            <a:r>
              <a:rPr lang="en-GB" dirty="0"/>
              <a:t>7. What should they be willing to explain?</a:t>
            </a:r>
            <a:endParaRPr lang="hr-HR" dirty="0"/>
          </a:p>
          <a:p>
            <a:r>
              <a:rPr lang="en-GB" dirty="0"/>
              <a:t>8. What should they keep properly?</a:t>
            </a:r>
            <a:endParaRPr lang="hr-HR" dirty="0"/>
          </a:p>
          <a:p>
            <a:endParaRPr lang="en-US" dirty="0"/>
          </a:p>
        </p:txBody>
      </p:sp>
    </p:spTree>
    <p:extLst>
      <p:ext uri="{BB962C8B-B14F-4D97-AF65-F5344CB8AC3E}">
        <p14:creationId xmlns:p14="http://schemas.microsoft.com/office/powerpoint/2010/main" val="31940154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lstStyle/>
          <a:p>
            <a:r>
              <a:rPr lang="en-GB" dirty="0"/>
              <a:t>1. What are the two basic types of judicial review?</a:t>
            </a:r>
            <a:endParaRPr lang="hr-HR" dirty="0"/>
          </a:p>
          <a:p>
            <a:r>
              <a:rPr lang="en-GB" dirty="0"/>
              <a:t>2. What is the third type of judicial review which was established in the 1960's?</a:t>
            </a:r>
            <a:endParaRPr lang="hr-HR" dirty="0"/>
          </a:p>
          <a:p>
            <a:r>
              <a:rPr lang="en-GB" dirty="0"/>
              <a:t>3. Which treaty established the European Union?</a:t>
            </a:r>
            <a:endParaRPr lang="hr-HR" dirty="0"/>
          </a:p>
          <a:p>
            <a:r>
              <a:rPr lang="en-GB" dirty="0"/>
              <a:t>4. Which European </a:t>
            </a:r>
            <a:r>
              <a:rPr lang="en-GB" dirty="0" smtClean="0"/>
              <a:t>Communities </a:t>
            </a:r>
            <a:r>
              <a:rPr lang="en-GB" dirty="0"/>
              <a:t>had been established prior to the Maastricht Treaty of 1992?</a:t>
            </a:r>
            <a:endParaRPr lang="hr-HR" dirty="0"/>
          </a:p>
          <a:p>
            <a:endParaRPr lang="en-US" dirty="0"/>
          </a:p>
        </p:txBody>
      </p:sp>
    </p:spTree>
    <p:extLst>
      <p:ext uri="{BB962C8B-B14F-4D97-AF65-F5344CB8AC3E}">
        <p14:creationId xmlns:p14="http://schemas.microsoft.com/office/powerpoint/2010/main" val="13983021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Translation</a:t>
            </a:r>
            <a:endParaRPr lang="en-US" dirty="0"/>
          </a:p>
        </p:txBody>
      </p:sp>
      <p:sp>
        <p:nvSpPr>
          <p:cNvPr id="3" name="Content Placeholder 2"/>
          <p:cNvSpPr>
            <a:spLocks noGrp="1"/>
          </p:cNvSpPr>
          <p:nvPr>
            <p:ph idx="1"/>
          </p:nvPr>
        </p:nvSpPr>
        <p:spPr/>
        <p:txBody>
          <a:bodyPr/>
          <a:lstStyle/>
          <a:p>
            <a:r>
              <a:rPr lang="en-GB" dirty="0"/>
              <a:t>By creating a Community of unlimited duration, having its own institutions, its own personality, its own legal capacity and capacity of representation on the international plane and, more particularly, real powers stemming from a limitation of sovereignty or a transfer of powers from the States to the Community, the Member States have limited their sovereign rights and have thus created a body of law which binds both their nationals and themselves.</a:t>
            </a:r>
            <a:endParaRPr lang="hr-HR" dirty="0"/>
          </a:p>
          <a:p>
            <a:endParaRPr lang="en-US" dirty="0"/>
          </a:p>
        </p:txBody>
      </p:sp>
    </p:spTree>
    <p:extLst>
      <p:ext uri="{BB962C8B-B14F-4D97-AF65-F5344CB8AC3E}">
        <p14:creationId xmlns:p14="http://schemas.microsoft.com/office/powerpoint/2010/main" val="10950106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T</a:t>
            </a:r>
            <a:r>
              <a:rPr lang="hr-HR" smtClean="0"/>
              <a:t>ranslation</a:t>
            </a:r>
            <a:endParaRPr lang="en-US" dirty="0"/>
          </a:p>
        </p:txBody>
      </p:sp>
      <p:sp>
        <p:nvSpPr>
          <p:cNvPr id="3" name="Content Placeholder 2"/>
          <p:cNvSpPr>
            <a:spLocks noGrp="1"/>
          </p:cNvSpPr>
          <p:nvPr>
            <p:ph idx="1"/>
          </p:nvPr>
        </p:nvSpPr>
        <p:spPr/>
        <p:txBody>
          <a:bodyPr/>
          <a:lstStyle/>
          <a:p>
            <a:r>
              <a:rPr lang="en-GB" dirty="0"/>
              <a:t>By contrast with ordinary international treaties, the EEC Treaty has created its own legal system which, on the entry into force of the Treaty, became an integral part of the legal systems of the Member States and which their courts are bound to apply.</a:t>
            </a:r>
            <a:endParaRPr lang="hr-HR"/>
          </a:p>
          <a:p>
            <a:endParaRPr lang="en-US"/>
          </a:p>
        </p:txBody>
      </p:sp>
    </p:spTree>
    <p:extLst>
      <p:ext uri="{BB962C8B-B14F-4D97-AF65-F5344CB8AC3E}">
        <p14:creationId xmlns:p14="http://schemas.microsoft.com/office/powerpoint/2010/main" val="2705385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missing</a:t>
            </a:r>
            <a:r>
              <a:rPr lang="hr-HR" dirty="0" smtClean="0"/>
              <a:t> </a:t>
            </a:r>
            <a:r>
              <a:rPr lang="hr-HR" dirty="0" err="1" smtClean="0"/>
              <a:t>words</a:t>
            </a:r>
            <a:r>
              <a:rPr lang="hr-HR" dirty="0" smtClean="0"/>
              <a:t>: </a:t>
            </a:r>
            <a:r>
              <a:rPr lang="en-US" dirty="0" smtClean="0"/>
              <a:t>enacting</a:t>
            </a:r>
            <a:r>
              <a:rPr lang="hr-HR" dirty="0" smtClean="0"/>
              <a:t>,</a:t>
            </a:r>
            <a:r>
              <a:rPr lang="en-US" dirty="0" smtClean="0"/>
              <a:t> </a:t>
            </a:r>
            <a:r>
              <a:rPr lang="hr-HR" dirty="0" smtClean="0"/>
              <a:t>ENEL, </a:t>
            </a:r>
            <a:r>
              <a:rPr lang="en-US" dirty="0" smtClean="0"/>
              <a:t>law</a:t>
            </a:r>
            <a:r>
              <a:rPr lang="hr-HR" dirty="0" smtClean="0"/>
              <a:t>, </a:t>
            </a:r>
            <a:r>
              <a:rPr lang="en-US" dirty="0" smtClean="0"/>
              <a:t>legislate</a:t>
            </a:r>
            <a:r>
              <a:rPr lang="hr-HR" dirty="0" smtClean="0"/>
              <a:t>,</a:t>
            </a:r>
            <a:r>
              <a:rPr lang="en-US" dirty="0" smtClean="0"/>
              <a:t> precedence</a:t>
            </a:r>
            <a:r>
              <a:rPr lang="hr-HR" dirty="0" smtClean="0"/>
              <a:t>, </a:t>
            </a:r>
            <a:r>
              <a:rPr lang="en-US" dirty="0" smtClean="0"/>
              <a:t>rights</a:t>
            </a:r>
            <a:r>
              <a:rPr lang="hr-HR" dirty="0" smtClean="0"/>
              <a:t>, </a:t>
            </a:r>
            <a:r>
              <a:rPr lang="en-US" dirty="0" smtClean="0"/>
              <a:t>T</a:t>
            </a:r>
            <a:r>
              <a:rPr lang="hr-HR" dirty="0" err="1" smtClean="0"/>
              <a:t>reaty</a:t>
            </a:r>
            <a:endParaRPr lang="en-US" dirty="0"/>
          </a:p>
        </p:txBody>
      </p:sp>
      <p:sp>
        <p:nvSpPr>
          <p:cNvPr id="3" name="Content Placeholder 2"/>
          <p:cNvSpPr>
            <a:spLocks noGrp="1"/>
          </p:cNvSpPr>
          <p:nvPr>
            <p:ph idx="1"/>
          </p:nvPr>
        </p:nvSpPr>
        <p:spPr/>
        <p:txBody>
          <a:bodyPr>
            <a:normAutofit/>
          </a:bodyPr>
          <a:lstStyle/>
          <a:p>
            <a:r>
              <a:rPr lang="en-US" dirty="0"/>
              <a:t>Soon after the entry into force of the EEC </a:t>
            </a:r>
            <a:r>
              <a:rPr lang="hr-HR" dirty="0" smtClean="0"/>
              <a:t>_________</a:t>
            </a:r>
            <a:r>
              <a:rPr lang="en-US" dirty="0" smtClean="0"/>
              <a:t>, </a:t>
            </a:r>
            <a:r>
              <a:rPr lang="en-US" dirty="0"/>
              <a:t>the Community established itself as a major political entity with policy ramifications beyond its economic aims. In 1964, </a:t>
            </a:r>
            <a:r>
              <a:rPr lang="en-US" dirty="0" smtClean="0"/>
              <a:t>the</a:t>
            </a:r>
            <a:r>
              <a:rPr lang="hr-HR" dirty="0" smtClean="0"/>
              <a:t> European Court </a:t>
            </a:r>
            <a:r>
              <a:rPr lang="hr-HR" dirty="0" err="1" smtClean="0"/>
              <a:t>of</a:t>
            </a:r>
            <a:r>
              <a:rPr lang="hr-HR" dirty="0" smtClean="0"/>
              <a:t> </a:t>
            </a:r>
            <a:r>
              <a:rPr lang="hr-HR" dirty="0" err="1" smtClean="0"/>
              <a:t>Justice</a:t>
            </a:r>
            <a:r>
              <a:rPr lang="hr-HR" dirty="0" smtClean="0"/>
              <a:t> </a:t>
            </a:r>
            <a:r>
              <a:rPr lang="en-US" dirty="0" smtClean="0"/>
              <a:t> handed </a:t>
            </a:r>
            <a:r>
              <a:rPr lang="en-US" dirty="0"/>
              <a:t>down its decision </a:t>
            </a:r>
            <a:r>
              <a:rPr lang="en-US" dirty="0" smtClean="0"/>
              <a:t>in</a:t>
            </a:r>
            <a:r>
              <a:rPr lang="hr-HR" dirty="0" smtClean="0"/>
              <a:t> </a:t>
            </a:r>
            <a:r>
              <a:rPr lang="hr-HR" dirty="0" err="1" smtClean="0"/>
              <a:t>Costa</a:t>
            </a:r>
            <a:r>
              <a:rPr lang="hr-HR" dirty="0" smtClean="0"/>
              <a:t> v _________</a:t>
            </a:r>
            <a:r>
              <a:rPr lang="en-US" dirty="0" smtClean="0"/>
              <a:t>, </a:t>
            </a:r>
            <a:r>
              <a:rPr lang="en-US" dirty="0"/>
              <a:t>in which the Court decided that Union law should </a:t>
            </a:r>
            <a:r>
              <a:rPr lang="en-US" dirty="0" smtClean="0"/>
              <a:t>take</a:t>
            </a:r>
            <a:r>
              <a:rPr lang="hr-HR" dirty="0" smtClean="0"/>
              <a:t> ______________</a:t>
            </a:r>
            <a:r>
              <a:rPr lang="en-US" dirty="0" smtClean="0"/>
              <a:t> over </a:t>
            </a:r>
            <a:r>
              <a:rPr lang="en-US" dirty="0"/>
              <a:t>conflicting national </a:t>
            </a:r>
            <a:r>
              <a:rPr lang="hr-HR" dirty="0" smtClean="0"/>
              <a:t>____________</a:t>
            </a:r>
            <a:r>
              <a:rPr lang="en-US" dirty="0" smtClean="0"/>
              <a:t>. </a:t>
            </a:r>
            <a:r>
              <a:rPr lang="en-US" dirty="0"/>
              <a:t>This meant that national governments could not escape </a:t>
            </a:r>
            <a:r>
              <a:rPr lang="hr-HR" dirty="0" smtClean="0"/>
              <a:t>_____________</a:t>
            </a:r>
            <a:r>
              <a:rPr lang="en-US" dirty="0" smtClean="0"/>
              <a:t>what </a:t>
            </a:r>
            <a:r>
              <a:rPr lang="en-US" dirty="0"/>
              <a:t>they had agreed to at a European level by </a:t>
            </a:r>
            <a:r>
              <a:rPr lang="en-US" dirty="0" smtClean="0"/>
              <a:t>conflicting </a:t>
            </a:r>
            <a:r>
              <a:rPr lang="en-US" dirty="0"/>
              <a:t>domestic measures, but it also potentially meant that the EEC legislator could </a:t>
            </a:r>
            <a:r>
              <a:rPr lang="hr-HR" dirty="0" smtClean="0"/>
              <a:t>___________</a:t>
            </a:r>
            <a:r>
              <a:rPr lang="en-US" dirty="0" smtClean="0"/>
              <a:t> </a:t>
            </a:r>
            <a:r>
              <a:rPr lang="en-US" dirty="0"/>
              <a:t>unhindered by the restrictions imposed by </a:t>
            </a:r>
            <a:r>
              <a:rPr lang="en-US" dirty="0" smtClean="0"/>
              <a:t>fundamental</a:t>
            </a:r>
            <a:r>
              <a:rPr lang="hr-HR" dirty="0" smtClean="0"/>
              <a:t> ______________</a:t>
            </a:r>
            <a:r>
              <a:rPr lang="en-US" dirty="0" smtClean="0"/>
              <a:t> provisions </a:t>
            </a:r>
            <a:r>
              <a:rPr lang="en-US" dirty="0"/>
              <a:t>enshrined in the constitutions of member states. </a:t>
            </a:r>
          </a:p>
        </p:txBody>
      </p:sp>
    </p:spTree>
    <p:extLst>
      <p:ext uri="{BB962C8B-B14F-4D97-AF65-F5344CB8AC3E}">
        <p14:creationId xmlns:p14="http://schemas.microsoft.com/office/powerpoint/2010/main" val="1917986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r-HR" sz="3600" dirty="0" err="1" smtClean="0"/>
              <a:t>Fill</a:t>
            </a:r>
            <a:r>
              <a:rPr lang="hr-HR" sz="3600" dirty="0" smtClean="0"/>
              <a:t> </a:t>
            </a:r>
            <a:r>
              <a:rPr lang="hr-HR" sz="3600" dirty="0" err="1" smtClean="0"/>
              <a:t>in</a:t>
            </a:r>
            <a:r>
              <a:rPr lang="hr-HR" sz="3600" dirty="0" smtClean="0"/>
              <a:t> </a:t>
            </a:r>
            <a:r>
              <a:rPr lang="hr-HR" sz="3600" dirty="0" err="1" smtClean="0"/>
              <a:t>the</a:t>
            </a:r>
            <a:r>
              <a:rPr lang="hr-HR" sz="3600" dirty="0" smtClean="0"/>
              <a:t> </a:t>
            </a:r>
            <a:r>
              <a:rPr lang="hr-HR" sz="3600" dirty="0" err="1" smtClean="0"/>
              <a:t>missing</a:t>
            </a:r>
            <a:r>
              <a:rPr lang="hr-HR" sz="3600" dirty="0" smtClean="0"/>
              <a:t> </a:t>
            </a:r>
            <a:r>
              <a:rPr lang="hr-HR" sz="3600" dirty="0" err="1" smtClean="0"/>
              <a:t>words</a:t>
            </a:r>
            <a:r>
              <a:rPr lang="hr-HR" sz="3600" dirty="0" smtClean="0"/>
              <a:t>: </a:t>
            </a:r>
            <a:r>
              <a:rPr lang="en-US" sz="3600" dirty="0" smtClean="0"/>
              <a:t>application</a:t>
            </a:r>
            <a:r>
              <a:rPr lang="hr-HR" sz="3600" dirty="0" smtClean="0"/>
              <a:t>,</a:t>
            </a:r>
            <a:r>
              <a:rPr lang="en-US" sz="3600" dirty="0" smtClean="0"/>
              <a:t> challenge</a:t>
            </a:r>
            <a:r>
              <a:rPr lang="hr-HR" sz="3600" dirty="0" smtClean="0"/>
              <a:t>, </a:t>
            </a:r>
            <a:r>
              <a:rPr lang="hr-HR" sz="3600" dirty="0" err="1" smtClean="0"/>
              <a:t>constitutions</a:t>
            </a:r>
            <a:r>
              <a:rPr lang="hr-HR" sz="3600" dirty="0" smtClean="0"/>
              <a:t>, </a:t>
            </a:r>
            <a:r>
              <a:rPr lang="hr-HR" sz="3600" dirty="0" err="1" smtClean="0"/>
              <a:t>court</a:t>
            </a:r>
            <a:r>
              <a:rPr lang="hr-HR" sz="3600" dirty="0" smtClean="0"/>
              <a:t>, </a:t>
            </a:r>
            <a:r>
              <a:rPr lang="en-US" sz="3600" dirty="0"/>
              <a:t>inconsistency </a:t>
            </a:r>
            <a:r>
              <a:rPr lang="en-US" sz="3600" dirty="0" smtClean="0"/>
              <a:t>infringed</a:t>
            </a:r>
            <a:r>
              <a:rPr lang="hr-HR" sz="3600" dirty="0" smtClean="0"/>
              <a:t>,</a:t>
            </a:r>
            <a:r>
              <a:rPr lang="en-US" sz="3600" dirty="0" smtClean="0"/>
              <a:t> ruled</a:t>
            </a:r>
            <a:endParaRPr lang="en-US" sz="3600" dirty="0"/>
          </a:p>
        </p:txBody>
      </p:sp>
      <p:sp>
        <p:nvSpPr>
          <p:cNvPr id="3" name="Content Placeholder 2"/>
          <p:cNvSpPr>
            <a:spLocks noGrp="1"/>
          </p:cNvSpPr>
          <p:nvPr>
            <p:ph idx="1"/>
          </p:nvPr>
        </p:nvSpPr>
        <p:spPr/>
        <p:txBody>
          <a:bodyPr/>
          <a:lstStyle/>
          <a:p>
            <a:r>
              <a:rPr lang="en-US" dirty="0"/>
              <a:t>This issue came to a head in 1970 in </a:t>
            </a:r>
            <a:r>
              <a:rPr lang="en-US" dirty="0" smtClean="0"/>
              <a:t>the</a:t>
            </a:r>
            <a:r>
              <a:rPr lang="hr-HR" dirty="0" smtClean="0"/>
              <a:t> </a:t>
            </a:r>
            <a:r>
              <a:rPr lang="hr-HR" i="1" dirty="0" smtClean="0"/>
              <a:t>Internationale </a:t>
            </a:r>
            <a:r>
              <a:rPr lang="hr-HR" i="1" dirty="0" err="1" smtClean="0"/>
              <a:t>Handelsgesellschaft</a:t>
            </a:r>
            <a:r>
              <a:rPr lang="en-US" i="1" dirty="0" smtClean="0"/>
              <a:t> </a:t>
            </a:r>
            <a:r>
              <a:rPr lang="en-US" dirty="0" smtClean="0"/>
              <a:t>case </a:t>
            </a:r>
            <a:r>
              <a:rPr lang="en-US" dirty="0"/>
              <a:t>when a German court </a:t>
            </a:r>
            <a:r>
              <a:rPr lang="hr-HR" dirty="0" smtClean="0"/>
              <a:t>__________</a:t>
            </a:r>
            <a:r>
              <a:rPr lang="en-US" dirty="0" smtClean="0"/>
              <a:t>that </a:t>
            </a:r>
            <a:r>
              <a:rPr lang="en-US" dirty="0"/>
              <a:t>a piece of EEC </a:t>
            </a:r>
            <a:r>
              <a:rPr lang="en-US" dirty="0" smtClean="0"/>
              <a:t>legislation</a:t>
            </a:r>
            <a:r>
              <a:rPr lang="hr-HR" dirty="0" smtClean="0"/>
              <a:t> _____________</a:t>
            </a:r>
            <a:r>
              <a:rPr lang="en-US" dirty="0" smtClean="0"/>
              <a:t> the</a:t>
            </a:r>
            <a:r>
              <a:rPr lang="hr-HR" dirty="0" smtClean="0"/>
              <a:t> German </a:t>
            </a:r>
            <a:r>
              <a:rPr lang="hr-HR" dirty="0" err="1" smtClean="0"/>
              <a:t>Basic</a:t>
            </a:r>
            <a:r>
              <a:rPr lang="hr-HR" dirty="0" smtClean="0"/>
              <a:t> </a:t>
            </a:r>
            <a:r>
              <a:rPr lang="hr-HR" dirty="0" err="1" smtClean="0"/>
              <a:t>Law</a:t>
            </a:r>
            <a:r>
              <a:rPr lang="hr-HR" dirty="0" smtClean="0"/>
              <a:t>. </a:t>
            </a:r>
            <a:r>
              <a:rPr lang="en-US" dirty="0" smtClean="0"/>
              <a:t>On </a:t>
            </a:r>
            <a:r>
              <a:rPr lang="en-US" dirty="0"/>
              <a:t>a reference from the German </a:t>
            </a:r>
            <a:r>
              <a:rPr lang="hr-HR" dirty="0" smtClean="0"/>
              <a:t>____________</a:t>
            </a:r>
            <a:r>
              <a:rPr lang="en-US" dirty="0" smtClean="0"/>
              <a:t>, </a:t>
            </a:r>
            <a:r>
              <a:rPr lang="en-US" dirty="0"/>
              <a:t>the ECJ ruled that whilst </a:t>
            </a:r>
            <a:r>
              <a:rPr lang="en-US" dirty="0" smtClean="0"/>
              <a:t>the</a:t>
            </a:r>
            <a:r>
              <a:rPr lang="hr-HR" dirty="0" smtClean="0"/>
              <a:t> ____________</a:t>
            </a:r>
            <a:r>
              <a:rPr lang="en-US" dirty="0" smtClean="0"/>
              <a:t> of </a:t>
            </a:r>
            <a:r>
              <a:rPr lang="en-US" dirty="0"/>
              <a:t>Union law could not depend on its consistency with </a:t>
            </a:r>
            <a:r>
              <a:rPr lang="en-US" dirty="0" smtClean="0"/>
              <a:t>national</a:t>
            </a:r>
            <a:r>
              <a:rPr lang="hr-HR" dirty="0" smtClean="0"/>
              <a:t> ______________</a:t>
            </a:r>
            <a:r>
              <a:rPr lang="en-US" dirty="0" smtClean="0"/>
              <a:t>,</a:t>
            </a:r>
            <a:r>
              <a:rPr lang="hr-HR" dirty="0" smtClean="0"/>
              <a:t> </a:t>
            </a:r>
            <a:r>
              <a:rPr lang="hr-HR" dirty="0" err="1" smtClean="0"/>
              <a:t>fundamental</a:t>
            </a:r>
            <a:r>
              <a:rPr lang="en-US" dirty="0" smtClean="0"/>
              <a:t> rights </a:t>
            </a:r>
            <a:r>
              <a:rPr lang="en-US" dirty="0"/>
              <a:t>did form an "integral part of the general principles of [European Community] law" and </a:t>
            </a:r>
            <a:r>
              <a:rPr lang="en-US" dirty="0" smtClean="0"/>
              <a:t>that</a:t>
            </a:r>
            <a:r>
              <a:rPr lang="hr-HR" dirty="0" smtClean="0"/>
              <a:t> ___________</a:t>
            </a:r>
            <a:r>
              <a:rPr lang="en-US" dirty="0" smtClean="0"/>
              <a:t> with </a:t>
            </a:r>
            <a:r>
              <a:rPr lang="en-US" dirty="0"/>
              <a:t>fundamental rights could form the basis of a successful </a:t>
            </a:r>
            <a:r>
              <a:rPr lang="hr-HR" dirty="0" smtClean="0"/>
              <a:t>____________</a:t>
            </a:r>
            <a:r>
              <a:rPr lang="en-US" dirty="0" smtClean="0"/>
              <a:t> </a:t>
            </a:r>
            <a:r>
              <a:rPr lang="en-US" dirty="0"/>
              <a:t>to a European law</a:t>
            </a:r>
          </a:p>
          <a:p>
            <a:endParaRPr lang="en-US" dirty="0"/>
          </a:p>
        </p:txBody>
      </p:sp>
    </p:spTree>
    <p:extLst>
      <p:ext uri="{BB962C8B-B14F-4D97-AF65-F5344CB8AC3E}">
        <p14:creationId xmlns:p14="http://schemas.microsoft.com/office/powerpoint/2010/main" val="3617787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Key</a:t>
            </a:r>
            <a:endParaRPr lang="en-US" dirty="0"/>
          </a:p>
        </p:txBody>
      </p:sp>
      <p:sp>
        <p:nvSpPr>
          <p:cNvPr id="3" name="Content Placeholder 2"/>
          <p:cNvSpPr>
            <a:spLocks noGrp="1"/>
          </p:cNvSpPr>
          <p:nvPr>
            <p:ph idx="1"/>
          </p:nvPr>
        </p:nvSpPr>
        <p:spPr/>
        <p:txBody>
          <a:bodyPr>
            <a:normAutofit fontScale="85000" lnSpcReduction="10000"/>
          </a:bodyPr>
          <a:lstStyle/>
          <a:p>
            <a:r>
              <a:rPr lang="en-US" dirty="0"/>
              <a:t>Soon after the entry into force of the EEC Treaty, the Community established itself as a major political entity with policy ramifications beyond its economic aims. In 1964, </a:t>
            </a:r>
            <a:r>
              <a:rPr lang="en-US" dirty="0" smtClean="0"/>
              <a:t>the</a:t>
            </a:r>
            <a:r>
              <a:rPr lang="hr-HR" dirty="0" smtClean="0"/>
              <a:t> European Court </a:t>
            </a:r>
            <a:r>
              <a:rPr lang="hr-HR" dirty="0" err="1" smtClean="0"/>
              <a:t>of</a:t>
            </a:r>
            <a:r>
              <a:rPr lang="hr-HR" dirty="0" smtClean="0"/>
              <a:t> </a:t>
            </a:r>
            <a:r>
              <a:rPr lang="hr-HR" dirty="0" err="1" smtClean="0"/>
              <a:t>Justice</a:t>
            </a:r>
            <a:r>
              <a:rPr lang="en-US" dirty="0" smtClean="0"/>
              <a:t> handed </a:t>
            </a:r>
            <a:r>
              <a:rPr lang="en-US" dirty="0"/>
              <a:t>down its decision </a:t>
            </a:r>
            <a:r>
              <a:rPr lang="en-US" dirty="0" smtClean="0"/>
              <a:t>in</a:t>
            </a:r>
            <a:r>
              <a:rPr lang="hr-HR" dirty="0" smtClean="0"/>
              <a:t> </a:t>
            </a:r>
            <a:r>
              <a:rPr lang="hr-HR" dirty="0" err="1" smtClean="0"/>
              <a:t>Costa</a:t>
            </a:r>
            <a:r>
              <a:rPr lang="hr-HR" dirty="0" smtClean="0"/>
              <a:t> v ENEL</a:t>
            </a:r>
            <a:r>
              <a:rPr lang="en-US" dirty="0" smtClean="0"/>
              <a:t>, </a:t>
            </a:r>
            <a:r>
              <a:rPr lang="en-US" dirty="0"/>
              <a:t>in which the Court decided that Union law should take precedence over conflicting national law. This meant that national governments could not escape what they had agreed to at a European level by enacting conflicting domestic measures, but it also potentially meant that the EEC legislator could legislate unhindered by the restrictions imposed by fundamental rights provisions enshrined in the constitutions of member states. This issue came to a head in 1970 in the </a:t>
            </a:r>
            <a:r>
              <a:rPr lang="hr-HR" i="1" dirty="0"/>
              <a:t>Internationale </a:t>
            </a:r>
            <a:r>
              <a:rPr lang="hr-HR" i="1" dirty="0" err="1"/>
              <a:t>Handelsgesellschaft</a:t>
            </a:r>
            <a:r>
              <a:rPr lang="en-US" i="1" dirty="0"/>
              <a:t> </a:t>
            </a:r>
            <a:r>
              <a:rPr lang="en-US" dirty="0" smtClean="0"/>
              <a:t>case </a:t>
            </a:r>
            <a:r>
              <a:rPr lang="en-US" dirty="0"/>
              <a:t>when a German court ruled that a piece of EEC legislation infringed </a:t>
            </a:r>
            <a:r>
              <a:rPr lang="en-US" dirty="0" smtClean="0"/>
              <a:t>the</a:t>
            </a:r>
            <a:r>
              <a:rPr lang="hr-HR" dirty="0" smtClean="0"/>
              <a:t> German </a:t>
            </a:r>
            <a:r>
              <a:rPr lang="hr-HR" dirty="0" err="1" smtClean="0"/>
              <a:t>Basic</a:t>
            </a:r>
            <a:r>
              <a:rPr lang="hr-HR" dirty="0" smtClean="0"/>
              <a:t> </a:t>
            </a:r>
            <a:r>
              <a:rPr lang="hr-HR" dirty="0" err="1" smtClean="0"/>
              <a:t>Law</a:t>
            </a:r>
            <a:r>
              <a:rPr lang="en-US" dirty="0" smtClean="0"/>
              <a:t>. </a:t>
            </a:r>
            <a:r>
              <a:rPr lang="en-US" dirty="0"/>
              <a:t>On a reference from the German court, the ECJ ruled that whilst the application of Union law could not depend on its consistency with national constitutions, fundamental rights did form an "integral part of the general principles of [European Community] law" and that inconsistency with fundamental rights could form the basis of a successful challenge to a European law</a:t>
            </a:r>
          </a:p>
        </p:txBody>
      </p:sp>
    </p:spTree>
    <p:extLst>
      <p:ext uri="{BB962C8B-B14F-4D97-AF65-F5344CB8AC3E}">
        <p14:creationId xmlns:p14="http://schemas.microsoft.com/office/powerpoint/2010/main" val="3537787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Provide </a:t>
            </a:r>
            <a:r>
              <a:rPr lang="hr-HR" dirty="0" err="1" smtClean="0"/>
              <a:t>the</a:t>
            </a:r>
            <a:r>
              <a:rPr lang="hr-HR" dirty="0" smtClean="0"/>
              <a:t> </a:t>
            </a:r>
            <a:r>
              <a:rPr lang="hr-HR" dirty="0" err="1" smtClean="0"/>
              <a:t>terms</a:t>
            </a:r>
            <a:r>
              <a:rPr lang="hr-HR" dirty="0" smtClean="0"/>
              <a:t> </a:t>
            </a:r>
            <a:r>
              <a:rPr lang="hr-HR" dirty="0" err="1" smtClean="0"/>
              <a:t>matching</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definitions</a:t>
            </a:r>
            <a:endParaRPr lang="en-US" dirty="0"/>
          </a:p>
        </p:txBody>
      </p:sp>
      <p:sp>
        <p:nvSpPr>
          <p:cNvPr id="3" name="Content Placeholder 2"/>
          <p:cNvSpPr>
            <a:spLocks noGrp="1"/>
          </p:cNvSpPr>
          <p:nvPr>
            <p:ph idx="1"/>
          </p:nvPr>
        </p:nvSpPr>
        <p:spPr/>
        <p:txBody>
          <a:bodyPr>
            <a:normAutofit/>
          </a:bodyPr>
          <a:lstStyle/>
          <a:p>
            <a:r>
              <a:rPr lang="hr-HR" dirty="0" smtClean="0"/>
              <a:t>A </a:t>
            </a:r>
            <a:r>
              <a:rPr lang="hr-HR" dirty="0" err="1" smtClean="0"/>
              <a:t>formally</a:t>
            </a:r>
            <a:r>
              <a:rPr lang="hr-HR" dirty="0" smtClean="0"/>
              <a:t> </a:t>
            </a:r>
            <a:r>
              <a:rPr lang="hr-HR" dirty="0" err="1" smtClean="0"/>
              <a:t>concluded</a:t>
            </a:r>
            <a:r>
              <a:rPr lang="hr-HR" dirty="0" smtClean="0"/>
              <a:t> </a:t>
            </a:r>
            <a:r>
              <a:rPr lang="hr-HR" dirty="0" err="1" smtClean="0"/>
              <a:t>and</a:t>
            </a:r>
            <a:r>
              <a:rPr lang="hr-HR" dirty="0" smtClean="0"/>
              <a:t> </a:t>
            </a:r>
            <a:r>
              <a:rPr lang="hr-HR" dirty="0" err="1" smtClean="0"/>
              <a:t>ratified</a:t>
            </a:r>
            <a:r>
              <a:rPr lang="hr-HR" dirty="0" smtClean="0"/>
              <a:t> </a:t>
            </a:r>
            <a:r>
              <a:rPr lang="hr-HR" dirty="0" err="1" smtClean="0"/>
              <a:t>written</a:t>
            </a:r>
            <a:r>
              <a:rPr lang="hr-HR" dirty="0" smtClean="0"/>
              <a:t> </a:t>
            </a:r>
            <a:r>
              <a:rPr lang="hr-HR" dirty="0" err="1" smtClean="0"/>
              <a:t>agreement</a:t>
            </a:r>
            <a:r>
              <a:rPr lang="hr-HR" dirty="0" smtClean="0"/>
              <a:t> </a:t>
            </a:r>
            <a:r>
              <a:rPr lang="hr-HR" dirty="0" err="1" smtClean="0"/>
              <a:t>between</a:t>
            </a:r>
            <a:r>
              <a:rPr lang="hr-HR" dirty="0" smtClean="0"/>
              <a:t> </a:t>
            </a:r>
            <a:r>
              <a:rPr lang="hr-HR" dirty="0" err="1" smtClean="0"/>
              <a:t>two</a:t>
            </a:r>
            <a:r>
              <a:rPr lang="hr-HR" dirty="0" smtClean="0"/>
              <a:t> </a:t>
            </a:r>
            <a:r>
              <a:rPr lang="hr-HR" dirty="0" err="1" smtClean="0"/>
              <a:t>or</a:t>
            </a:r>
            <a:r>
              <a:rPr lang="hr-HR" dirty="0" smtClean="0"/>
              <a:t> more </a:t>
            </a:r>
            <a:r>
              <a:rPr lang="hr-HR" dirty="0" err="1" smtClean="0"/>
              <a:t>states</a:t>
            </a:r>
            <a:r>
              <a:rPr lang="hr-HR" dirty="0" smtClean="0"/>
              <a:t> </a:t>
            </a:r>
            <a:r>
              <a:rPr lang="hr-HR" dirty="0" err="1" smtClean="0"/>
              <a:t>or</a:t>
            </a:r>
            <a:r>
              <a:rPr lang="hr-HR" dirty="0" smtClean="0"/>
              <a:t> </a:t>
            </a:r>
            <a:r>
              <a:rPr lang="hr-HR" dirty="0" err="1" smtClean="0"/>
              <a:t>international</a:t>
            </a:r>
            <a:r>
              <a:rPr lang="hr-HR" dirty="0" smtClean="0"/>
              <a:t> </a:t>
            </a:r>
            <a:r>
              <a:rPr lang="hr-HR" dirty="0" err="1" smtClean="0"/>
              <a:t>organizations</a:t>
            </a:r>
            <a:r>
              <a:rPr lang="hr-HR" dirty="0" smtClean="0"/>
              <a:t> __________________</a:t>
            </a:r>
          </a:p>
          <a:p>
            <a:r>
              <a:rPr lang="hr-HR" dirty="0" err="1" smtClean="0"/>
              <a:t>treaty</a:t>
            </a:r>
            <a:endParaRPr lang="hr-HR" dirty="0" smtClean="0"/>
          </a:p>
          <a:p>
            <a:r>
              <a:rPr lang="hr-HR" dirty="0" err="1" smtClean="0"/>
              <a:t>The</a:t>
            </a:r>
            <a:r>
              <a:rPr lang="hr-HR" dirty="0" smtClean="0"/>
              <a:t> charter </a:t>
            </a:r>
            <a:r>
              <a:rPr lang="hr-HR" dirty="0" err="1" smtClean="0"/>
              <a:t>that</a:t>
            </a:r>
            <a:r>
              <a:rPr lang="hr-HR" dirty="0" smtClean="0"/>
              <a:t> </a:t>
            </a:r>
            <a:r>
              <a:rPr lang="hr-HR" dirty="0" err="1" smtClean="0"/>
              <a:t>brings</a:t>
            </a:r>
            <a:r>
              <a:rPr lang="hr-HR" dirty="0" smtClean="0"/>
              <a:t> </a:t>
            </a:r>
            <a:r>
              <a:rPr lang="hr-HR" dirty="0" err="1" smtClean="0"/>
              <a:t>together</a:t>
            </a:r>
            <a:r>
              <a:rPr lang="hr-HR" dirty="0" smtClean="0"/>
              <a:t> </a:t>
            </a:r>
            <a:r>
              <a:rPr lang="hr-HR" dirty="0" err="1" smtClean="0"/>
              <a:t>the</a:t>
            </a:r>
            <a:r>
              <a:rPr lang="hr-HR" dirty="0" smtClean="0"/>
              <a:t> </a:t>
            </a:r>
            <a:r>
              <a:rPr lang="hr-HR" dirty="0" err="1" smtClean="0"/>
              <a:t>fundamental</a:t>
            </a:r>
            <a:r>
              <a:rPr lang="hr-HR" dirty="0" smtClean="0"/>
              <a:t> </a:t>
            </a:r>
            <a:r>
              <a:rPr lang="hr-HR" dirty="0" err="1" smtClean="0"/>
              <a:t>rights</a:t>
            </a:r>
            <a:r>
              <a:rPr lang="hr-HR" dirty="0" smtClean="0"/>
              <a:t> </a:t>
            </a:r>
            <a:r>
              <a:rPr lang="hr-HR" dirty="0" err="1" smtClean="0"/>
              <a:t>of</a:t>
            </a:r>
            <a:r>
              <a:rPr lang="hr-HR" dirty="0" smtClean="0"/>
              <a:t> </a:t>
            </a:r>
            <a:r>
              <a:rPr lang="hr-HR" dirty="0" err="1" smtClean="0"/>
              <a:t>everyone</a:t>
            </a:r>
            <a:r>
              <a:rPr lang="hr-HR" dirty="0" smtClean="0"/>
              <a:t> </a:t>
            </a:r>
            <a:r>
              <a:rPr lang="hr-HR" dirty="0" err="1" smtClean="0"/>
              <a:t>living</a:t>
            </a:r>
            <a:r>
              <a:rPr lang="hr-HR" dirty="0" smtClean="0"/>
              <a:t> </a:t>
            </a:r>
            <a:r>
              <a:rPr lang="hr-HR" dirty="0" err="1" smtClean="0"/>
              <a:t>in</a:t>
            </a:r>
            <a:r>
              <a:rPr lang="hr-HR" dirty="0" smtClean="0"/>
              <a:t> </a:t>
            </a:r>
            <a:r>
              <a:rPr lang="hr-HR" dirty="0" err="1" smtClean="0"/>
              <a:t>the</a:t>
            </a:r>
            <a:r>
              <a:rPr lang="hr-HR" dirty="0" smtClean="0"/>
              <a:t> EU</a:t>
            </a:r>
          </a:p>
          <a:p>
            <a:r>
              <a:rPr lang="hr-HR" dirty="0" smtClean="0"/>
              <a:t>Charter </a:t>
            </a:r>
            <a:r>
              <a:rPr lang="hr-HR" dirty="0" err="1" smtClean="0"/>
              <a:t>of</a:t>
            </a:r>
            <a:r>
              <a:rPr lang="hr-HR" dirty="0" smtClean="0"/>
              <a:t> </a:t>
            </a:r>
            <a:r>
              <a:rPr lang="hr-HR" dirty="0" err="1" smtClean="0"/>
              <a:t>Fundamental</a:t>
            </a:r>
            <a:r>
              <a:rPr lang="hr-HR" dirty="0" smtClean="0"/>
              <a:t> Rights </a:t>
            </a:r>
            <a:r>
              <a:rPr lang="hr-HR" dirty="0" err="1" smtClean="0"/>
              <a:t>of</a:t>
            </a:r>
            <a:r>
              <a:rPr lang="hr-HR" dirty="0" smtClean="0"/>
              <a:t> </a:t>
            </a:r>
            <a:r>
              <a:rPr lang="hr-HR" dirty="0" err="1" smtClean="0"/>
              <a:t>the</a:t>
            </a:r>
            <a:r>
              <a:rPr lang="hr-HR" dirty="0" smtClean="0"/>
              <a:t> EU</a:t>
            </a:r>
          </a:p>
        </p:txBody>
      </p:sp>
    </p:spTree>
    <p:extLst>
      <p:ext uri="{BB962C8B-B14F-4D97-AF65-F5344CB8AC3E}">
        <p14:creationId xmlns:p14="http://schemas.microsoft.com/office/powerpoint/2010/main" val="2053205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Provide </a:t>
            </a:r>
            <a:r>
              <a:rPr lang="hr-HR" dirty="0" err="1"/>
              <a:t>the</a:t>
            </a:r>
            <a:r>
              <a:rPr lang="hr-HR" dirty="0"/>
              <a:t> </a:t>
            </a:r>
            <a:r>
              <a:rPr lang="hr-HR" dirty="0" err="1"/>
              <a:t>terms</a:t>
            </a:r>
            <a:r>
              <a:rPr lang="hr-HR" dirty="0"/>
              <a:t> </a:t>
            </a:r>
            <a:r>
              <a:rPr lang="hr-HR" dirty="0" err="1"/>
              <a:t>matching</a:t>
            </a:r>
            <a:r>
              <a:rPr lang="hr-HR" dirty="0"/>
              <a:t> </a:t>
            </a:r>
            <a:r>
              <a:rPr lang="hr-HR" dirty="0" err="1"/>
              <a:t>the</a:t>
            </a:r>
            <a:r>
              <a:rPr lang="hr-HR" dirty="0"/>
              <a:t> </a:t>
            </a:r>
            <a:r>
              <a:rPr lang="hr-HR" dirty="0" err="1"/>
              <a:t>following</a:t>
            </a:r>
            <a:r>
              <a:rPr lang="hr-HR" dirty="0"/>
              <a:t> </a:t>
            </a:r>
            <a:r>
              <a:rPr lang="hr-HR" dirty="0" err="1"/>
              <a:t>definitions</a:t>
            </a:r>
            <a:endParaRPr lang="en-US" dirty="0"/>
          </a:p>
        </p:txBody>
      </p:sp>
      <p:sp>
        <p:nvSpPr>
          <p:cNvPr id="3" name="Content Placeholder 2"/>
          <p:cNvSpPr>
            <a:spLocks noGrp="1"/>
          </p:cNvSpPr>
          <p:nvPr>
            <p:ph idx="1"/>
          </p:nvPr>
        </p:nvSpPr>
        <p:spPr/>
        <p:txBody>
          <a:bodyPr/>
          <a:lstStyle/>
          <a:p>
            <a:r>
              <a:rPr lang="hr-HR" dirty="0" err="1"/>
              <a:t>The</a:t>
            </a:r>
            <a:r>
              <a:rPr lang="hr-HR" dirty="0"/>
              <a:t> </a:t>
            </a:r>
            <a:r>
              <a:rPr lang="hr-HR" dirty="0" err="1"/>
              <a:t>principle</a:t>
            </a:r>
            <a:r>
              <a:rPr lang="hr-HR" dirty="0"/>
              <a:t> </a:t>
            </a:r>
            <a:r>
              <a:rPr lang="hr-HR" dirty="0" err="1"/>
              <a:t>that</a:t>
            </a:r>
            <a:r>
              <a:rPr lang="hr-HR" dirty="0"/>
              <a:t> a </a:t>
            </a:r>
            <a:r>
              <a:rPr lang="hr-HR" dirty="0" err="1"/>
              <a:t>central</a:t>
            </a:r>
            <a:r>
              <a:rPr lang="hr-HR" dirty="0"/>
              <a:t> </a:t>
            </a:r>
            <a:r>
              <a:rPr lang="hr-HR" dirty="0" err="1"/>
              <a:t>authority</a:t>
            </a:r>
            <a:r>
              <a:rPr lang="hr-HR" dirty="0"/>
              <a:t> </a:t>
            </a:r>
            <a:r>
              <a:rPr lang="hr-HR" dirty="0" err="1"/>
              <a:t>should</a:t>
            </a:r>
            <a:r>
              <a:rPr lang="hr-HR" dirty="0"/>
              <a:t> </a:t>
            </a:r>
            <a:r>
              <a:rPr lang="hr-HR" dirty="0" err="1"/>
              <a:t>have</a:t>
            </a:r>
            <a:r>
              <a:rPr lang="hr-HR" dirty="0"/>
              <a:t> a </a:t>
            </a:r>
            <a:r>
              <a:rPr lang="hr-HR" dirty="0" err="1"/>
              <a:t>subsidiary</a:t>
            </a:r>
            <a:r>
              <a:rPr lang="hr-HR" dirty="0"/>
              <a:t> </a:t>
            </a:r>
            <a:r>
              <a:rPr lang="hr-HR" dirty="0" err="1"/>
              <a:t>function</a:t>
            </a:r>
            <a:r>
              <a:rPr lang="hr-HR" dirty="0"/>
              <a:t>, </a:t>
            </a:r>
            <a:r>
              <a:rPr lang="hr-HR" dirty="0" err="1"/>
              <a:t>performing</a:t>
            </a:r>
            <a:r>
              <a:rPr lang="hr-HR" dirty="0"/>
              <a:t> </a:t>
            </a:r>
            <a:r>
              <a:rPr lang="hr-HR" dirty="0" err="1"/>
              <a:t>only</a:t>
            </a:r>
            <a:r>
              <a:rPr lang="hr-HR" dirty="0"/>
              <a:t> </a:t>
            </a:r>
            <a:r>
              <a:rPr lang="hr-HR" dirty="0" err="1"/>
              <a:t>those</a:t>
            </a:r>
            <a:r>
              <a:rPr lang="hr-HR" dirty="0"/>
              <a:t> </a:t>
            </a:r>
            <a:r>
              <a:rPr lang="hr-HR" dirty="0" err="1"/>
              <a:t>tasks</a:t>
            </a:r>
            <a:r>
              <a:rPr lang="hr-HR" dirty="0"/>
              <a:t> </a:t>
            </a:r>
            <a:r>
              <a:rPr lang="hr-HR" dirty="0" err="1"/>
              <a:t>which</a:t>
            </a:r>
            <a:r>
              <a:rPr lang="hr-HR" dirty="0"/>
              <a:t> </a:t>
            </a:r>
            <a:r>
              <a:rPr lang="hr-HR" dirty="0" err="1"/>
              <a:t>cannot</a:t>
            </a:r>
            <a:r>
              <a:rPr lang="hr-HR" dirty="0"/>
              <a:t> </a:t>
            </a:r>
            <a:r>
              <a:rPr lang="hr-HR" dirty="0" err="1"/>
              <a:t>be</a:t>
            </a:r>
            <a:r>
              <a:rPr lang="hr-HR" dirty="0"/>
              <a:t> </a:t>
            </a:r>
            <a:r>
              <a:rPr lang="hr-HR" dirty="0" err="1"/>
              <a:t>performed</a:t>
            </a:r>
            <a:r>
              <a:rPr lang="hr-HR" dirty="0"/>
              <a:t> at a </a:t>
            </a:r>
            <a:r>
              <a:rPr lang="hr-HR" dirty="0" err="1"/>
              <a:t>local</a:t>
            </a:r>
            <a:r>
              <a:rPr lang="hr-HR" dirty="0"/>
              <a:t> </a:t>
            </a:r>
            <a:r>
              <a:rPr lang="hr-HR" dirty="0" err="1"/>
              <a:t>level</a:t>
            </a:r>
            <a:r>
              <a:rPr lang="hr-HR" dirty="0"/>
              <a:t> </a:t>
            </a:r>
            <a:r>
              <a:rPr lang="hr-HR" dirty="0" smtClean="0"/>
              <a:t>______________</a:t>
            </a:r>
          </a:p>
          <a:p>
            <a:r>
              <a:rPr lang="hr-HR" dirty="0" err="1" smtClean="0"/>
              <a:t>subsidiarity</a:t>
            </a:r>
            <a:endParaRPr lang="hr-HR" dirty="0"/>
          </a:p>
          <a:p>
            <a:r>
              <a:rPr lang="hr-HR" dirty="0" err="1"/>
              <a:t>Honesty</a:t>
            </a:r>
            <a:r>
              <a:rPr lang="hr-HR" dirty="0"/>
              <a:t> </a:t>
            </a:r>
            <a:r>
              <a:rPr lang="hr-HR" dirty="0" err="1"/>
              <a:t>and</a:t>
            </a:r>
            <a:r>
              <a:rPr lang="hr-HR" dirty="0"/>
              <a:t> </a:t>
            </a:r>
            <a:r>
              <a:rPr lang="hr-HR" dirty="0" err="1"/>
              <a:t>openness</a:t>
            </a:r>
            <a:r>
              <a:rPr lang="hr-HR" dirty="0"/>
              <a:t>, </a:t>
            </a:r>
            <a:r>
              <a:rPr lang="hr-HR" dirty="0" err="1"/>
              <a:t>when</a:t>
            </a:r>
            <a:r>
              <a:rPr lang="hr-HR" dirty="0"/>
              <a:t> </a:t>
            </a:r>
            <a:r>
              <a:rPr lang="hr-HR" dirty="0" err="1"/>
              <a:t>applied</a:t>
            </a:r>
            <a:r>
              <a:rPr lang="hr-HR" dirty="0"/>
              <a:t> to </a:t>
            </a:r>
            <a:r>
              <a:rPr lang="hr-HR" dirty="0" err="1"/>
              <a:t>an</a:t>
            </a:r>
            <a:r>
              <a:rPr lang="hr-HR" dirty="0"/>
              <a:t> </a:t>
            </a:r>
            <a:r>
              <a:rPr lang="hr-HR" dirty="0" err="1"/>
              <a:t>organization</a:t>
            </a:r>
            <a:r>
              <a:rPr lang="hr-HR" dirty="0"/>
              <a:t>, </a:t>
            </a:r>
            <a:r>
              <a:rPr lang="hr-HR" dirty="0" err="1"/>
              <a:t>the</a:t>
            </a:r>
            <a:r>
              <a:rPr lang="hr-HR" dirty="0"/>
              <a:t> </a:t>
            </a:r>
            <a:r>
              <a:rPr lang="hr-HR" dirty="0" err="1"/>
              <a:t>implication</a:t>
            </a:r>
            <a:r>
              <a:rPr lang="hr-HR" dirty="0"/>
              <a:t> </a:t>
            </a:r>
            <a:r>
              <a:rPr lang="hr-HR" dirty="0" err="1"/>
              <a:t>is</a:t>
            </a:r>
            <a:r>
              <a:rPr lang="hr-HR" dirty="0"/>
              <a:t> </a:t>
            </a:r>
            <a:r>
              <a:rPr lang="hr-HR" dirty="0" err="1"/>
              <a:t>that</a:t>
            </a:r>
            <a:r>
              <a:rPr lang="hr-HR" dirty="0"/>
              <a:t> </a:t>
            </a:r>
            <a:r>
              <a:rPr lang="hr-HR" dirty="0" err="1"/>
              <a:t>all</a:t>
            </a:r>
            <a:r>
              <a:rPr lang="hr-HR" dirty="0"/>
              <a:t> </a:t>
            </a:r>
            <a:r>
              <a:rPr lang="hr-HR" dirty="0" err="1"/>
              <a:t>of</a:t>
            </a:r>
            <a:r>
              <a:rPr lang="hr-HR" dirty="0"/>
              <a:t> </a:t>
            </a:r>
            <a:r>
              <a:rPr lang="hr-HR" dirty="0" err="1"/>
              <a:t>the</a:t>
            </a:r>
            <a:r>
              <a:rPr lang="hr-HR" dirty="0"/>
              <a:t> </a:t>
            </a:r>
            <a:r>
              <a:rPr lang="hr-HR" dirty="0" err="1"/>
              <a:t>organization’s</a:t>
            </a:r>
            <a:r>
              <a:rPr lang="hr-HR" dirty="0"/>
              <a:t> </a:t>
            </a:r>
            <a:r>
              <a:rPr lang="hr-HR" dirty="0" err="1"/>
              <a:t>actions</a:t>
            </a:r>
            <a:r>
              <a:rPr lang="hr-HR" dirty="0"/>
              <a:t> </a:t>
            </a:r>
            <a:r>
              <a:rPr lang="hr-HR" dirty="0" err="1"/>
              <a:t>should</a:t>
            </a:r>
            <a:r>
              <a:rPr lang="hr-HR" dirty="0"/>
              <a:t> </a:t>
            </a:r>
            <a:r>
              <a:rPr lang="hr-HR" dirty="0" err="1"/>
              <a:t>be</a:t>
            </a:r>
            <a:r>
              <a:rPr lang="hr-HR" dirty="0"/>
              <a:t> </a:t>
            </a:r>
            <a:r>
              <a:rPr lang="hr-HR" dirty="0" err="1"/>
              <a:t>scrupulous</a:t>
            </a:r>
            <a:r>
              <a:rPr lang="hr-HR" dirty="0"/>
              <a:t> </a:t>
            </a:r>
            <a:r>
              <a:rPr lang="hr-HR" dirty="0" err="1"/>
              <a:t>enough</a:t>
            </a:r>
            <a:r>
              <a:rPr lang="hr-HR" dirty="0"/>
              <a:t> to </a:t>
            </a:r>
            <a:r>
              <a:rPr lang="hr-HR" dirty="0" err="1"/>
              <a:t>bear</a:t>
            </a:r>
            <a:r>
              <a:rPr lang="hr-HR" dirty="0"/>
              <a:t> </a:t>
            </a:r>
            <a:r>
              <a:rPr lang="hr-HR" dirty="0" err="1"/>
              <a:t>public</a:t>
            </a:r>
            <a:r>
              <a:rPr lang="hr-HR" dirty="0"/>
              <a:t> </a:t>
            </a:r>
            <a:r>
              <a:rPr lang="hr-HR" dirty="0" err="1"/>
              <a:t>scrutiny</a:t>
            </a:r>
            <a:r>
              <a:rPr lang="hr-HR" dirty="0"/>
              <a:t>_________________</a:t>
            </a:r>
            <a:endParaRPr lang="en-US" dirty="0"/>
          </a:p>
          <a:p>
            <a:r>
              <a:rPr lang="hr-HR" dirty="0" err="1" smtClean="0"/>
              <a:t>transparency</a:t>
            </a:r>
            <a:endParaRPr lang="en-US" dirty="0"/>
          </a:p>
        </p:txBody>
      </p:sp>
    </p:spTree>
    <p:extLst>
      <p:ext uri="{BB962C8B-B14F-4D97-AF65-F5344CB8AC3E}">
        <p14:creationId xmlns:p14="http://schemas.microsoft.com/office/powerpoint/2010/main" val="53819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into</a:t>
            </a:r>
            <a:r>
              <a:rPr lang="hr-HR" dirty="0" smtClean="0"/>
              <a:t> </a:t>
            </a:r>
            <a:r>
              <a:rPr lang="hr-HR" dirty="0"/>
              <a:t>C</a:t>
            </a:r>
            <a:r>
              <a:rPr lang="hr-HR" dirty="0" smtClean="0"/>
              <a:t>roatian</a:t>
            </a:r>
            <a:endParaRPr lang="en-US" dirty="0"/>
          </a:p>
        </p:txBody>
      </p:sp>
      <p:sp>
        <p:nvSpPr>
          <p:cNvPr id="3" name="Content Placeholder 2"/>
          <p:cNvSpPr>
            <a:spLocks noGrp="1"/>
          </p:cNvSpPr>
          <p:nvPr>
            <p:ph idx="1"/>
          </p:nvPr>
        </p:nvSpPr>
        <p:spPr/>
        <p:txBody>
          <a:bodyPr/>
          <a:lstStyle/>
          <a:p>
            <a:r>
              <a:rPr lang="hr-HR" dirty="0" smtClean="0"/>
              <a:t>Civil </a:t>
            </a:r>
            <a:r>
              <a:rPr lang="hr-HR" dirty="0" err="1" smtClean="0"/>
              <a:t>servants</a:t>
            </a:r>
            <a:r>
              <a:rPr lang="hr-HR" dirty="0" smtClean="0"/>
              <a:t> </a:t>
            </a:r>
            <a:r>
              <a:rPr lang="hr-HR" dirty="0" err="1" smtClean="0"/>
              <a:t>should</a:t>
            </a:r>
            <a:r>
              <a:rPr lang="hr-HR" dirty="0" smtClean="0"/>
              <a:t> </a:t>
            </a:r>
            <a:r>
              <a:rPr lang="hr-HR" dirty="0" err="1" smtClean="0"/>
              <a:t>act</a:t>
            </a:r>
            <a:r>
              <a:rPr lang="hr-HR" dirty="0" smtClean="0"/>
              <a:t> </a:t>
            </a:r>
            <a:r>
              <a:rPr lang="hr-HR" dirty="0" err="1" smtClean="0"/>
              <a:t>respectfully</a:t>
            </a:r>
            <a:r>
              <a:rPr lang="hr-HR" dirty="0" smtClean="0"/>
              <a:t> to </a:t>
            </a:r>
            <a:r>
              <a:rPr lang="hr-HR" dirty="0" err="1" smtClean="0"/>
              <a:t>each</a:t>
            </a:r>
            <a:r>
              <a:rPr lang="hr-HR" dirty="0" smtClean="0"/>
              <a:t> </a:t>
            </a:r>
            <a:r>
              <a:rPr lang="hr-HR" dirty="0" err="1" smtClean="0"/>
              <a:t>other</a:t>
            </a:r>
            <a:r>
              <a:rPr lang="hr-HR" dirty="0" smtClean="0"/>
              <a:t> </a:t>
            </a:r>
            <a:r>
              <a:rPr lang="hr-HR" dirty="0" err="1" smtClean="0"/>
              <a:t>and</a:t>
            </a:r>
            <a:r>
              <a:rPr lang="hr-HR" dirty="0" smtClean="0"/>
              <a:t> to </a:t>
            </a:r>
            <a:r>
              <a:rPr lang="hr-HR" dirty="0" err="1" smtClean="0"/>
              <a:t>citizens</a:t>
            </a:r>
            <a:r>
              <a:rPr lang="hr-HR" dirty="0" smtClean="0"/>
              <a:t>. </a:t>
            </a:r>
            <a:r>
              <a:rPr lang="hr-HR" dirty="0" err="1" smtClean="0"/>
              <a:t>They</a:t>
            </a:r>
            <a:r>
              <a:rPr lang="hr-HR" dirty="0" smtClean="0"/>
              <a:t> </a:t>
            </a:r>
            <a:r>
              <a:rPr lang="hr-HR" dirty="0" err="1" smtClean="0"/>
              <a:t>should</a:t>
            </a:r>
            <a:r>
              <a:rPr lang="hr-HR" dirty="0" smtClean="0"/>
              <a:t> </a:t>
            </a:r>
            <a:r>
              <a:rPr lang="hr-HR" dirty="0" err="1" smtClean="0"/>
              <a:t>be</a:t>
            </a:r>
            <a:r>
              <a:rPr lang="hr-HR" dirty="0" smtClean="0"/>
              <a:t> polite, </a:t>
            </a:r>
            <a:r>
              <a:rPr lang="hr-HR" dirty="0" err="1" smtClean="0"/>
              <a:t>helpful</a:t>
            </a:r>
            <a:r>
              <a:rPr lang="hr-HR" dirty="0" smtClean="0"/>
              <a:t>, </a:t>
            </a:r>
            <a:r>
              <a:rPr lang="hr-HR" dirty="0" err="1" smtClean="0"/>
              <a:t>timely</a:t>
            </a:r>
            <a:r>
              <a:rPr lang="hr-HR" dirty="0" smtClean="0"/>
              <a:t>, </a:t>
            </a:r>
            <a:r>
              <a:rPr lang="hr-HR" dirty="0" err="1" smtClean="0"/>
              <a:t>and</a:t>
            </a:r>
            <a:r>
              <a:rPr lang="hr-HR" dirty="0" smtClean="0"/>
              <a:t> </a:t>
            </a:r>
            <a:r>
              <a:rPr lang="hr-HR" dirty="0" err="1" smtClean="0"/>
              <a:t>co</a:t>
            </a:r>
            <a:r>
              <a:rPr lang="hr-HR" dirty="0" smtClean="0"/>
              <a:t>-operative. </a:t>
            </a:r>
            <a:r>
              <a:rPr lang="hr-HR" dirty="0" err="1" smtClean="0"/>
              <a:t>They</a:t>
            </a:r>
            <a:r>
              <a:rPr lang="hr-HR" dirty="0" smtClean="0"/>
              <a:t> </a:t>
            </a:r>
            <a:r>
              <a:rPr lang="hr-HR" dirty="0" err="1" smtClean="0"/>
              <a:t>should</a:t>
            </a:r>
            <a:r>
              <a:rPr lang="hr-HR" dirty="0" smtClean="0"/>
              <a:t> make </a:t>
            </a:r>
            <a:r>
              <a:rPr lang="hr-HR" dirty="0" err="1" smtClean="0"/>
              <a:t>genuine</a:t>
            </a:r>
            <a:r>
              <a:rPr lang="hr-HR" dirty="0" smtClean="0"/>
              <a:t> </a:t>
            </a:r>
            <a:r>
              <a:rPr lang="hr-HR" dirty="0" err="1" smtClean="0"/>
              <a:t>efforts</a:t>
            </a:r>
            <a:r>
              <a:rPr lang="hr-HR" dirty="0" smtClean="0"/>
              <a:t> to </a:t>
            </a:r>
            <a:r>
              <a:rPr lang="hr-HR" dirty="0" err="1" smtClean="0"/>
              <a:t>understand</a:t>
            </a:r>
            <a:r>
              <a:rPr lang="hr-HR" dirty="0" smtClean="0"/>
              <a:t> </a:t>
            </a:r>
            <a:r>
              <a:rPr lang="hr-HR" dirty="0" err="1" smtClean="0"/>
              <a:t>what</a:t>
            </a:r>
            <a:r>
              <a:rPr lang="hr-HR" dirty="0" smtClean="0"/>
              <a:t> </a:t>
            </a:r>
            <a:r>
              <a:rPr lang="hr-HR" dirty="0" err="1" smtClean="0"/>
              <a:t>others</a:t>
            </a:r>
            <a:r>
              <a:rPr lang="hr-HR" dirty="0" smtClean="0"/>
              <a:t> are </a:t>
            </a:r>
            <a:r>
              <a:rPr lang="hr-HR" dirty="0" err="1" smtClean="0"/>
              <a:t>saying</a:t>
            </a:r>
            <a:r>
              <a:rPr lang="hr-HR" dirty="0" smtClean="0"/>
              <a:t> </a:t>
            </a:r>
            <a:r>
              <a:rPr lang="hr-HR" dirty="0" err="1" smtClean="0"/>
              <a:t>and</a:t>
            </a:r>
            <a:r>
              <a:rPr lang="hr-HR" dirty="0" smtClean="0"/>
              <a:t> </a:t>
            </a:r>
            <a:r>
              <a:rPr lang="hr-HR" dirty="0" err="1" smtClean="0"/>
              <a:t>express</a:t>
            </a:r>
            <a:r>
              <a:rPr lang="hr-HR" dirty="0" smtClean="0"/>
              <a:t> </a:t>
            </a:r>
            <a:r>
              <a:rPr lang="hr-HR" dirty="0" err="1" smtClean="0"/>
              <a:t>themselves</a:t>
            </a:r>
            <a:r>
              <a:rPr lang="hr-HR" dirty="0" smtClean="0"/>
              <a:t> </a:t>
            </a:r>
            <a:r>
              <a:rPr lang="hr-HR" dirty="0" err="1" smtClean="0"/>
              <a:t>clearly</a:t>
            </a:r>
            <a:r>
              <a:rPr lang="hr-HR" dirty="0" smtClean="0"/>
              <a:t>, </a:t>
            </a:r>
            <a:r>
              <a:rPr lang="hr-HR" dirty="0" err="1" smtClean="0"/>
              <a:t>using</a:t>
            </a:r>
            <a:r>
              <a:rPr lang="hr-HR" dirty="0" smtClean="0"/>
              <a:t> </a:t>
            </a:r>
            <a:r>
              <a:rPr lang="hr-HR" dirty="0" err="1" smtClean="0"/>
              <a:t>plain</a:t>
            </a:r>
            <a:r>
              <a:rPr lang="hr-HR" dirty="0" smtClean="0"/>
              <a:t> </a:t>
            </a:r>
            <a:r>
              <a:rPr lang="hr-HR" dirty="0" err="1" smtClean="0"/>
              <a:t>language</a:t>
            </a:r>
            <a:r>
              <a:rPr lang="hr-HR" dirty="0" smtClean="0"/>
              <a:t>.</a:t>
            </a:r>
          </a:p>
          <a:p>
            <a:r>
              <a:rPr lang="hr-HR" dirty="0" smtClean="0"/>
              <a:t>Civil </a:t>
            </a:r>
            <a:r>
              <a:rPr lang="hr-HR" dirty="0" err="1" smtClean="0"/>
              <a:t>servatns</a:t>
            </a:r>
            <a:r>
              <a:rPr lang="hr-HR" dirty="0" smtClean="0"/>
              <a:t> </a:t>
            </a:r>
            <a:r>
              <a:rPr lang="hr-HR" dirty="0" err="1" smtClean="0"/>
              <a:t>should</a:t>
            </a:r>
            <a:r>
              <a:rPr lang="hr-HR" dirty="0" smtClean="0"/>
              <a:t> </a:t>
            </a:r>
            <a:r>
              <a:rPr lang="hr-HR" dirty="0" err="1" smtClean="0"/>
              <a:t>be</a:t>
            </a:r>
            <a:r>
              <a:rPr lang="hr-HR" dirty="0" smtClean="0"/>
              <a:t> </a:t>
            </a:r>
            <a:r>
              <a:rPr lang="hr-HR" dirty="0" err="1" smtClean="0"/>
              <a:t>willing</a:t>
            </a:r>
            <a:r>
              <a:rPr lang="hr-HR" dirty="0" smtClean="0"/>
              <a:t> to </a:t>
            </a:r>
            <a:r>
              <a:rPr lang="hr-HR" dirty="0" err="1" smtClean="0"/>
              <a:t>explain</a:t>
            </a:r>
            <a:r>
              <a:rPr lang="hr-HR" dirty="0" smtClean="0"/>
              <a:t> </a:t>
            </a:r>
            <a:r>
              <a:rPr lang="hr-HR" dirty="0" err="1" smtClean="0"/>
              <a:t>their</a:t>
            </a:r>
            <a:r>
              <a:rPr lang="hr-HR" dirty="0" smtClean="0"/>
              <a:t> </a:t>
            </a:r>
            <a:r>
              <a:rPr lang="hr-HR" dirty="0" err="1" smtClean="0"/>
              <a:t>activities</a:t>
            </a:r>
            <a:r>
              <a:rPr lang="hr-HR" dirty="0" smtClean="0"/>
              <a:t> </a:t>
            </a:r>
            <a:r>
              <a:rPr lang="hr-HR" dirty="0" err="1" smtClean="0"/>
              <a:t>and</a:t>
            </a:r>
            <a:r>
              <a:rPr lang="hr-HR" dirty="0" smtClean="0"/>
              <a:t> to </a:t>
            </a:r>
            <a:r>
              <a:rPr lang="hr-HR" dirty="0" err="1" smtClean="0"/>
              <a:t>give</a:t>
            </a:r>
            <a:r>
              <a:rPr lang="hr-HR" dirty="0" smtClean="0"/>
              <a:t> </a:t>
            </a:r>
            <a:r>
              <a:rPr lang="hr-HR" dirty="0" err="1" smtClean="0"/>
              <a:t>reasons</a:t>
            </a:r>
            <a:r>
              <a:rPr lang="hr-HR" dirty="0" smtClean="0"/>
              <a:t> for </a:t>
            </a:r>
            <a:r>
              <a:rPr lang="hr-HR" dirty="0" err="1" smtClean="0"/>
              <a:t>their</a:t>
            </a:r>
            <a:r>
              <a:rPr lang="hr-HR" dirty="0" smtClean="0"/>
              <a:t> </a:t>
            </a:r>
            <a:r>
              <a:rPr lang="hr-HR" dirty="0" err="1" smtClean="0"/>
              <a:t>actions</a:t>
            </a:r>
            <a:r>
              <a:rPr lang="hr-HR" dirty="0" smtClean="0"/>
              <a:t>. </a:t>
            </a:r>
            <a:r>
              <a:rPr lang="hr-HR" dirty="0" err="1" smtClean="0"/>
              <a:t>They</a:t>
            </a:r>
            <a:r>
              <a:rPr lang="hr-HR" dirty="0" smtClean="0"/>
              <a:t> </a:t>
            </a:r>
            <a:r>
              <a:rPr lang="hr-HR" dirty="0" err="1" smtClean="0"/>
              <a:t>should</a:t>
            </a:r>
            <a:r>
              <a:rPr lang="hr-HR" dirty="0" smtClean="0"/>
              <a:t> </a:t>
            </a:r>
            <a:r>
              <a:rPr lang="hr-HR" dirty="0" err="1" smtClean="0"/>
              <a:t>keep</a:t>
            </a:r>
            <a:r>
              <a:rPr lang="hr-HR" dirty="0" smtClean="0"/>
              <a:t> </a:t>
            </a:r>
            <a:r>
              <a:rPr lang="hr-HR" dirty="0" err="1" smtClean="0"/>
              <a:t>proper</a:t>
            </a:r>
            <a:r>
              <a:rPr lang="hr-HR" dirty="0" smtClean="0"/>
              <a:t> </a:t>
            </a:r>
            <a:r>
              <a:rPr lang="hr-HR" dirty="0" err="1" smtClean="0"/>
              <a:t>records</a:t>
            </a:r>
            <a:r>
              <a:rPr lang="hr-HR" dirty="0" smtClean="0"/>
              <a:t> </a:t>
            </a:r>
            <a:r>
              <a:rPr lang="hr-HR" dirty="0" err="1" smtClean="0"/>
              <a:t>and</a:t>
            </a:r>
            <a:r>
              <a:rPr lang="hr-HR" dirty="0" smtClean="0"/>
              <a:t> </a:t>
            </a:r>
            <a:r>
              <a:rPr lang="hr-HR" dirty="0" err="1" smtClean="0"/>
              <a:t>welcome</a:t>
            </a:r>
            <a:r>
              <a:rPr lang="hr-HR" dirty="0" smtClean="0"/>
              <a:t> </a:t>
            </a:r>
            <a:r>
              <a:rPr lang="hr-HR" dirty="0" err="1" smtClean="0"/>
              <a:t>public</a:t>
            </a:r>
            <a:r>
              <a:rPr lang="hr-HR" dirty="0" smtClean="0"/>
              <a:t> </a:t>
            </a:r>
            <a:r>
              <a:rPr lang="hr-HR" dirty="0" err="1" smtClean="0"/>
              <a:t>scrutiny</a:t>
            </a:r>
            <a:r>
              <a:rPr lang="hr-HR" dirty="0" smtClean="0"/>
              <a:t> </a:t>
            </a:r>
            <a:r>
              <a:rPr lang="hr-HR" dirty="0" err="1" smtClean="0"/>
              <a:t>of</a:t>
            </a:r>
            <a:r>
              <a:rPr lang="hr-HR" dirty="0" smtClean="0"/>
              <a:t> </a:t>
            </a:r>
            <a:r>
              <a:rPr lang="hr-HR" dirty="0" err="1" smtClean="0"/>
              <a:t>their</a:t>
            </a:r>
            <a:r>
              <a:rPr lang="hr-HR" dirty="0" smtClean="0"/>
              <a:t> </a:t>
            </a:r>
            <a:r>
              <a:rPr lang="hr-HR" dirty="0" err="1" smtClean="0"/>
              <a:t>conduct</a:t>
            </a:r>
            <a:r>
              <a:rPr lang="hr-HR" dirty="0" smtClean="0"/>
              <a:t>, </a:t>
            </a:r>
            <a:r>
              <a:rPr lang="hr-HR" dirty="0" err="1" smtClean="0"/>
              <a:t>including</a:t>
            </a:r>
            <a:r>
              <a:rPr lang="hr-HR" dirty="0" smtClean="0"/>
              <a:t> </a:t>
            </a:r>
            <a:r>
              <a:rPr lang="hr-HR" dirty="0" err="1" smtClean="0"/>
              <a:t>their</a:t>
            </a:r>
            <a:r>
              <a:rPr lang="hr-HR" dirty="0" smtClean="0"/>
              <a:t> </a:t>
            </a:r>
            <a:r>
              <a:rPr lang="hr-HR" dirty="0" err="1" smtClean="0"/>
              <a:t>compliance</a:t>
            </a:r>
            <a:r>
              <a:rPr lang="hr-HR" dirty="0" smtClean="0"/>
              <a:t> </a:t>
            </a:r>
            <a:r>
              <a:rPr lang="hr-HR" dirty="0" err="1" smtClean="0"/>
              <a:t>wih</a:t>
            </a:r>
            <a:r>
              <a:rPr lang="hr-HR" dirty="0" smtClean="0"/>
              <a:t> </a:t>
            </a:r>
            <a:r>
              <a:rPr lang="hr-HR" dirty="0" err="1" smtClean="0"/>
              <a:t>these</a:t>
            </a:r>
            <a:r>
              <a:rPr lang="hr-HR" dirty="0" smtClean="0"/>
              <a:t> </a:t>
            </a:r>
            <a:r>
              <a:rPr lang="hr-HR" dirty="0" err="1" smtClean="0"/>
              <a:t>public</a:t>
            </a:r>
            <a:r>
              <a:rPr lang="hr-HR" dirty="0" smtClean="0"/>
              <a:t> </a:t>
            </a:r>
            <a:r>
              <a:rPr lang="hr-HR" dirty="0" err="1" smtClean="0"/>
              <a:t>service</a:t>
            </a:r>
            <a:r>
              <a:rPr lang="hr-HR" dirty="0" smtClean="0"/>
              <a:t> </a:t>
            </a:r>
            <a:r>
              <a:rPr lang="hr-HR" dirty="0" err="1" smtClean="0"/>
              <a:t>principles</a:t>
            </a:r>
            <a:r>
              <a:rPr lang="hr-HR" smtClean="0"/>
              <a:t>.</a:t>
            </a:r>
            <a:endParaRPr lang="en-US"/>
          </a:p>
        </p:txBody>
      </p:sp>
    </p:spTree>
    <p:extLst>
      <p:ext uri="{BB962C8B-B14F-4D97-AF65-F5344CB8AC3E}">
        <p14:creationId xmlns:p14="http://schemas.microsoft.com/office/powerpoint/2010/main" val="42669713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921</TotalTime>
  <Words>2935</Words>
  <Application>Microsoft Office PowerPoint</Application>
  <PresentationFormat>Widescreen</PresentationFormat>
  <Paragraphs>141</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Century Gothic</vt:lpstr>
      <vt:lpstr>Wingdings 3</vt:lpstr>
      <vt:lpstr>Ion</vt:lpstr>
      <vt:lpstr>Revision.2</vt:lpstr>
      <vt:lpstr>Answer the following:</vt:lpstr>
      <vt:lpstr>Answer the following:</vt:lpstr>
      <vt:lpstr>Fill in the missing words: enacting, ENEL, law, legislate, precedence, rights, Treaty</vt:lpstr>
      <vt:lpstr>Fill in the missing words: application, challenge, constitutions, court, inconsistency infringed, ruled</vt:lpstr>
      <vt:lpstr>Key</vt:lpstr>
      <vt:lpstr>Provide the terms matching the following definitions</vt:lpstr>
      <vt:lpstr>Provide the terms matching the following definitions</vt:lpstr>
      <vt:lpstr>Translate into Croatian</vt:lpstr>
      <vt:lpstr>Answer the following:</vt:lpstr>
      <vt:lpstr>Fill in the missing words: Accountability, administration, bureaucracy, civil, competition, control, hierarchical </vt:lpstr>
      <vt:lpstr>key</vt:lpstr>
      <vt:lpstr>accountability, administrative, democracy, elect, explanation, government, participation</vt:lpstr>
      <vt:lpstr>Key</vt:lpstr>
      <vt:lpstr>Provide the terms corresponding to the following definitions:</vt:lpstr>
      <vt:lpstr>Provide the terms corresponding to the following definitions:</vt:lpstr>
      <vt:lpstr>Provide the terms corresponding to the following definitions:</vt:lpstr>
      <vt:lpstr>Provide the terms corresponding to the following definitions:</vt:lpstr>
      <vt:lpstr>Provide the terms corresponding to the following definitions:</vt:lpstr>
      <vt:lpstr>Translation:</vt:lpstr>
      <vt:lpstr>Translation</vt:lpstr>
      <vt:lpstr>Answer the following:</vt:lpstr>
      <vt:lpstr>Fill in the missing words: administrative, constitution, courts, discretion, judicial, unreasonable, void</vt:lpstr>
      <vt:lpstr>key</vt:lpstr>
      <vt:lpstr>Fill in the missing words: balances, constitutional, constitutions, executive, government, review, totalitarian</vt:lpstr>
      <vt:lpstr>key</vt:lpstr>
      <vt:lpstr>Provide the terms for the following definitions:</vt:lpstr>
      <vt:lpstr>Provide the terms for the following definitions:</vt:lpstr>
      <vt:lpstr>Provide the terms for the following definitions:</vt:lpstr>
      <vt:lpstr>Answer the following:</vt:lpstr>
      <vt:lpstr>Translation</vt:lpstr>
      <vt:lpstr>Translation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iii.2</dc:title>
  <dc:creator>Lelija Socanac</dc:creator>
  <cp:lastModifiedBy>Lelija Socanac</cp:lastModifiedBy>
  <cp:revision>37</cp:revision>
  <dcterms:created xsi:type="dcterms:W3CDTF">2019-01-02T20:10:21Z</dcterms:created>
  <dcterms:modified xsi:type="dcterms:W3CDTF">2019-01-13T18:49:52Z</dcterms:modified>
</cp:coreProperties>
</file>