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7925DB-722D-4F22-9755-6EE84735F33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0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DC316-B3CA-4FE3-911F-9D08120BB538}"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120066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99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68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105186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40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7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7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53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smtClean="0"/>
              <a:t>Click to edit Master title style</a:t>
            </a:r>
            <a:endParaRPr lang="hr-HR"/>
          </a:p>
        </p:txBody>
      </p:sp>
      <p:sp>
        <p:nvSpPr>
          <p:cNvPr id="3" name="ClipArt Placeholder 2"/>
          <p:cNvSpPr>
            <a:spLocks noGrp="1"/>
          </p:cNvSpPr>
          <p:nvPr>
            <p:ph type="clipArt" sz="half" idx="1"/>
          </p:nvPr>
        </p:nvSpPr>
        <p:spPr>
          <a:xfrm>
            <a:off x="1422400" y="1981200"/>
            <a:ext cx="4927600" cy="4114800"/>
          </a:xfrm>
        </p:spPr>
        <p:txBody>
          <a:bodyPr rtlCol="0">
            <a:normAutofit/>
          </a:bodyPr>
          <a:lstStyle/>
          <a:p>
            <a:pPr lvl="0"/>
            <a:endParaRPr lang="hr-HR" noProof="0" smtClean="0"/>
          </a:p>
        </p:txBody>
      </p:sp>
      <p:sp>
        <p:nvSpPr>
          <p:cNvPr id="4" name="Text Placeholder 3"/>
          <p:cNvSpPr>
            <a:spLocks noGrp="1"/>
          </p:cNvSpPr>
          <p:nvPr>
            <p:ph type="body" sz="half" idx="2"/>
          </p:nvPr>
        </p:nvSpPr>
        <p:spPr>
          <a:xfrm>
            <a:off x="65532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17"/>
          <p:cNvSpPr>
            <a:spLocks noGrp="1" noChangeArrowheads="1"/>
          </p:cNvSpPr>
          <p:nvPr>
            <p:ph type="dt" sz="half" idx="10"/>
          </p:nvPr>
        </p:nvSpPr>
        <p:spPr/>
        <p:txBody>
          <a:bodyPr/>
          <a:lstStyle>
            <a:lvl1pPr>
              <a:defRPr/>
            </a:lvl1pPr>
          </a:lstStyle>
          <a:p>
            <a:pPr>
              <a:defRPr/>
            </a:pPr>
            <a:endParaRPr lang="hr-HR"/>
          </a:p>
        </p:txBody>
      </p:sp>
      <p:sp>
        <p:nvSpPr>
          <p:cNvPr id="6" name="Rectangle 18"/>
          <p:cNvSpPr>
            <a:spLocks noGrp="1" noChangeArrowheads="1"/>
          </p:cNvSpPr>
          <p:nvPr>
            <p:ph type="ftr" sz="quarter" idx="11"/>
          </p:nvPr>
        </p:nvSpPr>
        <p:spPr/>
        <p:txBody>
          <a:bodyPr/>
          <a:lstStyle>
            <a:lvl1pPr>
              <a:defRPr/>
            </a:lvl1pPr>
          </a:lstStyle>
          <a:p>
            <a:pPr>
              <a:defRPr/>
            </a:pPr>
            <a:endParaRPr lang="hr-HR"/>
          </a:p>
        </p:txBody>
      </p:sp>
      <p:sp>
        <p:nvSpPr>
          <p:cNvPr id="7" name="Rectangle 19"/>
          <p:cNvSpPr>
            <a:spLocks noGrp="1" noChangeArrowheads="1"/>
          </p:cNvSpPr>
          <p:nvPr>
            <p:ph type="sldNum" sz="quarter" idx="12"/>
          </p:nvPr>
        </p:nvSpPr>
        <p:spPr/>
        <p:txBody>
          <a:bodyPr/>
          <a:lstStyle>
            <a:lvl1pPr>
              <a:defRPr/>
            </a:lvl1pPr>
          </a:lstStyle>
          <a:p>
            <a:pPr>
              <a:defRPr/>
            </a:pPr>
            <a:fld id="{7CFF1F60-27F6-4B44-AD5B-DD07439157BA}" type="slidenum">
              <a:rPr lang="hr-HR" altLang="sr-Latn-RS"/>
              <a:pPr>
                <a:defRPr/>
              </a:pPr>
              <a:t>‹#›</a:t>
            </a:fld>
            <a:endParaRPr lang="hr-HR" altLang="sr-Latn-RS"/>
          </a:p>
        </p:txBody>
      </p:sp>
    </p:spTree>
    <p:extLst>
      <p:ext uri="{BB962C8B-B14F-4D97-AF65-F5344CB8AC3E}">
        <p14:creationId xmlns:p14="http://schemas.microsoft.com/office/powerpoint/2010/main" val="310073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87230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DC316-B3CA-4FE3-911F-9D08120BB538}"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25DB-722D-4F22-9755-6EE84735F33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16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DC316-B3CA-4FE3-911F-9D08120BB538}"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275025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DC316-B3CA-4FE3-911F-9D08120BB538}"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925DB-722D-4F22-9755-6EE84735F33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45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DC316-B3CA-4FE3-911F-9D08120BB538}"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925DB-722D-4F22-9755-6EE84735F3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33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DC316-B3CA-4FE3-911F-9D08120BB538}"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253285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DC316-B3CA-4FE3-911F-9D08120BB538}"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25DB-722D-4F22-9755-6EE84735F33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6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DC316-B3CA-4FE3-911F-9D08120BB538}"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25DB-722D-4F22-9755-6EE84735F337}" type="slidenum">
              <a:rPr lang="en-US" smtClean="0"/>
              <a:t>‹#›</a:t>
            </a:fld>
            <a:endParaRPr lang="en-US"/>
          </a:p>
        </p:txBody>
      </p:sp>
    </p:spTree>
    <p:extLst>
      <p:ext uri="{BB962C8B-B14F-4D97-AF65-F5344CB8AC3E}">
        <p14:creationId xmlns:p14="http://schemas.microsoft.com/office/powerpoint/2010/main" val="209583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9DC316-B3CA-4FE3-911F-9D08120BB538}" type="datetimeFigureOut">
              <a:rPr lang="en-US" smtClean="0"/>
              <a:t>4/16/2019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7925DB-722D-4F22-9755-6EE84735F337}" type="slidenum">
              <a:rPr lang="en-US" smtClean="0"/>
              <a:t>‹#›</a:t>
            </a:fld>
            <a:endParaRPr lang="en-US"/>
          </a:p>
        </p:txBody>
      </p:sp>
    </p:spTree>
    <p:extLst>
      <p:ext uri="{BB962C8B-B14F-4D97-AF65-F5344CB8AC3E}">
        <p14:creationId xmlns:p14="http://schemas.microsoft.com/office/powerpoint/2010/main" val="155749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Deutsches_W%C3%B6rterbuc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Major </a:t>
            </a:r>
            <a:r>
              <a:rPr lang="hr-HR" dirty="0" err="1" smtClean="0"/>
              <a:t>legal</a:t>
            </a:r>
            <a:r>
              <a:rPr lang="hr-HR" dirty="0" smtClean="0"/>
              <a:t> </a:t>
            </a:r>
            <a:r>
              <a:rPr lang="hr-HR" dirty="0" err="1" smtClean="0"/>
              <a:t>languages</a:t>
            </a:r>
            <a:endParaRPr lang="en-US" dirty="0"/>
          </a:p>
        </p:txBody>
      </p:sp>
      <p:sp>
        <p:nvSpPr>
          <p:cNvPr id="3" name="Subtitle 2"/>
          <p:cNvSpPr>
            <a:spLocks noGrp="1"/>
          </p:cNvSpPr>
          <p:nvPr>
            <p:ph type="subTitle" idx="1"/>
          </p:nvPr>
        </p:nvSpPr>
        <p:spPr/>
        <p:txBody>
          <a:bodyPr/>
          <a:lstStyle/>
          <a:p>
            <a:r>
              <a:rPr lang="hr-HR" dirty="0" err="1" smtClean="0"/>
              <a:t>Revision</a:t>
            </a:r>
            <a:r>
              <a:rPr lang="hr-HR" dirty="0" smtClean="0"/>
              <a:t> </a:t>
            </a:r>
            <a:endParaRPr lang="en-US" dirty="0"/>
          </a:p>
        </p:txBody>
      </p:sp>
    </p:spTree>
    <p:extLst>
      <p:ext uri="{BB962C8B-B14F-4D97-AF65-F5344CB8AC3E}">
        <p14:creationId xmlns:p14="http://schemas.microsoft.com/office/powerpoint/2010/main" val="337864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hr-HR" altLang="sr-Latn-RS" sz="5400"/>
              <a:t>CANON LAW</a:t>
            </a:r>
          </a:p>
        </p:txBody>
      </p:sp>
      <p:sp>
        <p:nvSpPr>
          <p:cNvPr id="40963" name="Rectangle 3"/>
          <p:cNvSpPr>
            <a:spLocks noGrp="1" noChangeArrowheads="1"/>
          </p:cNvSpPr>
          <p:nvPr>
            <p:ph idx="1"/>
          </p:nvPr>
        </p:nvSpPr>
        <p:spPr/>
        <p:txBody>
          <a:bodyPr/>
          <a:lstStyle/>
          <a:p>
            <a:pPr eaLnBrk="1" hangingPunct="1"/>
            <a:r>
              <a:rPr lang="hr-HR" altLang="sr-Latn-RS" sz="4000"/>
              <a:t>Law of the church courts, </a:t>
            </a:r>
          </a:p>
          <a:p>
            <a:pPr eaLnBrk="1" hangingPunct="1"/>
            <a:r>
              <a:rPr lang="hr-HR" altLang="sr-Latn-RS" sz="4000"/>
              <a:t>Based on Roman law</a:t>
            </a:r>
          </a:p>
        </p:txBody>
      </p:sp>
    </p:spTree>
    <p:extLst>
      <p:ext uri="{BB962C8B-B14F-4D97-AF65-F5344CB8AC3E}">
        <p14:creationId xmlns:p14="http://schemas.microsoft.com/office/powerpoint/2010/main" val="189739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hr-HR" altLang="sr-Latn-RS" smtClean="0"/>
              <a:t>The Byzantine Empire</a:t>
            </a:r>
          </a:p>
        </p:txBody>
      </p:sp>
      <p:sp>
        <p:nvSpPr>
          <p:cNvPr id="41987" name="Content Placeholder 1"/>
          <p:cNvSpPr>
            <a:spLocks noGrp="1"/>
          </p:cNvSpPr>
          <p:nvPr>
            <p:ph idx="1"/>
          </p:nvPr>
        </p:nvSpPr>
        <p:spPr/>
        <p:txBody>
          <a:bodyPr/>
          <a:lstStyle/>
          <a:p>
            <a:pPr eaLnBrk="1" hangingPunct="1"/>
            <a:r>
              <a:rPr lang="hr-HR" altLang="sr-Latn-RS" sz="2800"/>
              <a:t>In Western Europe, Roman law as a coherent legal system disappeared with the fall of the Western Roman Empire in 476</a:t>
            </a:r>
          </a:p>
          <a:p>
            <a:pPr eaLnBrk="1" hangingPunct="1"/>
            <a:r>
              <a:rPr lang="hr-HR" altLang="sr-Latn-RS" sz="2800"/>
              <a:t>Maintained at a very high level in the Byzantine Empire</a:t>
            </a:r>
          </a:p>
          <a:p>
            <a:pPr eaLnBrk="1" hangingPunct="1"/>
            <a:endParaRPr lang="hr-HR" altLang="sr-Latn-RS" smtClean="0"/>
          </a:p>
        </p:txBody>
      </p:sp>
    </p:spTree>
    <p:extLst>
      <p:ext uri="{BB962C8B-B14F-4D97-AF65-F5344CB8AC3E}">
        <p14:creationId xmlns:p14="http://schemas.microsoft.com/office/powerpoint/2010/main" val="1548419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hr-HR" altLang="sr-Latn-RS" sz="2800"/>
              <a:t>Corpus Iuris Civilis </a:t>
            </a:r>
            <a:br>
              <a:rPr lang="hr-HR" altLang="sr-Latn-RS" sz="2800"/>
            </a:br>
            <a:r>
              <a:rPr lang="hr-HR" altLang="sr-Latn-RS" sz="2800"/>
              <a:t>(Codex Justinianus, 529-35 AD) </a:t>
            </a:r>
          </a:p>
        </p:txBody>
      </p:sp>
      <p:pic>
        <p:nvPicPr>
          <p:cNvPr id="43011" name="Picture 6" descr="180px-Justinian"/>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295650" y="2584450"/>
            <a:ext cx="2286000" cy="2908300"/>
          </a:xfrm>
        </p:spPr>
      </p:pic>
      <p:sp>
        <p:nvSpPr>
          <p:cNvPr id="43012" name="Rectangle 5"/>
          <p:cNvSpPr>
            <a:spLocks noGrp="1" noChangeArrowheads="1"/>
          </p:cNvSpPr>
          <p:nvPr>
            <p:ph type="body" sz="half" idx="2"/>
          </p:nvPr>
        </p:nvSpPr>
        <p:spPr/>
        <p:txBody>
          <a:bodyPr/>
          <a:lstStyle/>
          <a:p>
            <a:pPr eaLnBrk="1" hangingPunct="1"/>
            <a:r>
              <a:rPr lang="hr-HR" altLang="sr-Latn-RS" sz="2800"/>
              <a:t>Most comprehensive code of Roman law, compiled under Justinian I, by a commission of jurists</a:t>
            </a:r>
          </a:p>
        </p:txBody>
      </p:sp>
    </p:spTree>
    <p:extLst>
      <p:ext uri="{BB962C8B-B14F-4D97-AF65-F5344CB8AC3E}">
        <p14:creationId xmlns:p14="http://schemas.microsoft.com/office/powerpoint/2010/main" val="112557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hr-HR" altLang="sr-Latn-RS" smtClean="0"/>
              <a:t>Ius comune </a:t>
            </a:r>
          </a:p>
        </p:txBody>
      </p:sp>
      <p:sp>
        <p:nvSpPr>
          <p:cNvPr id="48131" name="Rectangle 3"/>
          <p:cNvSpPr>
            <a:spLocks noGrp="1" noChangeArrowheads="1"/>
          </p:cNvSpPr>
          <p:nvPr>
            <p:ph idx="1"/>
          </p:nvPr>
        </p:nvSpPr>
        <p:spPr/>
        <p:txBody>
          <a:bodyPr/>
          <a:lstStyle/>
          <a:p>
            <a:pPr eaLnBrk="1" hangingPunct="1"/>
            <a:r>
              <a:rPr lang="hr-HR" altLang="sr-Latn-RS" sz="2800"/>
              <a:t>The rediscovered Roman law dominated legal practice in most European countries. </a:t>
            </a:r>
          </a:p>
          <a:p>
            <a:pPr eaLnBrk="1" hangingPunct="1"/>
            <a:r>
              <a:rPr lang="hr-HR" altLang="sr-Latn-RS" sz="2800"/>
              <a:t>A legal system, in which Roman law was mixed with elements of canon law and of Germanic custom</a:t>
            </a:r>
          </a:p>
        </p:txBody>
      </p:sp>
    </p:spTree>
    <p:extLst>
      <p:ext uri="{BB962C8B-B14F-4D97-AF65-F5344CB8AC3E}">
        <p14:creationId xmlns:p14="http://schemas.microsoft.com/office/powerpoint/2010/main" val="347174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hr-HR" altLang="sr-Latn-RS" smtClean="0"/>
              <a:t>NATIONAL CODIFICATIONS</a:t>
            </a:r>
          </a:p>
        </p:txBody>
      </p:sp>
      <p:sp>
        <p:nvSpPr>
          <p:cNvPr id="50179" name="Rectangle 3"/>
          <p:cNvSpPr>
            <a:spLocks noGrp="1" noChangeArrowheads="1"/>
          </p:cNvSpPr>
          <p:nvPr>
            <p:ph idx="1"/>
          </p:nvPr>
        </p:nvSpPr>
        <p:spPr/>
        <p:txBody>
          <a:bodyPr/>
          <a:lstStyle/>
          <a:p>
            <a:pPr eaLnBrk="1" hangingPunct="1">
              <a:lnSpc>
                <a:spcPct val="90000"/>
              </a:lnSpc>
            </a:pPr>
            <a:r>
              <a:rPr lang="hr-HR" altLang="sr-Latn-RS" sz="2800"/>
              <a:t>The practical application of ius comune came to an end when national codifications were made</a:t>
            </a:r>
          </a:p>
          <a:p>
            <a:pPr eaLnBrk="1" hangingPunct="1">
              <a:lnSpc>
                <a:spcPct val="90000"/>
              </a:lnSpc>
            </a:pPr>
            <a:r>
              <a:rPr lang="hr-HR" altLang="sr-Latn-RS" sz="2800"/>
              <a:t>In 1804, the French civil code came into force</a:t>
            </a:r>
          </a:p>
          <a:p>
            <a:pPr eaLnBrk="1" hangingPunct="1">
              <a:lnSpc>
                <a:spcPct val="90000"/>
              </a:lnSpc>
            </a:pPr>
            <a:r>
              <a:rPr lang="hr-HR" altLang="sr-Latn-RS" sz="2800"/>
              <a:t>In the 19th century, many European states adopted the French model or drafted their own codes</a:t>
            </a:r>
          </a:p>
        </p:txBody>
      </p:sp>
    </p:spTree>
    <p:extLst>
      <p:ext uri="{BB962C8B-B14F-4D97-AF65-F5344CB8AC3E}">
        <p14:creationId xmlns:p14="http://schemas.microsoft.com/office/powerpoint/2010/main" val="3321495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lstStyle/>
          <a:p>
            <a:pPr eaLnBrk="1" hangingPunct="1"/>
            <a:r>
              <a:rPr lang="hr-HR" altLang="sr-Latn-RS" smtClean="0"/>
              <a:t>Rise of national languages</a:t>
            </a:r>
          </a:p>
        </p:txBody>
      </p:sp>
      <p:sp>
        <p:nvSpPr>
          <p:cNvPr id="51203" name="Content Placeholder 1"/>
          <p:cNvSpPr>
            <a:spLocks noGrp="1"/>
          </p:cNvSpPr>
          <p:nvPr>
            <p:ph idx="1"/>
          </p:nvPr>
        </p:nvSpPr>
        <p:spPr/>
        <p:txBody>
          <a:bodyPr/>
          <a:lstStyle/>
          <a:p>
            <a:pPr eaLnBrk="1" hangingPunct="1"/>
            <a:r>
              <a:rPr lang="hr-HR" altLang="sr-Latn-RS" sz="3200"/>
              <a:t>Strenghtening of nation states - the rise of the national languages as symbols of national identity and a tool of power politics</a:t>
            </a:r>
          </a:p>
        </p:txBody>
      </p:sp>
    </p:spTree>
    <p:extLst>
      <p:ext uri="{BB962C8B-B14F-4D97-AF65-F5344CB8AC3E}">
        <p14:creationId xmlns:p14="http://schemas.microsoft.com/office/powerpoint/2010/main" val="390884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2390776" y="1447800"/>
            <a:ext cx="6619875" cy="3328988"/>
          </a:xfrm>
        </p:spPr>
        <p:txBody>
          <a:bodyPr/>
          <a:lstStyle/>
          <a:p>
            <a:pPr eaLnBrk="1" hangingPunct="1"/>
            <a:r>
              <a:rPr lang="hr-HR" altLang="sr-Latn-RS" smtClean="0"/>
              <a:t>Legal German</a:t>
            </a:r>
          </a:p>
        </p:txBody>
      </p:sp>
      <p:sp>
        <p:nvSpPr>
          <p:cNvPr id="31747" name="Subtitle 2"/>
          <p:cNvSpPr>
            <a:spLocks noGrp="1"/>
          </p:cNvSpPr>
          <p:nvPr>
            <p:ph type="subTitle" idx="1"/>
          </p:nvPr>
        </p:nvSpPr>
        <p:spPr>
          <a:xfrm>
            <a:off x="2390776" y="4776788"/>
            <a:ext cx="6619875" cy="862012"/>
          </a:xfrm>
        </p:spPr>
        <p:txBody>
          <a:bodyPr rtlCol="0">
            <a:normAutofit/>
          </a:bodyPr>
          <a:lstStyle/>
          <a:p>
            <a:pPr defTabSz="457207">
              <a:spcAft>
                <a:spcPts val="0"/>
              </a:spcAft>
              <a:buClr>
                <a:schemeClr val="bg2">
                  <a:lumMod val="40000"/>
                  <a:lumOff val="60000"/>
                </a:schemeClr>
              </a:buClr>
              <a:defRPr/>
            </a:pPr>
            <a:r>
              <a:rPr lang="hr-HR" altLang="sr-Latn-RS" dirty="0" smtClean="0"/>
              <a:t>History and development</a:t>
            </a:r>
          </a:p>
        </p:txBody>
      </p:sp>
    </p:spTree>
    <p:extLst>
      <p:ext uri="{BB962C8B-B14F-4D97-AF65-F5344CB8AC3E}">
        <p14:creationId xmlns:p14="http://schemas.microsoft.com/office/powerpoint/2010/main" val="8989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hr-HR" altLang="en-US" smtClean="0"/>
              <a:t>Kingdom of the Franks</a:t>
            </a:r>
            <a:endParaRPr lang="en-US" altLang="en-US" smtClean="0"/>
          </a:p>
        </p:txBody>
      </p:sp>
      <p:sp>
        <p:nvSpPr>
          <p:cNvPr id="63491" name="Content Placeholder 2"/>
          <p:cNvSpPr>
            <a:spLocks noGrp="1"/>
          </p:cNvSpPr>
          <p:nvPr>
            <p:ph idx="1"/>
          </p:nvPr>
        </p:nvSpPr>
        <p:spPr/>
        <p:txBody>
          <a:bodyPr/>
          <a:lstStyle/>
          <a:p>
            <a:r>
              <a:rPr lang="en-US" altLang="en-US" smtClean="0"/>
              <a:t>It is the predecessor of the modern states of France and Germany. </a:t>
            </a:r>
            <a:endParaRPr lang="hr-HR" altLang="en-US" smtClean="0"/>
          </a:p>
          <a:p>
            <a:r>
              <a:rPr lang="en-US" altLang="en-US" smtClean="0"/>
              <a:t>Francia was among the last surviving Germanic kingdoms from the Migration Period era before its partition in 843. </a:t>
            </a:r>
            <a:endParaRPr lang="hr-HR" altLang="en-US" smtClean="0"/>
          </a:p>
          <a:p>
            <a:r>
              <a:rPr lang="en-US" altLang="en-US" smtClean="0"/>
              <a:t>After the Treaty of Verdun in 843, West Francia became the predecessor of France, and East Francia became that of Germany</a:t>
            </a:r>
            <a:endParaRPr lang="hr-HR" altLang="en-US" smtClean="0"/>
          </a:p>
        </p:txBody>
      </p:sp>
    </p:spTree>
    <p:extLst>
      <p:ext uri="{BB962C8B-B14F-4D97-AF65-F5344CB8AC3E}">
        <p14:creationId xmlns:p14="http://schemas.microsoft.com/office/powerpoint/2010/main" val="102511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hr-HR" altLang="sr-Latn-RS" sz="3200"/>
              <a:t>Carolingian Empire</a:t>
            </a:r>
            <a:endParaRPr lang="en-US" altLang="sr-Latn-RS" sz="3200"/>
          </a:p>
        </p:txBody>
      </p:sp>
      <p:sp>
        <p:nvSpPr>
          <p:cNvPr id="66563" name="Content Placeholder 2"/>
          <p:cNvSpPr>
            <a:spLocks noGrp="1"/>
          </p:cNvSpPr>
          <p:nvPr>
            <p:ph idx="1"/>
          </p:nvPr>
        </p:nvSpPr>
        <p:spPr/>
        <p:txBody>
          <a:bodyPr/>
          <a:lstStyle/>
          <a:p>
            <a:r>
              <a:rPr lang="en-US" altLang="sr-Latn-RS" smtClean="0"/>
              <a:t>The language of official acts in the empire was Latin. </a:t>
            </a:r>
            <a:endParaRPr lang="hr-HR" altLang="sr-Latn-RS" smtClean="0"/>
          </a:p>
          <a:p>
            <a:r>
              <a:rPr lang="en-US" altLang="sr-Latn-RS" smtClean="0"/>
              <a:t>The empire was referred to variously as </a:t>
            </a:r>
            <a:r>
              <a:rPr lang="en-US" altLang="sr-Latn-RS" i="1" smtClean="0"/>
              <a:t>universum regnum</a:t>
            </a:r>
            <a:r>
              <a:rPr lang="en-US" altLang="sr-Latn-RS" smtClean="0"/>
              <a:t> ("the </a:t>
            </a:r>
            <a:r>
              <a:rPr lang="hr-HR" altLang="sr-Latn-RS" smtClean="0"/>
              <a:t>universal</a:t>
            </a:r>
            <a:r>
              <a:rPr lang="en-US" altLang="sr-Latn-RS" smtClean="0"/>
              <a:t> kingdom", as opposed to the regional kingdoms), </a:t>
            </a:r>
            <a:r>
              <a:rPr lang="en-US" altLang="sr-Latn-RS" i="1" smtClean="0"/>
              <a:t>Romanorum sive Francorum imperium</a:t>
            </a:r>
            <a:r>
              <a:rPr lang="en-US" altLang="sr-Latn-RS" smtClean="0"/>
              <a:t> („</a:t>
            </a:r>
            <a:r>
              <a:rPr lang="hr-HR" altLang="sr-Latn-RS" smtClean="0"/>
              <a:t>E</a:t>
            </a:r>
            <a:r>
              <a:rPr lang="en-US" altLang="sr-Latn-RS" smtClean="0"/>
              <a:t>mpire of the Romans and Franks"), </a:t>
            </a:r>
            <a:r>
              <a:rPr lang="en-US" altLang="sr-Latn-RS" i="1" smtClean="0"/>
              <a:t>Romanum imperium</a:t>
            </a:r>
            <a:r>
              <a:rPr lang="en-US" altLang="sr-Latn-RS" smtClean="0"/>
              <a:t> ("Roman empire") or even </a:t>
            </a:r>
            <a:r>
              <a:rPr lang="en-US" altLang="sr-Latn-RS" i="1" smtClean="0"/>
              <a:t>imperium christianum</a:t>
            </a:r>
            <a:r>
              <a:rPr lang="en-US" altLang="sr-Latn-RS" smtClean="0"/>
              <a:t> ("Christian empire„</a:t>
            </a:r>
            <a:r>
              <a:rPr lang="hr-HR" altLang="sr-Latn-RS" smtClean="0"/>
              <a:t>)</a:t>
            </a:r>
            <a:endParaRPr lang="en-US" altLang="sr-Latn-RS" smtClean="0"/>
          </a:p>
        </p:txBody>
      </p:sp>
    </p:spTree>
    <p:extLst>
      <p:ext uri="{BB962C8B-B14F-4D97-AF65-F5344CB8AC3E}">
        <p14:creationId xmlns:p14="http://schemas.microsoft.com/office/powerpoint/2010/main" val="1764341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hr-HR" altLang="sr-Latn-RS" smtClean="0"/>
              <a:t>Fragmentation of the Carolingian empire</a:t>
            </a:r>
            <a:endParaRPr lang="en-US" altLang="sr-Latn-RS" smtClean="0"/>
          </a:p>
        </p:txBody>
      </p:sp>
      <p:sp>
        <p:nvSpPr>
          <p:cNvPr id="69635" name="Content Placeholder 2"/>
          <p:cNvSpPr>
            <a:spLocks noGrp="1"/>
          </p:cNvSpPr>
          <p:nvPr>
            <p:ph idx="1"/>
          </p:nvPr>
        </p:nvSpPr>
        <p:spPr/>
        <p:txBody>
          <a:bodyPr/>
          <a:lstStyle/>
          <a:p>
            <a:r>
              <a:rPr lang="en-US" altLang="sr-Latn-RS" smtClean="0"/>
              <a:t>The Carolingian dynasty reached its peak in 800 with the crowning of Charlemagne as the first Emperor of Romans in the West in over three centuries. </a:t>
            </a:r>
            <a:endParaRPr lang="hr-HR" altLang="sr-Latn-RS" smtClean="0"/>
          </a:p>
          <a:p>
            <a:r>
              <a:rPr lang="en-US" altLang="sr-Latn-RS" smtClean="0"/>
              <a:t>His death in 814 began an extended period of fragmentation of the Carolingian empire and decline that would eventually lead to the </a:t>
            </a:r>
            <a:r>
              <a:rPr lang="hr-HR" altLang="sr-Latn-RS" smtClean="0"/>
              <a:t>development</a:t>
            </a:r>
            <a:r>
              <a:rPr lang="en-US" altLang="sr-Latn-RS" smtClean="0"/>
              <a:t> of the Kingdom of France and the Holy Roman Empire. </a:t>
            </a:r>
          </a:p>
        </p:txBody>
      </p:sp>
    </p:spTree>
    <p:extLst>
      <p:ext uri="{BB962C8B-B14F-4D97-AF65-F5344CB8AC3E}">
        <p14:creationId xmlns:p14="http://schemas.microsoft.com/office/powerpoint/2010/main" val="372529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History</a:t>
            </a:r>
            <a:r>
              <a:rPr lang="hr-HR" dirty="0" smtClean="0"/>
              <a:t> </a:t>
            </a:r>
            <a:r>
              <a:rPr lang="hr-HR" dirty="0" err="1" smtClean="0"/>
              <a:t>of</a:t>
            </a:r>
            <a:r>
              <a:rPr lang="hr-HR" dirty="0" smtClean="0"/>
              <a:t> major </a:t>
            </a:r>
            <a:r>
              <a:rPr lang="hr-HR" dirty="0" err="1" smtClean="0"/>
              <a:t>legal</a:t>
            </a:r>
            <a:r>
              <a:rPr lang="hr-HR" dirty="0" smtClean="0"/>
              <a:t> </a:t>
            </a:r>
            <a:r>
              <a:rPr lang="hr-HR" dirty="0" err="1" smtClean="0"/>
              <a:t>languages</a:t>
            </a:r>
            <a:endParaRPr lang="en-US" dirty="0"/>
          </a:p>
        </p:txBody>
      </p:sp>
      <p:sp>
        <p:nvSpPr>
          <p:cNvPr id="3" name="Content Placeholder 2"/>
          <p:cNvSpPr>
            <a:spLocks noGrp="1"/>
          </p:cNvSpPr>
          <p:nvPr>
            <p:ph idx="1"/>
          </p:nvPr>
        </p:nvSpPr>
        <p:spPr/>
        <p:txBody>
          <a:bodyPr>
            <a:normAutofit lnSpcReduction="10000"/>
          </a:bodyPr>
          <a:lstStyle/>
          <a:p>
            <a:r>
              <a:rPr lang="hr-HR" altLang="sr-Latn-RS" b="1" dirty="0" smtClean="0"/>
              <a:t>Latin:</a:t>
            </a:r>
            <a:r>
              <a:rPr lang="hr-HR" altLang="sr-Latn-RS" dirty="0" smtClean="0"/>
              <a:t> Old Latin; </a:t>
            </a:r>
            <a:r>
              <a:rPr lang="hr-HR" altLang="sr-Latn-RS" dirty="0" err="1" smtClean="0"/>
              <a:t>Classical</a:t>
            </a:r>
            <a:r>
              <a:rPr lang="hr-HR" altLang="sr-Latn-RS" dirty="0" smtClean="0"/>
              <a:t> Latin/</a:t>
            </a:r>
            <a:r>
              <a:rPr lang="hr-HR" altLang="sr-Latn-RS" dirty="0" err="1" smtClean="0"/>
              <a:t>Vulgar</a:t>
            </a:r>
            <a:r>
              <a:rPr lang="hr-HR" altLang="sr-Latn-RS" dirty="0" smtClean="0"/>
              <a:t> Latin; Late Latin; </a:t>
            </a:r>
            <a:r>
              <a:rPr lang="hr-HR" altLang="sr-Latn-RS" dirty="0" err="1" smtClean="0"/>
              <a:t>Medieval</a:t>
            </a:r>
            <a:r>
              <a:rPr lang="hr-HR" altLang="sr-Latn-RS" dirty="0" smtClean="0"/>
              <a:t> Latin; </a:t>
            </a:r>
            <a:r>
              <a:rPr lang="hr-HR" altLang="sr-Latn-RS" dirty="0" err="1" smtClean="0"/>
              <a:t>Renaissance</a:t>
            </a:r>
            <a:r>
              <a:rPr lang="hr-HR" altLang="sr-Latn-RS" dirty="0" smtClean="0"/>
              <a:t> Latin; </a:t>
            </a:r>
            <a:r>
              <a:rPr lang="hr-HR" altLang="sr-Latn-RS" dirty="0" err="1" smtClean="0"/>
              <a:t>Modern</a:t>
            </a:r>
            <a:r>
              <a:rPr lang="hr-HR" altLang="sr-Latn-RS" dirty="0" smtClean="0"/>
              <a:t> Latin; </a:t>
            </a:r>
            <a:r>
              <a:rPr lang="hr-HR" altLang="sr-Latn-RS" dirty="0" err="1" smtClean="0"/>
              <a:t>Contemporary</a:t>
            </a:r>
            <a:r>
              <a:rPr lang="hr-HR" altLang="sr-Latn-RS" dirty="0" smtClean="0"/>
              <a:t> Latin</a:t>
            </a:r>
          </a:p>
          <a:p>
            <a:r>
              <a:rPr lang="hr-HR" altLang="sr-Latn-RS" b="1" dirty="0" smtClean="0"/>
              <a:t>German</a:t>
            </a:r>
            <a:r>
              <a:rPr lang="hr-HR" altLang="sr-Latn-RS" dirty="0" smtClean="0"/>
              <a:t>: </a:t>
            </a:r>
            <a:r>
              <a:rPr lang="hr-HR" altLang="sr-Latn-RS" dirty="0"/>
              <a:t>Old </a:t>
            </a:r>
            <a:r>
              <a:rPr lang="hr-HR" altLang="sr-Latn-RS" dirty="0" err="1"/>
              <a:t>High</a:t>
            </a:r>
            <a:r>
              <a:rPr lang="hr-HR" altLang="sr-Latn-RS" dirty="0"/>
              <a:t> German (-</a:t>
            </a:r>
            <a:r>
              <a:rPr lang="hr-HR" altLang="sr-Latn-RS" dirty="0" smtClean="0"/>
              <a:t>1050), </a:t>
            </a:r>
            <a:r>
              <a:rPr lang="hr-HR" altLang="sr-Latn-RS" dirty="0" err="1" smtClean="0"/>
              <a:t>Middle</a:t>
            </a:r>
            <a:r>
              <a:rPr lang="hr-HR" altLang="sr-Latn-RS" dirty="0" smtClean="0"/>
              <a:t> </a:t>
            </a:r>
            <a:r>
              <a:rPr lang="hr-HR" altLang="sr-Latn-RS" dirty="0" err="1"/>
              <a:t>High</a:t>
            </a:r>
            <a:r>
              <a:rPr lang="hr-HR" altLang="sr-Latn-RS" dirty="0"/>
              <a:t> German (1050 to </a:t>
            </a:r>
            <a:r>
              <a:rPr lang="hr-HR" altLang="sr-Latn-RS" dirty="0" smtClean="0"/>
              <a:t>1350; </a:t>
            </a:r>
            <a:r>
              <a:rPr lang="hr-HR" altLang="sr-Latn-RS" dirty="0" err="1" smtClean="0"/>
              <a:t>Early</a:t>
            </a:r>
            <a:r>
              <a:rPr lang="hr-HR" altLang="sr-Latn-RS" dirty="0" smtClean="0"/>
              <a:t> </a:t>
            </a:r>
            <a:r>
              <a:rPr lang="hr-HR" altLang="sr-Latn-RS" dirty="0"/>
              <a:t>New </a:t>
            </a:r>
            <a:r>
              <a:rPr lang="hr-HR" altLang="sr-Latn-RS" dirty="0" err="1"/>
              <a:t>High</a:t>
            </a:r>
            <a:r>
              <a:rPr lang="hr-HR" altLang="sr-Latn-RS" dirty="0"/>
              <a:t> German (</a:t>
            </a:r>
            <a:r>
              <a:rPr lang="hr-HR" altLang="sr-Latn-RS" dirty="0" smtClean="0"/>
              <a:t>1350–1650); </a:t>
            </a:r>
            <a:r>
              <a:rPr lang="hr-HR" altLang="sr-Latn-RS" dirty="0" err="1" smtClean="0"/>
              <a:t>Standardization</a:t>
            </a:r>
            <a:endParaRPr lang="hr-HR" altLang="sr-Latn-RS" dirty="0" smtClean="0"/>
          </a:p>
          <a:p>
            <a:r>
              <a:rPr lang="hr-HR" altLang="sr-Latn-RS" b="1" dirty="0" err="1" smtClean="0"/>
              <a:t>French</a:t>
            </a:r>
            <a:r>
              <a:rPr lang="hr-HR" altLang="sr-Latn-RS" dirty="0" smtClean="0"/>
              <a:t>: </a:t>
            </a:r>
            <a:r>
              <a:rPr lang="hr-HR" altLang="sr-Latn-RS" dirty="0" err="1"/>
              <a:t>Vulgar</a:t>
            </a:r>
            <a:r>
              <a:rPr lang="hr-HR" altLang="sr-Latn-RS" dirty="0"/>
              <a:t> Latin </a:t>
            </a:r>
            <a:r>
              <a:rPr lang="hr-HR" altLang="sr-Latn-RS" dirty="0" err="1"/>
              <a:t>in</a:t>
            </a:r>
            <a:r>
              <a:rPr lang="hr-HR" altLang="sr-Latn-RS" dirty="0"/>
              <a:t> </a:t>
            </a:r>
            <a:r>
              <a:rPr lang="hr-HR" altLang="sr-Latn-RS" dirty="0" err="1" smtClean="0"/>
              <a:t>Gallia</a:t>
            </a:r>
            <a:r>
              <a:rPr lang="hr-HR" altLang="sr-Latn-RS" dirty="0" smtClean="0"/>
              <a:t>; Old </a:t>
            </a:r>
            <a:r>
              <a:rPr lang="hr-HR" altLang="sr-Latn-RS" dirty="0" err="1"/>
              <a:t>French</a:t>
            </a:r>
            <a:r>
              <a:rPr lang="hr-HR" altLang="sr-Latn-RS" dirty="0"/>
              <a:t> (</a:t>
            </a:r>
            <a:r>
              <a:rPr lang="hr-HR" altLang="sr-Latn-RS" dirty="0" smtClean="0"/>
              <a:t>8C-14C); </a:t>
            </a:r>
            <a:r>
              <a:rPr lang="hr-HR" altLang="sr-Latn-RS" dirty="0" err="1" smtClean="0"/>
              <a:t>Middle</a:t>
            </a:r>
            <a:r>
              <a:rPr lang="hr-HR" altLang="sr-Latn-RS" dirty="0" smtClean="0"/>
              <a:t> </a:t>
            </a:r>
            <a:r>
              <a:rPr lang="hr-HR" altLang="sr-Latn-RS" dirty="0" err="1" smtClean="0"/>
              <a:t>French</a:t>
            </a:r>
            <a:r>
              <a:rPr lang="hr-HR" altLang="sr-Latn-RS" dirty="0" smtClean="0"/>
              <a:t> (14c-17c.); </a:t>
            </a:r>
            <a:r>
              <a:rPr lang="hr-HR" altLang="sr-Latn-RS" dirty="0" err="1" smtClean="0"/>
              <a:t>Modern</a:t>
            </a:r>
            <a:r>
              <a:rPr lang="hr-HR" altLang="sr-Latn-RS" dirty="0" smtClean="0"/>
              <a:t> </a:t>
            </a:r>
            <a:r>
              <a:rPr lang="hr-HR" altLang="sr-Latn-RS" dirty="0" err="1" smtClean="0"/>
              <a:t>French</a:t>
            </a:r>
            <a:endParaRPr lang="hr-HR" altLang="sr-Latn-RS" dirty="0" smtClean="0"/>
          </a:p>
          <a:p>
            <a:r>
              <a:rPr lang="hr-HR" altLang="sr-Latn-RS" b="1" dirty="0" smtClean="0"/>
              <a:t>English</a:t>
            </a:r>
            <a:r>
              <a:rPr lang="hr-HR" altLang="sr-Latn-RS" dirty="0" smtClean="0"/>
              <a:t>: </a:t>
            </a:r>
            <a:r>
              <a:rPr lang="en-GB" altLang="sr-Latn-RS" dirty="0" smtClean="0"/>
              <a:t>Old English (C. 450- C. 1100)</a:t>
            </a:r>
            <a:r>
              <a:rPr lang="hr-HR" altLang="sr-Latn-RS" dirty="0" smtClean="0"/>
              <a:t>; </a:t>
            </a:r>
            <a:r>
              <a:rPr lang="en-GB" altLang="sr-Latn-RS" dirty="0" smtClean="0"/>
              <a:t>Middle English (C. 1100- C.1450)</a:t>
            </a:r>
            <a:r>
              <a:rPr lang="hr-HR" altLang="sr-Latn-RS" dirty="0" smtClean="0"/>
              <a:t>; </a:t>
            </a:r>
            <a:r>
              <a:rPr lang="en-GB" altLang="sr-Latn-RS" dirty="0" smtClean="0"/>
              <a:t>Modern English (C. 1450 - )</a:t>
            </a:r>
            <a:endParaRPr lang="hr-HR" altLang="sr-Latn-RS" dirty="0" smtClean="0"/>
          </a:p>
          <a:p>
            <a:endParaRPr lang="hr-HR" altLang="sr-Latn-RS" dirty="0"/>
          </a:p>
          <a:p>
            <a:endParaRPr lang="en-US" altLang="sr-Latn-RS" dirty="0"/>
          </a:p>
          <a:p>
            <a:endParaRPr lang="en-US" altLang="sr-Latn-RS" dirty="0"/>
          </a:p>
          <a:p>
            <a:endParaRPr lang="en-US" dirty="0"/>
          </a:p>
        </p:txBody>
      </p:sp>
    </p:spTree>
    <p:extLst>
      <p:ext uri="{BB962C8B-B14F-4D97-AF65-F5344CB8AC3E}">
        <p14:creationId xmlns:p14="http://schemas.microsoft.com/office/powerpoint/2010/main" val="135231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hr-HR" altLang="sr-Latn-RS" smtClean="0"/>
              <a:t>The Roman Catholic Church as a unifying force</a:t>
            </a:r>
            <a:endParaRPr lang="en-US" altLang="sr-Latn-RS" smtClean="0"/>
          </a:p>
        </p:txBody>
      </p:sp>
      <p:sp>
        <p:nvSpPr>
          <p:cNvPr id="70659" name="Content Placeholder 2"/>
          <p:cNvSpPr>
            <a:spLocks noGrp="1"/>
          </p:cNvSpPr>
          <p:nvPr>
            <p:ph idx="1"/>
          </p:nvPr>
        </p:nvSpPr>
        <p:spPr/>
        <p:txBody>
          <a:bodyPr/>
          <a:lstStyle/>
          <a:p>
            <a:r>
              <a:rPr lang="en-US" altLang="sr-Latn-RS" smtClean="0"/>
              <a:t>With the disintegration of the Frankish kingdom in the late 9th century, government became highly decentralized</a:t>
            </a:r>
            <a:endParaRPr lang="hr-HR" altLang="sr-Latn-RS" smtClean="0"/>
          </a:p>
          <a:p>
            <a:r>
              <a:rPr lang="en-US" altLang="sr-Latn-RS" smtClean="0"/>
              <a:t> the </a:t>
            </a:r>
            <a:r>
              <a:rPr lang="hr-HR" altLang="sr-Latn-RS" smtClean="0"/>
              <a:t>Roman Catholic Church </a:t>
            </a:r>
            <a:r>
              <a:rPr lang="en-US" altLang="sr-Latn-RS" smtClean="0"/>
              <a:t>became the main unifying force in western Europe and began to claim jurisdiction over many matters that earlier had been considered secular rather than ecclesiastical.</a:t>
            </a:r>
            <a:endParaRPr lang="hr-HR" altLang="sr-Latn-RS" smtClean="0"/>
          </a:p>
          <a:p>
            <a:r>
              <a:rPr lang="en-US" altLang="sr-Latn-RS" smtClean="0"/>
              <a:t>The </a:t>
            </a:r>
            <a:r>
              <a:rPr lang="hr-HR" altLang="sr-Latn-RS" smtClean="0"/>
              <a:t>canon law </a:t>
            </a:r>
            <a:r>
              <a:rPr lang="en-US" altLang="sr-Latn-RS" smtClean="0"/>
              <a:t>was largely influenced by Roman law and contained very few Germanic elements.</a:t>
            </a:r>
          </a:p>
        </p:txBody>
      </p:sp>
    </p:spTree>
    <p:extLst>
      <p:ext uri="{BB962C8B-B14F-4D97-AF65-F5344CB8AC3E}">
        <p14:creationId xmlns:p14="http://schemas.microsoft.com/office/powerpoint/2010/main" val="386404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hr-HR" altLang="sr-Latn-RS" smtClean="0"/>
              <a:t>The Holy Roman Empire</a:t>
            </a:r>
            <a:endParaRPr lang="en-US" altLang="sr-Latn-RS" smtClean="0"/>
          </a:p>
        </p:txBody>
      </p:sp>
      <p:sp>
        <p:nvSpPr>
          <p:cNvPr id="74755" name="Content Placeholder 2"/>
          <p:cNvSpPr>
            <a:spLocks noGrp="1"/>
          </p:cNvSpPr>
          <p:nvPr>
            <p:ph idx="1"/>
          </p:nvPr>
        </p:nvSpPr>
        <p:spPr/>
        <p:txBody>
          <a:bodyPr>
            <a:normAutofit lnSpcReduction="10000"/>
          </a:bodyPr>
          <a:lstStyle/>
          <a:p>
            <a:r>
              <a:rPr lang="en-US" altLang="sr-Latn-RS" smtClean="0"/>
              <a:t>The Holy Roman Empire became eventually composed of four kingdoms. The kingdoms were: </a:t>
            </a:r>
          </a:p>
          <a:p>
            <a:r>
              <a:rPr lang="en-US" altLang="sr-Latn-RS" smtClean="0"/>
              <a:t>Kingdom of Germany (part of the empire since 962),</a:t>
            </a:r>
          </a:p>
          <a:p>
            <a:r>
              <a:rPr lang="en-US" altLang="sr-Latn-RS" smtClean="0"/>
              <a:t>Kingdom of Italy (from 962 until 1648),</a:t>
            </a:r>
          </a:p>
          <a:p>
            <a:r>
              <a:rPr lang="en-US" altLang="sr-Latn-RS" smtClean="0"/>
              <a:t>Kingdom of Bohemia (since 1002 as the Duchy of Bohemia and raised to a kingdom in 1198),</a:t>
            </a:r>
          </a:p>
          <a:p>
            <a:r>
              <a:rPr lang="en-US" altLang="sr-Latn-RS" smtClean="0"/>
              <a:t>Kingdom of Burgundy (from 1032 to 1378).</a:t>
            </a:r>
          </a:p>
          <a:p>
            <a:endParaRPr lang="en-US" altLang="sr-Latn-RS" smtClean="0"/>
          </a:p>
        </p:txBody>
      </p:sp>
    </p:spTree>
    <p:extLst>
      <p:ext uri="{BB962C8B-B14F-4D97-AF65-F5344CB8AC3E}">
        <p14:creationId xmlns:p14="http://schemas.microsoft.com/office/powerpoint/2010/main" val="3006859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p:txBody>
          <a:bodyPr/>
          <a:lstStyle/>
          <a:p>
            <a:pPr eaLnBrk="1" hangingPunct="1"/>
            <a:r>
              <a:rPr lang="hr-HR" altLang="sr-Latn-RS" smtClean="0"/>
              <a:t>Holy Roman Empire</a:t>
            </a:r>
          </a:p>
        </p:txBody>
      </p:sp>
      <p:sp>
        <p:nvSpPr>
          <p:cNvPr id="75779" name="Content Placeholder 1"/>
          <p:cNvSpPr>
            <a:spLocks noGrp="1"/>
          </p:cNvSpPr>
          <p:nvPr>
            <p:ph idx="1"/>
          </p:nvPr>
        </p:nvSpPr>
        <p:spPr/>
        <p:txBody>
          <a:bodyPr/>
          <a:lstStyle/>
          <a:p>
            <a:pPr eaLnBrk="1" hangingPunct="1"/>
            <a:r>
              <a:rPr lang="hr-HR" altLang="sr-Latn-RS" sz="2800"/>
              <a:t>Over time, the Empire grew increasingly powerless in relation to the regional power centres</a:t>
            </a:r>
          </a:p>
          <a:p>
            <a:pPr eaLnBrk="1" hangingPunct="1"/>
            <a:r>
              <a:rPr lang="hr-HR" altLang="sr-Latn-RS" sz="2800"/>
              <a:t>Power of the emperor diminished, that of regional princes flourished</a:t>
            </a:r>
          </a:p>
          <a:p>
            <a:pPr eaLnBrk="1" hangingPunct="1"/>
            <a:r>
              <a:rPr lang="hr-HR" altLang="sr-Latn-RS" sz="2800"/>
              <a:t>Formally, the Empire lasted until 1806</a:t>
            </a:r>
          </a:p>
        </p:txBody>
      </p:sp>
    </p:spTree>
    <p:extLst>
      <p:ext uri="{BB962C8B-B14F-4D97-AF65-F5344CB8AC3E}">
        <p14:creationId xmlns:p14="http://schemas.microsoft.com/office/powerpoint/2010/main" val="3082196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p:txBody>
          <a:bodyPr/>
          <a:lstStyle/>
          <a:p>
            <a:pPr eaLnBrk="1" hangingPunct="1"/>
            <a:r>
              <a:rPr lang="hr-HR" altLang="sr-Latn-RS" smtClean="0"/>
              <a:t>Official languages</a:t>
            </a:r>
          </a:p>
        </p:txBody>
      </p:sp>
      <p:sp>
        <p:nvSpPr>
          <p:cNvPr id="77827" name="Content Placeholder 1"/>
          <p:cNvSpPr>
            <a:spLocks noGrp="1"/>
          </p:cNvSpPr>
          <p:nvPr>
            <p:ph idx="1"/>
          </p:nvPr>
        </p:nvSpPr>
        <p:spPr/>
        <p:txBody>
          <a:bodyPr/>
          <a:lstStyle/>
          <a:p>
            <a:pPr eaLnBrk="1" hangingPunct="1"/>
            <a:r>
              <a:rPr lang="hr-HR" altLang="sr-Latn-RS" sz="3600"/>
              <a:t>Official languages for the Holy Roman Empire for the whole of its existence: German and Latin</a:t>
            </a:r>
          </a:p>
        </p:txBody>
      </p:sp>
    </p:spTree>
    <p:extLst>
      <p:ext uri="{BB962C8B-B14F-4D97-AF65-F5344CB8AC3E}">
        <p14:creationId xmlns:p14="http://schemas.microsoft.com/office/powerpoint/2010/main" val="3826211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hr-HR" altLang="sr-Latn-RS" smtClean="0"/>
              <a:t>History of the German language</a:t>
            </a:r>
            <a:endParaRPr lang="en-US" altLang="sr-Latn-RS" smtClean="0"/>
          </a:p>
        </p:txBody>
      </p:sp>
      <p:sp>
        <p:nvSpPr>
          <p:cNvPr id="78851" name="Content Placeholder 2"/>
          <p:cNvSpPr>
            <a:spLocks noGrp="1"/>
          </p:cNvSpPr>
          <p:nvPr>
            <p:ph idx="1"/>
          </p:nvPr>
        </p:nvSpPr>
        <p:spPr/>
        <p:txBody>
          <a:bodyPr/>
          <a:lstStyle/>
          <a:p>
            <a:r>
              <a:rPr lang="hr-HR" altLang="sr-Latn-RS" dirty="0" smtClean="0"/>
              <a:t>Old </a:t>
            </a:r>
            <a:r>
              <a:rPr lang="hr-HR" altLang="sr-Latn-RS" dirty="0" err="1" smtClean="0"/>
              <a:t>High</a:t>
            </a:r>
            <a:r>
              <a:rPr lang="hr-HR" altLang="sr-Latn-RS" dirty="0" smtClean="0"/>
              <a:t> German (-1050)</a:t>
            </a:r>
          </a:p>
          <a:p>
            <a:r>
              <a:rPr lang="hr-HR" altLang="sr-Latn-RS" dirty="0" err="1" smtClean="0"/>
              <a:t>Middle</a:t>
            </a:r>
            <a:r>
              <a:rPr lang="hr-HR" altLang="sr-Latn-RS" dirty="0" smtClean="0"/>
              <a:t> </a:t>
            </a:r>
            <a:r>
              <a:rPr lang="hr-HR" altLang="sr-Latn-RS" dirty="0" err="1" smtClean="0"/>
              <a:t>High</a:t>
            </a:r>
            <a:r>
              <a:rPr lang="hr-HR" altLang="sr-Latn-RS" dirty="0" smtClean="0"/>
              <a:t> German (1050 to 1350)</a:t>
            </a:r>
          </a:p>
          <a:p>
            <a:r>
              <a:rPr lang="hr-HR" altLang="sr-Latn-RS" dirty="0" err="1" smtClean="0"/>
              <a:t>Early</a:t>
            </a:r>
            <a:r>
              <a:rPr lang="hr-HR" altLang="sr-Latn-RS" dirty="0" smtClean="0"/>
              <a:t> New </a:t>
            </a:r>
            <a:r>
              <a:rPr lang="hr-HR" altLang="sr-Latn-RS" dirty="0" err="1" smtClean="0"/>
              <a:t>High</a:t>
            </a:r>
            <a:r>
              <a:rPr lang="hr-HR" altLang="sr-Latn-RS" dirty="0" smtClean="0"/>
              <a:t> German (1350–1650)</a:t>
            </a:r>
          </a:p>
          <a:p>
            <a:r>
              <a:rPr lang="hr-HR" altLang="sr-Latn-RS" dirty="0" err="1" smtClean="0"/>
              <a:t>Standardization</a:t>
            </a:r>
            <a:endParaRPr lang="en-US" altLang="sr-Latn-RS" dirty="0" smtClean="0"/>
          </a:p>
        </p:txBody>
      </p:sp>
    </p:spTree>
    <p:extLst>
      <p:ext uri="{BB962C8B-B14F-4D97-AF65-F5344CB8AC3E}">
        <p14:creationId xmlns:p14="http://schemas.microsoft.com/office/powerpoint/2010/main" val="366281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Old </a:t>
            </a:r>
            <a:r>
              <a:rPr lang="hr-HR" dirty="0" err="1" smtClean="0"/>
              <a:t>High</a:t>
            </a:r>
            <a:r>
              <a:rPr lang="hr-HR" dirty="0" smtClean="0"/>
              <a:t> German</a:t>
            </a:r>
            <a:endParaRPr lang="en-US" dirty="0"/>
          </a:p>
        </p:txBody>
      </p:sp>
      <p:sp>
        <p:nvSpPr>
          <p:cNvPr id="3" name="Content Placeholder 2"/>
          <p:cNvSpPr>
            <a:spLocks noGrp="1"/>
          </p:cNvSpPr>
          <p:nvPr>
            <p:ph idx="1"/>
          </p:nvPr>
        </p:nvSpPr>
        <p:spPr/>
        <p:txBody>
          <a:bodyPr/>
          <a:lstStyle/>
          <a:p>
            <a:r>
              <a:rPr lang="en-US" altLang="sr-Latn-RS" dirty="0"/>
              <a:t>the surviving texts of OHG show a wide range of dialectal diversity with very little written uniform</a:t>
            </a:r>
            <a:endParaRPr lang="en-US" dirty="0"/>
          </a:p>
        </p:txBody>
      </p:sp>
    </p:spTree>
    <p:extLst>
      <p:ext uri="{BB962C8B-B14F-4D97-AF65-F5344CB8AC3E}">
        <p14:creationId xmlns:p14="http://schemas.microsoft.com/office/powerpoint/2010/main" val="249677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hr-HR" altLang="sr-Latn-RS" dirty="0" err="1" smtClean="0"/>
              <a:t>Middle</a:t>
            </a:r>
            <a:r>
              <a:rPr lang="hr-HR" altLang="sr-Latn-RS" dirty="0" smtClean="0"/>
              <a:t> </a:t>
            </a:r>
            <a:r>
              <a:rPr lang="hr-HR" altLang="sr-Latn-RS" dirty="0" err="1" smtClean="0"/>
              <a:t>High</a:t>
            </a:r>
            <a:r>
              <a:rPr lang="hr-HR" altLang="sr-Latn-RS" dirty="0" smtClean="0"/>
              <a:t> </a:t>
            </a:r>
            <a:r>
              <a:rPr lang="hr-HR" altLang="sr-Latn-RS" dirty="0" smtClean="0"/>
              <a:t>German (</a:t>
            </a:r>
            <a:r>
              <a:rPr lang="hr-HR" altLang="sr-Latn-RS" dirty="0"/>
              <a:t>1050 to 1350)</a:t>
            </a:r>
            <a:endParaRPr lang="en-US" altLang="sr-Latn-RS" dirty="0" smtClean="0"/>
          </a:p>
        </p:txBody>
      </p:sp>
      <p:sp>
        <p:nvSpPr>
          <p:cNvPr id="83971" name="Content Placeholder 2"/>
          <p:cNvSpPr>
            <a:spLocks noGrp="1"/>
          </p:cNvSpPr>
          <p:nvPr>
            <p:ph idx="1"/>
          </p:nvPr>
        </p:nvSpPr>
        <p:spPr/>
        <p:txBody>
          <a:bodyPr/>
          <a:lstStyle/>
          <a:p>
            <a:r>
              <a:rPr lang="en-US" altLang="sr-Latn-RS" smtClean="0"/>
              <a:t>Along with the increasing wealth and geographic extent of the Germanic groups came greater use of German in the courts of nobles as the language of official proceedings and literature</a:t>
            </a:r>
            <a:r>
              <a:rPr lang="hr-HR" altLang="sr-Latn-RS" smtClean="0"/>
              <a:t> – emergence of a standardized supra-dialectal written language</a:t>
            </a:r>
            <a:endParaRPr lang="hr-HR" altLang="sr-Latn-RS" baseline="30000" smtClean="0"/>
          </a:p>
          <a:p>
            <a:r>
              <a:rPr lang="en-US" altLang="sr-Latn-RS" smtClean="0"/>
              <a:t> While these efforts were still regionally bound, German began to be used in place of Latin for certain official purposes, leading to a greater need for regularity in written conventions</a:t>
            </a:r>
          </a:p>
        </p:txBody>
      </p:sp>
    </p:spTree>
    <p:extLst>
      <p:ext uri="{BB962C8B-B14F-4D97-AF65-F5344CB8AC3E}">
        <p14:creationId xmlns:p14="http://schemas.microsoft.com/office/powerpoint/2010/main" val="292915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hr-HR" altLang="sr-Latn-RS" dirty="0" err="1" smtClean="0"/>
              <a:t>Early</a:t>
            </a:r>
            <a:r>
              <a:rPr lang="hr-HR" altLang="sr-Latn-RS" dirty="0" smtClean="0"/>
              <a:t> New </a:t>
            </a:r>
            <a:r>
              <a:rPr lang="hr-HR" altLang="sr-Latn-RS" dirty="0" err="1" smtClean="0"/>
              <a:t>High</a:t>
            </a:r>
            <a:r>
              <a:rPr lang="hr-HR" altLang="sr-Latn-RS" dirty="0" smtClean="0"/>
              <a:t> </a:t>
            </a:r>
            <a:r>
              <a:rPr lang="hr-HR" altLang="sr-Latn-RS" dirty="0" smtClean="0"/>
              <a:t>German (</a:t>
            </a:r>
            <a:r>
              <a:rPr lang="hr-HR" altLang="sr-Latn-RS" dirty="0"/>
              <a:t>1350–1650)</a:t>
            </a:r>
            <a:endParaRPr lang="en-US" altLang="sr-Latn-RS" dirty="0" smtClean="0"/>
          </a:p>
        </p:txBody>
      </p:sp>
      <p:sp>
        <p:nvSpPr>
          <p:cNvPr id="86019" name="Content Placeholder 2"/>
          <p:cNvSpPr>
            <a:spLocks noGrp="1"/>
          </p:cNvSpPr>
          <p:nvPr>
            <p:ph idx="1"/>
          </p:nvPr>
        </p:nvSpPr>
        <p:spPr/>
        <p:txBody>
          <a:bodyPr/>
          <a:lstStyle/>
          <a:p>
            <a:r>
              <a:rPr lang="en-US" altLang="sr-Latn-RS" dirty="0" smtClean="0"/>
              <a:t>As a spoken language German remained highly </a:t>
            </a:r>
            <a:r>
              <a:rPr lang="en-US" altLang="sr-Latn-RS" dirty="0" smtClean="0"/>
              <a:t>fractured</a:t>
            </a:r>
            <a:r>
              <a:rPr lang="hr-HR" altLang="sr-Latn-RS" dirty="0" smtClean="0"/>
              <a:t>: </a:t>
            </a:r>
            <a:r>
              <a:rPr lang="en-US" altLang="sr-Latn-RS" dirty="0" smtClean="0"/>
              <a:t>a </a:t>
            </a:r>
            <a:r>
              <a:rPr lang="en-US" altLang="sr-Latn-RS" dirty="0" smtClean="0"/>
              <a:t>vast number of often mutually-incomprehensible regional dialects spoken throughout the German states; </a:t>
            </a:r>
            <a:endParaRPr lang="hr-HR" altLang="sr-Latn-RS" dirty="0" smtClean="0"/>
          </a:p>
          <a:p>
            <a:r>
              <a:rPr lang="en-US" altLang="sr-Latn-RS" dirty="0" smtClean="0"/>
              <a:t>the invention of the printing press c.1440 and the publication of Luther's vernacular translation of the Bible in </a:t>
            </a:r>
            <a:r>
              <a:rPr lang="en-US" altLang="sr-Latn-RS" dirty="0" smtClean="0"/>
              <a:t>1534</a:t>
            </a:r>
            <a:r>
              <a:rPr lang="hr-HR" altLang="sr-Latn-RS" dirty="0" smtClean="0"/>
              <a:t> - </a:t>
            </a:r>
            <a:r>
              <a:rPr lang="en-US" altLang="sr-Latn-RS" dirty="0" smtClean="0"/>
              <a:t>an </a:t>
            </a:r>
            <a:r>
              <a:rPr lang="en-US" altLang="sr-Latn-RS" dirty="0" smtClean="0"/>
              <a:t>immense effect on standardizing German as a supra-dialectal written language.</a:t>
            </a:r>
          </a:p>
          <a:p>
            <a:endParaRPr lang="en-US" altLang="sr-Latn-RS" dirty="0" smtClean="0"/>
          </a:p>
        </p:txBody>
      </p:sp>
    </p:spTree>
    <p:extLst>
      <p:ext uri="{BB962C8B-B14F-4D97-AF65-F5344CB8AC3E}">
        <p14:creationId xmlns:p14="http://schemas.microsoft.com/office/powerpoint/2010/main" val="333555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hr-HR" altLang="sr-Latn-RS" smtClean="0"/>
              <a:t>Standardization (19th c.)</a:t>
            </a:r>
            <a:endParaRPr lang="en-US" altLang="sr-Latn-RS" smtClean="0"/>
          </a:p>
        </p:txBody>
      </p:sp>
      <p:sp>
        <p:nvSpPr>
          <p:cNvPr id="90115" name="Content Placeholder 2"/>
          <p:cNvSpPr>
            <a:spLocks noGrp="1"/>
          </p:cNvSpPr>
          <p:nvPr>
            <p:ph idx="1"/>
          </p:nvPr>
        </p:nvSpPr>
        <p:spPr/>
        <p:txBody>
          <a:bodyPr>
            <a:normAutofit/>
          </a:bodyPr>
          <a:lstStyle/>
          <a:p>
            <a:r>
              <a:rPr lang="en-US" altLang="sr-Latn-RS" dirty="0" smtClean="0"/>
              <a:t>The most comprehensive guide to the vocabulary of the German language </a:t>
            </a:r>
            <a:r>
              <a:rPr lang="hr-HR" altLang="sr-Latn-RS" dirty="0" smtClean="0">
                <a:hlinkClick r:id="rId2" tooltip="Deutsches Wörterbuch"/>
              </a:rPr>
              <a:t>–</a:t>
            </a:r>
            <a:r>
              <a:rPr lang="en-US" altLang="sr-Latn-RS" dirty="0" smtClean="0"/>
              <a:t> </a:t>
            </a:r>
            <a:r>
              <a:rPr lang="hr-HR" altLang="sr-Latn-RS" dirty="0" err="1" smtClean="0"/>
              <a:t>Deutsches</a:t>
            </a:r>
            <a:r>
              <a:rPr lang="hr-HR" altLang="sr-Latn-RS" dirty="0" smtClean="0"/>
              <a:t> </a:t>
            </a:r>
            <a:r>
              <a:rPr lang="hr-HR" altLang="sr-Latn-RS" dirty="0" err="1" smtClean="0"/>
              <a:t>Worterbuch</a:t>
            </a:r>
            <a:r>
              <a:rPr lang="hr-HR" altLang="sr-Latn-RS" dirty="0" smtClean="0"/>
              <a:t> - </a:t>
            </a:r>
            <a:r>
              <a:rPr lang="en-US" altLang="sr-Latn-RS" dirty="0" smtClean="0"/>
              <a:t>created </a:t>
            </a:r>
            <a:r>
              <a:rPr lang="en-US" altLang="sr-Latn-RS" dirty="0" smtClean="0"/>
              <a:t>by the Brothers </a:t>
            </a:r>
            <a:r>
              <a:rPr lang="en-US" altLang="sr-Latn-RS" dirty="0" smtClean="0"/>
              <a:t>Grimm</a:t>
            </a:r>
            <a:r>
              <a:rPr lang="hr-HR" altLang="sr-Latn-RS" dirty="0" smtClean="0"/>
              <a:t>; </a:t>
            </a:r>
            <a:r>
              <a:rPr lang="en-US" altLang="sr-Latn-RS" dirty="0" smtClean="0"/>
              <a:t>composed </a:t>
            </a:r>
            <a:r>
              <a:rPr lang="en-US" altLang="sr-Latn-RS" dirty="0" smtClean="0"/>
              <a:t>of 16 parts which were issued between 1852 and 1860.</a:t>
            </a:r>
            <a:endParaRPr lang="hr-HR" altLang="sr-Latn-RS" baseline="30000" dirty="0" smtClean="0"/>
          </a:p>
          <a:p>
            <a:r>
              <a:rPr lang="en-US" altLang="sr-Latn-RS" dirty="0" smtClean="0"/>
              <a:t> In 1872, grammatical and orthographic rules first appeared in the</a:t>
            </a:r>
            <a:r>
              <a:rPr lang="hr-HR" altLang="sr-Latn-RS" dirty="0" smtClean="0"/>
              <a:t> </a:t>
            </a:r>
            <a:r>
              <a:rPr lang="hr-HR" altLang="sr-Latn-RS" i="1" dirty="0" err="1" smtClean="0"/>
              <a:t>Duden</a:t>
            </a:r>
            <a:r>
              <a:rPr lang="hr-HR" altLang="sr-Latn-RS" i="1" dirty="0" smtClean="0"/>
              <a:t> </a:t>
            </a:r>
            <a:r>
              <a:rPr lang="hr-HR" altLang="sr-Latn-RS" i="1" dirty="0" err="1" smtClean="0"/>
              <a:t>Handbuch</a:t>
            </a:r>
            <a:r>
              <a:rPr lang="en-US" altLang="sr-Latn-RS" i="1" dirty="0" smtClean="0"/>
              <a:t> </a:t>
            </a:r>
            <a:endParaRPr lang="en-US" altLang="sr-Latn-RS" i="1" dirty="0" smtClean="0"/>
          </a:p>
          <a:p>
            <a:r>
              <a:rPr lang="en-US" altLang="sr-Latn-RS" dirty="0" smtClean="0"/>
              <a:t>In 1901, the 2nd Orthographical Conference ended with a complete standardization of the German language in its written form and the </a:t>
            </a:r>
            <a:r>
              <a:rPr lang="en-US" altLang="sr-Latn-RS" i="1" dirty="0" err="1" smtClean="0"/>
              <a:t>Duden</a:t>
            </a:r>
            <a:r>
              <a:rPr lang="en-US" altLang="sr-Latn-RS" i="1" dirty="0" smtClean="0"/>
              <a:t> </a:t>
            </a:r>
            <a:r>
              <a:rPr lang="en-US" altLang="sr-Latn-RS" i="1" dirty="0" err="1" smtClean="0"/>
              <a:t>Handb</a:t>
            </a:r>
            <a:r>
              <a:rPr lang="hr-HR" altLang="sr-Latn-RS" i="1" dirty="0" err="1" smtClean="0"/>
              <a:t>uch</a:t>
            </a:r>
            <a:r>
              <a:rPr lang="en-US" altLang="sr-Latn-RS" dirty="0" smtClean="0"/>
              <a:t> </a:t>
            </a:r>
            <a:r>
              <a:rPr lang="en-US" altLang="sr-Latn-RS" dirty="0" smtClean="0"/>
              <a:t>was declared its standard definition.</a:t>
            </a:r>
            <a:r>
              <a:rPr lang="hr-HR" altLang="sr-Latn-RS" dirty="0" smtClean="0"/>
              <a:t> </a:t>
            </a:r>
            <a:endParaRPr lang="en-US" altLang="sr-Latn-RS" dirty="0" smtClean="0"/>
          </a:p>
        </p:txBody>
      </p:sp>
    </p:spTree>
    <p:extLst>
      <p:ext uri="{BB962C8B-B14F-4D97-AF65-F5344CB8AC3E}">
        <p14:creationId xmlns:p14="http://schemas.microsoft.com/office/powerpoint/2010/main" val="167962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hr-HR" altLang="sr-Latn-RS" smtClean="0"/>
              <a:t>Leges barbarorum</a:t>
            </a:r>
            <a:endParaRPr lang="en-US" altLang="sr-Latn-RS" smtClean="0"/>
          </a:p>
        </p:txBody>
      </p:sp>
      <p:sp>
        <p:nvSpPr>
          <p:cNvPr id="92163" name="Content Placeholder 2"/>
          <p:cNvSpPr>
            <a:spLocks noGrp="1"/>
          </p:cNvSpPr>
          <p:nvPr>
            <p:ph idx="1"/>
          </p:nvPr>
        </p:nvSpPr>
        <p:spPr/>
        <p:txBody>
          <a:bodyPr/>
          <a:lstStyle/>
          <a:p>
            <a:r>
              <a:rPr lang="en-US" altLang="sr-Latn-RS" smtClean="0"/>
              <a:t>Several Latin law codes of the Germanic peoples written in the Early Middle Ages after the Fall of the Western Roman Empire (also known as </a:t>
            </a:r>
            <a:r>
              <a:rPr lang="en-US" altLang="sr-Latn-RS" b="1" i="1" smtClean="0"/>
              <a:t>leges barbarorum</a:t>
            </a:r>
            <a:r>
              <a:rPr lang="en-US" altLang="sr-Latn-RS" smtClean="0"/>
              <a:t> "laws of the barbarians") survive, dating to between the 5th and 9th centuries. </a:t>
            </a:r>
            <a:endParaRPr lang="hr-HR" altLang="sr-Latn-RS" smtClean="0"/>
          </a:p>
          <a:p>
            <a:r>
              <a:rPr lang="en-US" altLang="sr-Latn-RS" smtClean="0"/>
              <a:t>They are influenced by Roman law, canon law, and earlier tribal customs. </a:t>
            </a:r>
            <a:endParaRPr lang="hr-HR" altLang="sr-Latn-RS" smtClean="0"/>
          </a:p>
          <a:p>
            <a:r>
              <a:rPr lang="en-US" altLang="sr-Latn-RS" smtClean="0"/>
              <a:t>Central and West European Germanic law differed from North Germanic law </a:t>
            </a:r>
            <a:r>
              <a:rPr lang="hr-HR" altLang="sr-Latn-RS" smtClean="0"/>
              <a:t>(Scandivanian law)</a:t>
            </a:r>
            <a:endParaRPr lang="en-US" altLang="sr-Latn-RS" smtClean="0"/>
          </a:p>
        </p:txBody>
      </p:sp>
    </p:spTree>
    <p:extLst>
      <p:ext uri="{BB962C8B-B14F-4D97-AF65-F5344CB8AC3E}">
        <p14:creationId xmlns:p14="http://schemas.microsoft.com/office/powerpoint/2010/main" val="325436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History</a:t>
            </a:r>
            <a:r>
              <a:rPr lang="hr-HR" dirty="0" smtClean="0"/>
              <a:t> </a:t>
            </a:r>
            <a:r>
              <a:rPr lang="hr-HR" dirty="0" err="1" smtClean="0"/>
              <a:t>of</a:t>
            </a:r>
            <a:r>
              <a:rPr lang="hr-HR" dirty="0" smtClean="0"/>
              <a:t> Latin</a:t>
            </a:r>
            <a:endParaRPr lang="en-US" dirty="0"/>
          </a:p>
        </p:txBody>
      </p:sp>
      <p:sp>
        <p:nvSpPr>
          <p:cNvPr id="3" name="Content Placeholder 2"/>
          <p:cNvSpPr>
            <a:spLocks noGrp="1"/>
          </p:cNvSpPr>
          <p:nvPr>
            <p:ph idx="1"/>
          </p:nvPr>
        </p:nvSpPr>
        <p:spPr/>
        <p:txBody>
          <a:bodyPr>
            <a:normAutofit fontScale="92500" lnSpcReduction="20000"/>
          </a:bodyPr>
          <a:lstStyle/>
          <a:p>
            <a:r>
              <a:rPr lang="hr-HR" altLang="sr-Latn-RS" dirty="0"/>
              <a:t>Old Latin</a:t>
            </a:r>
          </a:p>
          <a:p>
            <a:r>
              <a:rPr lang="hr-HR" altLang="sr-Latn-RS" dirty="0" err="1"/>
              <a:t>Classical</a:t>
            </a:r>
            <a:r>
              <a:rPr lang="hr-HR" altLang="sr-Latn-RS" dirty="0"/>
              <a:t> Latin</a:t>
            </a:r>
          </a:p>
          <a:p>
            <a:r>
              <a:rPr lang="hr-HR" altLang="sr-Latn-RS" dirty="0" err="1"/>
              <a:t>Vulgar</a:t>
            </a:r>
            <a:r>
              <a:rPr lang="hr-HR" altLang="sr-Latn-RS" dirty="0"/>
              <a:t> Latin</a:t>
            </a:r>
          </a:p>
          <a:p>
            <a:r>
              <a:rPr lang="hr-HR" altLang="sr-Latn-RS" dirty="0"/>
              <a:t>Late Latin</a:t>
            </a:r>
          </a:p>
          <a:p>
            <a:r>
              <a:rPr lang="hr-HR" altLang="sr-Latn-RS" dirty="0" err="1"/>
              <a:t>Medieval</a:t>
            </a:r>
            <a:r>
              <a:rPr lang="hr-HR" altLang="sr-Latn-RS" dirty="0"/>
              <a:t> Latin</a:t>
            </a:r>
          </a:p>
          <a:p>
            <a:r>
              <a:rPr lang="hr-HR" altLang="sr-Latn-RS" dirty="0" err="1"/>
              <a:t>Renaissance</a:t>
            </a:r>
            <a:r>
              <a:rPr lang="hr-HR" altLang="sr-Latn-RS" dirty="0"/>
              <a:t> Latin</a:t>
            </a:r>
          </a:p>
          <a:p>
            <a:r>
              <a:rPr lang="hr-HR" altLang="sr-Latn-RS" dirty="0" err="1"/>
              <a:t>Modern</a:t>
            </a:r>
            <a:r>
              <a:rPr lang="hr-HR" altLang="sr-Latn-RS" dirty="0"/>
              <a:t> Latin</a:t>
            </a:r>
          </a:p>
          <a:p>
            <a:r>
              <a:rPr lang="hr-HR" altLang="sr-Latn-RS" dirty="0" err="1"/>
              <a:t>Contemporary</a:t>
            </a:r>
            <a:r>
              <a:rPr lang="hr-HR" altLang="sr-Latn-RS" dirty="0"/>
              <a:t> Latin</a:t>
            </a:r>
            <a:endParaRPr lang="en-US" altLang="sr-Latn-RS" dirty="0"/>
          </a:p>
          <a:p>
            <a:endParaRPr lang="en-US" dirty="0"/>
          </a:p>
        </p:txBody>
      </p:sp>
    </p:spTree>
    <p:extLst>
      <p:ext uri="{BB962C8B-B14F-4D97-AF65-F5344CB8AC3E}">
        <p14:creationId xmlns:p14="http://schemas.microsoft.com/office/powerpoint/2010/main" val="296927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hr-HR" altLang="sr-Latn-RS" smtClean="0"/>
              <a:t>Early Germanic law</a:t>
            </a:r>
            <a:endParaRPr lang="en-US" altLang="sr-Latn-RS" smtClean="0"/>
          </a:p>
        </p:txBody>
      </p:sp>
      <p:sp>
        <p:nvSpPr>
          <p:cNvPr id="96259" name="Content Placeholder 2"/>
          <p:cNvSpPr>
            <a:spLocks noGrp="1"/>
          </p:cNvSpPr>
          <p:nvPr>
            <p:ph idx="1"/>
          </p:nvPr>
        </p:nvSpPr>
        <p:spPr/>
        <p:txBody>
          <a:bodyPr/>
          <a:lstStyle/>
          <a:p>
            <a:r>
              <a:rPr lang="en-US" altLang="sr-Latn-RS" smtClean="0"/>
              <a:t>For all of the Germanic peoples, law (West German, </a:t>
            </a:r>
            <a:r>
              <a:rPr lang="en-US" altLang="sr-Latn-RS" i="1" smtClean="0"/>
              <a:t>reht</a:t>
            </a:r>
            <a:r>
              <a:rPr lang="en-US" altLang="sr-Latn-RS" smtClean="0"/>
              <a:t> and </a:t>
            </a:r>
            <a:r>
              <a:rPr lang="en-US" altLang="sr-Latn-RS" i="1" smtClean="0"/>
              <a:t>êwa</a:t>
            </a:r>
            <a:r>
              <a:rPr lang="en-US" altLang="sr-Latn-RS" smtClean="0"/>
              <a:t>; High German, </a:t>
            </a:r>
            <a:r>
              <a:rPr lang="en-US" altLang="sr-Latn-RS" i="1" smtClean="0"/>
              <a:t>wizzôd</a:t>
            </a:r>
            <a:r>
              <a:rPr lang="en-US" altLang="sr-Latn-RS" smtClean="0"/>
              <a:t>; North German, </a:t>
            </a:r>
            <a:r>
              <a:rPr lang="en-US" altLang="sr-Latn-RS" i="1" smtClean="0"/>
              <a:t>lagh</a:t>
            </a:r>
            <a:r>
              <a:rPr lang="en-US" altLang="sr-Latn-RS" smtClean="0"/>
              <a:t>, from which the English word </a:t>
            </a:r>
            <a:r>
              <a:rPr lang="en-US" altLang="sr-Latn-RS" i="1" smtClean="0"/>
              <a:t>law</a:t>
            </a:r>
            <a:r>
              <a:rPr lang="en-US" altLang="sr-Latn-RS" smtClean="0"/>
              <a:t> is derived) was basically not something laid down by a central authority, such as the king, but rather the custom of a particular</a:t>
            </a:r>
            <a:r>
              <a:rPr lang="hr-HR" altLang="sr-Latn-RS" smtClean="0"/>
              <a:t> </a:t>
            </a:r>
            <a:r>
              <a:rPr lang="en-US" altLang="sr-Latn-RS" smtClean="0"/>
              <a:t>tribe</a:t>
            </a:r>
          </a:p>
        </p:txBody>
      </p:sp>
    </p:spTree>
    <p:extLst>
      <p:ext uri="{BB962C8B-B14F-4D97-AF65-F5344CB8AC3E}">
        <p14:creationId xmlns:p14="http://schemas.microsoft.com/office/powerpoint/2010/main" val="277615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hr-HR" altLang="sr-Latn-RS" smtClean="0"/>
              <a:t>Germanic law: </a:t>
            </a:r>
            <a:r>
              <a:rPr lang="hr-HR" altLang="sr-Latn-RS" i="1" smtClean="0"/>
              <a:t>Leges Barbarorum</a:t>
            </a:r>
            <a:endParaRPr lang="en-US" altLang="sr-Latn-RS" i="1" smtClean="0"/>
          </a:p>
        </p:txBody>
      </p:sp>
      <p:sp>
        <p:nvSpPr>
          <p:cNvPr id="98307" name="Content Placeholder 2"/>
          <p:cNvSpPr>
            <a:spLocks noGrp="1"/>
          </p:cNvSpPr>
          <p:nvPr>
            <p:ph idx="1"/>
          </p:nvPr>
        </p:nvSpPr>
        <p:spPr/>
        <p:txBody>
          <a:bodyPr/>
          <a:lstStyle/>
          <a:p>
            <a:pPr eaLnBrk="1" hangingPunct="1"/>
            <a:r>
              <a:rPr lang="hr-HR" altLang="sr-Latn-RS" smtClean="0"/>
              <a:t>Customary law – oral </a:t>
            </a:r>
          </a:p>
          <a:p>
            <a:pPr eaLnBrk="1" hangingPunct="1"/>
            <a:r>
              <a:rPr lang="en-US" altLang="sr-Latn-RS" smtClean="0"/>
              <a:t>The first written collections of Germanic law</a:t>
            </a:r>
            <a:r>
              <a:rPr lang="hr-HR" altLang="sr-Latn-RS" smtClean="0"/>
              <a:t>: </a:t>
            </a:r>
            <a:r>
              <a:rPr lang="hr-HR" altLang="sr-Latn-RS" i="1" smtClean="0"/>
              <a:t>Leges Barbarorum</a:t>
            </a:r>
            <a:r>
              <a:rPr lang="en-US" altLang="sr-Latn-RS" smtClean="0"/>
              <a:t> </a:t>
            </a:r>
            <a:r>
              <a:rPr lang="hr-HR" altLang="sr-Latn-RS" smtClean="0"/>
              <a:t>(</a:t>
            </a:r>
            <a:r>
              <a:rPr lang="en-US" altLang="sr-Latn-RS" smtClean="0"/>
              <a:t>5</a:t>
            </a:r>
            <a:r>
              <a:rPr lang="en-US" altLang="sr-Latn-RS" baseline="30000" smtClean="0"/>
              <a:t>th</a:t>
            </a:r>
            <a:r>
              <a:rPr lang="hr-HR" altLang="sr-Latn-RS" smtClean="0"/>
              <a:t> -</a:t>
            </a:r>
            <a:r>
              <a:rPr lang="en-US" altLang="sr-Latn-RS" smtClean="0"/>
              <a:t>  9th century</a:t>
            </a:r>
            <a:r>
              <a:rPr lang="hr-HR" altLang="sr-Latn-RS" smtClean="0"/>
              <a:t>) </a:t>
            </a:r>
            <a:r>
              <a:rPr lang="en-US" altLang="sr-Latn-RS" smtClean="0"/>
              <a:t>written in Latin</a:t>
            </a:r>
            <a:r>
              <a:rPr lang="hr-HR" altLang="sr-Latn-RS" smtClean="0"/>
              <a:t>; </a:t>
            </a:r>
            <a:r>
              <a:rPr lang="en-US" altLang="sr-Latn-RS" smtClean="0"/>
              <a:t>technical terms of</a:t>
            </a:r>
            <a:r>
              <a:rPr lang="hr-HR" altLang="sr-Latn-RS" smtClean="0"/>
              <a:t> Roman law</a:t>
            </a:r>
          </a:p>
          <a:p>
            <a:pPr eaLnBrk="1" hangingPunct="1"/>
            <a:r>
              <a:rPr lang="en-US" altLang="sr-Latn-RS" i="1" smtClean="0"/>
              <a:t> Leges Barbarorum</a:t>
            </a:r>
            <a:r>
              <a:rPr lang="hr-HR" altLang="sr-Latn-RS" smtClean="0"/>
              <a:t>-</a:t>
            </a:r>
            <a:r>
              <a:rPr lang="en-US" altLang="sr-Latn-RS" smtClean="0"/>
              <a:t> not legislation in the modern sense but rather records of customs that were first collected and then declared as law.</a:t>
            </a:r>
            <a:endParaRPr lang="hr-HR" altLang="sr-Latn-RS" smtClean="0"/>
          </a:p>
          <a:p>
            <a:pPr eaLnBrk="1" hangingPunct="1"/>
            <a:endParaRPr lang="hr-HR" altLang="sr-Latn-RS" smtClean="0"/>
          </a:p>
          <a:p>
            <a:endParaRPr lang="en-US" altLang="sr-Latn-RS" smtClean="0"/>
          </a:p>
        </p:txBody>
      </p:sp>
    </p:spTree>
    <p:extLst>
      <p:ext uri="{BB962C8B-B14F-4D97-AF65-F5344CB8AC3E}">
        <p14:creationId xmlns:p14="http://schemas.microsoft.com/office/powerpoint/2010/main" val="367249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hr-HR" altLang="sr-Latn-RS" smtClean="0"/>
              <a:t>Demise of customary law</a:t>
            </a:r>
            <a:endParaRPr lang="en-US" altLang="sr-Latn-RS" smtClean="0"/>
          </a:p>
        </p:txBody>
      </p:sp>
      <p:sp>
        <p:nvSpPr>
          <p:cNvPr id="101379" name="Content Placeholder 2"/>
          <p:cNvSpPr>
            <a:spLocks noGrp="1"/>
          </p:cNvSpPr>
          <p:nvPr>
            <p:ph idx="1"/>
          </p:nvPr>
        </p:nvSpPr>
        <p:spPr/>
        <p:txBody>
          <a:bodyPr/>
          <a:lstStyle/>
          <a:p>
            <a:r>
              <a:rPr lang="en-US" altLang="sr-Latn-RS" smtClean="0"/>
              <a:t>Merchants found that the old Germanic customary law was inadequate to cope with the problems created by the rapid growth of commerce that had occurred by the 12th century. </a:t>
            </a:r>
            <a:endParaRPr lang="hr-HR" altLang="sr-Latn-RS" smtClean="0"/>
          </a:p>
          <a:p>
            <a:r>
              <a:rPr lang="en-US" altLang="sr-Latn-RS" smtClean="0"/>
              <a:t>A special commercial law, based mainly on Roman law as developed by the Mediterranean seaborne traders, was developed to settle disputes between merchants, without regard to their nationality or place of residence.</a:t>
            </a:r>
          </a:p>
        </p:txBody>
      </p:sp>
    </p:spTree>
    <p:extLst>
      <p:ext uri="{BB962C8B-B14F-4D97-AF65-F5344CB8AC3E}">
        <p14:creationId xmlns:p14="http://schemas.microsoft.com/office/powerpoint/2010/main" val="3944447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p:txBody>
          <a:bodyPr/>
          <a:lstStyle/>
          <a:p>
            <a:pPr eaLnBrk="1" hangingPunct="1"/>
            <a:r>
              <a:rPr lang="hr-HR" altLang="sr-Latn-RS" smtClean="0"/>
              <a:t> Reception of Roman law</a:t>
            </a:r>
          </a:p>
        </p:txBody>
      </p:sp>
      <p:sp>
        <p:nvSpPr>
          <p:cNvPr id="103427" name="Content Placeholder 1"/>
          <p:cNvSpPr>
            <a:spLocks noGrp="1"/>
          </p:cNvSpPr>
          <p:nvPr>
            <p:ph idx="1"/>
          </p:nvPr>
        </p:nvSpPr>
        <p:spPr/>
        <p:txBody>
          <a:bodyPr/>
          <a:lstStyle/>
          <a:p>
            <a:pPr eaLnBrk="1" hangingPunct="1"/>
            <a:r>
              <a:rPr lang="hr-HR" altLang="sr-Latn-RS"/>
              <a:t>European universities taught Roman law</a:t>
            </a:r>
          </a:p>
          <a:p>
            <a:pPr eaLnBrk="1" hangingPunct="1"/>
            <a:r>
              <a:rPr lang="hr-HR" altLang="sr-Latn-RS" i="1"/>
              <a:t>ius commune </a:t>
            </a:r>
            <a:r>
              <a:rPr lang="hr-HR" altLang="sr-Latn-RS"/>
              <a:t>created by medieval lawyers</a:t>
            </a:r>
          </a:p>
          <a:p>
            <a:pPr eaLnBrk="1" hangingPunct="1"/>
            <a:r>
              <a:rPr lang="hr-HR" altLang="sr-Latn-RS"/>
              <a:t>Roman law was used to stress the status of the Holy Roman Empire as a continuation of the original Roman Empire</a:t>
            </a:r>
          </a:p>
        </p:txBody>
      </p:sp>
    </p:spTree>
    <p:extLst>
      <p:ext uri="{BB962C8B-B14F-4D97-AF65-F5344CB8AC3E}">
        <p14:creationId xmlns:p14="http://schemas.microsoft.com/office/powerpoint/2010/main" val="1013182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pPr eaLnBrk="1" hangingPunct="1"/>
            <a:r>
              <a:rPr lang="hr-HR" altLang="sr-Latn-RS" smtClean="0"/>
              <a:t> Reception of Roman law</a:t>
            </a:r>
          </a:p>
        </p:txBody>
      </p:sp>
      <p:sp>
        <p:nvSpPr>
          <p:cNvPr id="104451" name="Content Placeholder 1"/>
          <p:cNvSpPr>
            <a:spLocks noGrp="1"/>
          </p:cNvSpPr>
          <p:nvPr>
            <p:ph idx="1"/>
          </p:nvPr>
        </p:nvSpPr>
        <p:spPr/>
        <p:txBody>
          <a:bodyPr/>
          <a:lstStyle/>
          <a:p>
            <a:pPr eaLnBrk="1" hangingPunct="1"/>
            <a:r>
              <a:rPr lang="hr-HR" altLang="sr-Latn-RS" sz="2800"/>
              <a:t>As the application of Roman law spread in the German justice system, judges began asking legal scholars for opinions</a:t>
            </a:r>
          </a:p>
          <a:p>
            <a:pPr eaLnBrk="1" hangingPunct="1"/>
            <a:r>
              <a:rPr lang="hr-HR" altLang="sr-Latn-RS" sz="2800"/>
              <a:t>Case files - sent to universities</a:t>
            </a:r>
          </a:p>
          <a:p>
            <a:pPr eaLnBrk="1" hangingPunct="1"/>
            <a:r>
              <a:rPr lang="hr-HR" altLang="sr-Latn-RS" sz="2800"/>
              <a:t>German law faculties provided a kind of higher court service esp. in 16th and 17th centuries</a:t>
            </a:r>
          </a:p>
        </p:txBody>
      </p:sp>
    </p:spTree>
    <p:extLst>
      <p:ext uri="{BB962C8B-B14F-4D97-AF65-F5344CB8AC3E}">
        <p14:creationId xmlns:p14="http://schemas.microsoft.com/office/powerpoint/2010/main" val="739052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hr-HR" altLang="sr-Latn-RS" smtClean="0"/>
              <a:t>The Renaissance</a:t>
            </a:r>
            <a:endParaRPr lang="en-US" altLang="sr-Latn-RS" smtClean="0"/>
          </a:p>
        </p:txBody>
      </p:sp>
      <p:sp>
        <p:nvSpPr>
          <p:cNvPr id="105475" name="Content Placeholder 2"/>
          <p:cNvSpPr>
            <a:spLocks noGrp="1"/>
          </p:cNvSpPr>
          <p:nvPr>
            <p:ph idx="1"/>
          </p:nvPr>
        </p:nvSpPr>
        <p:spPr/>
        <p:txBody>
          <a:bodyPr/>
          <a:lstStyle/>
          <a:p>
            <a:r>
              <a:rPr lang="en-US" altLang="sr-Latn-RS" smtClean="0"/>
              <a:t>With the arrival of the Renaissance, Roman law again began to play a strong role, and later on legal scholars revived the formalities of Roman law as set by Justinian in the Corpus iuris civilis. </a:t>
            </a:r>
            <a:endParaRPr lang="hr-HR" altLang="sr-Latn-RS" smtClean="0"/>
          </a:p>
          <a:p>
            <a:r>
              <a:rPr lang="en-US" altLang="sr-Latn-RS" smtClean="0"/>
              <a:t>It became common law </a:t>
            </a:r>
            <a:r>
              <a:rPr lang="en-US" altLang="sr-Latn-RS" i="1" smtClean="0"/>
              <a:t>(Gemeines Recht)</a:t>
            </a:r>
            <a:r>
              <a:rPr lang="en-US" altLang="sr-Latn-RS" smtClean="0"/>
              <a:t> in large parts of the German-speaking world and prevailed far into the 19th century.. </a:t>
            </a:r>
          </a:p>
        </p:txBody>
      </p:sp>
    </p:spTree>
    <p:extLst>
      <p:ext uri="{BB962C8B-B14F-4D97-AF65-F5344CB8AC3E}">
        <p14:creationId xmlns:p14="http://schemas.microsoft.com/office/powerpoint/2010/main" val="4123339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hr-HR" altLang="sr-Latn-RS" smtClean="0"/>
              <a:t>The first codes</a:t>
            </a:r>
            <a:endParaRPr lang="en-US" altLang="sr-Latn-RS" smtClean="0"/>
          </a:p>
        </p:txBody>
      </p:sp>
      <p:sp>
        <p:nvSpPr>
          <p:cNvPr id="108547" name="Content Placeholder 2"/>
          <p:cNvSpPr>
            <a:spLocks noGrp="1"/>
          </p:cNvSpPr>
          <p:nvPr>
            <p:ph idx="1"/>
          </p:nvPr>
        </p:nvSpPr>
        <p:spPr/>
        <p:txBody>
          <a:bodyPr/>
          <a:lstStyle/>
          <a:p>
            <a:r>
              <a:rPr lang="en-US" altLang="sr-Latn-RS" smtClean="0"/>
              <a:t>Prussia made an effort to bring in an all-new set of laws with the </a:t>
            </a:r>
            <a:r>
              <a:rPr lang="en-US" altLang="sr-Latn-RS" i="1" smtClean="0"/>
              <a:t>Allgemeines Landrecht für die preußischen Staaten</a:t>
            </a:r>
            <a:r>
              <a:rPr lang="en-US" altLang="sr-Latn-RS" smtClean="0"/>
              <a:t> (General National Law for the Prussian States) </a:t>
            </a:r>
            <a:r>
              <a:rPr lang="hr-HR" altLang="sr-Latn-RS" smtClean="0"/>
              <a:t>(1794) </a:t>
            </a:r>
            <a:r>
              <a:rPr lang="en-US" altLang="sr-Latn-RS" smtClean="0"/>
              <a:t>a system of codification, containing laws in relation to the whole spectrum of legal divisions</a:t>
            </a:r>
            <a:r>
              <a:rPr lang="hr-HR" altLang="sr-Latn-RS" smtClean="0"/>
              <a:t> -</a:t>
            </a:r>
            <a:r>
              <a:rPr lang="en-US" altLang="sr-Latn-RS" smtClean="0"/>
              <a:t> had a great influence on later works.</a:t>
            </a:r>
          </a:p>
        </p:txBody>
      </p:sp>
    </p:spTree>
    <p:extLst>
      <p:ext uri="{BB962C8B-B14F-4D97-AF65-F5344CB8AC3E}">
        <p14:creationId xmlns:p14="http://schemas.microsoft.com/office/powerpoint/2010/main" val="401648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hr-HR" altLang="sr-Latn-RS" smtClean="0"/>
              <a:t>French influence</a:t>
            </a:r>
            <a:endParaRPr lang="en-US" altLang="sr-Latn-RS" smtClean="0"/>
          </a:p>
        </p:txBody>
      </p:sp>
      <p:sp>
        <p:nvSpPr>
          <p:cNvPr id="109571" name="Content Placeholder 2"/>
          <p:cNvSpPr>
            <a:spLocks noGrp="1"/>
          </p:cNvSpPr>
          <p:nvPr>
            <p:ph idx="1"/>
          </p:nvPr>
        </p:nvSpPr>
        <p:spPr/>
        <p:txBody>
          <a:bodyPr/>
          <a:lstStyle/>
          <a:p>
            <a:r>
              <a:rPr lang="en-US" altLang="sr-Latn-RS" smtClean="0"/>
              <a:t>After the French July Revolution of 1830, revolutionary ideas of the French Revolution and Napoleon's laws </a:t>
            </a:r>
            <a:r>
              <a:rPr lang="hr-HR" altLang="sr-Latn-RS" smtClean="0"/>
              <a:t>such </a:t>
            </a:r>
            <a:r>
              <a:rPr lang="en-US" altLang="sr-Latn-RS" smtClean="0"/>
              <a:t>as the </a:t>
            </a:r>
            <a:r>
              <a:rPr lang="en-US" altLang="sr-Latn-RS" i="1" smtClean="0"/>
              <a:t>Code civil</a:t>
            </a:r>
            <a:r>
              <a:rPr lang="hr-HR" altLang="sr-Latn-RS" smtClean="0"/>
              <a:t>,</a:t>
            </a:r>
            <a:r>
              <a:rPr lang="en-US" altLang="sr-Latn-RS" smtClean="0"/>
              <a:t> the </a:t>
            </a:r>
            <a:r>
              <a:rPr lang="en-US" altLang="sr-Latn-RS" i="1" smtClean="0"/>
              <a:t>Code pénal</a:t>
            </a:r>
            <a:r>
              <a:rPr lang="en-US" altLang="sr-Latn-RS" smtClean="0"/>
              <a:t> and the </a:t>
            </a:r>
            <a:r>
              <a:rPr lang="en-US" altLang="sr-Latn-RS" i="1" smtClean="0"/>
              <a:t>Code d'instruction criminelle </a:t>
            </a:r>
            <a:r>
              <a:rPr lang="en-US" altLang="sr-Latn-RS" smtClean="0"/>
              <a:t>strongly influenced the German legal tradition, especially in the Grand Duchy o</a:t>
            </a:r>
            <a:r>
              <a:rPr lang="hr-HR" altLang="sr-Latn-RS" smtClean="0"/>
              <a:t>f Baden</a:t>
            </a:r>
            <a:r>
              <a:rPr lang="en-US" altLang="sr-Latn-RS" smtClean="0"/>
              <a:t>, which sometimes only translated codifications of France for its own use.</a:t>
            </a:r>
          </a:p>
        </p:txBody>
      </p:sp>
    </p:spTree>
    <p:extLst>
      <p:ext uri="{BB962C8B-B14F-4D97-AF65-F5344CB8AC3E}">
        <p14:creationId xmlns:p14="http://schemas.microsoft.com/office/powerpoint/2010/main" val="3456209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hr-HR" altLang="sr-Latn-RS" smtClean="0"/>
              <a:t>Unification of Germany (1871)</a:t>
            </a:r>
            <a:endParaRPr lang="en-US" altLang="sr-Latn-RS" smtClean="0"/>
          </a:p>
        </p:txBody>
      </p:sp>
      <p:sp>
        <p:nvSpPr>
          <p:cNvPr id="110595" name="Content Placeholder 2"/>
          <p:cNvSpPr>
            <a:spLocks noGrp="1"/>
          </p:cNvSpPr>
          <p:nvPr>
            <p:ph idx="1"/>
          </p:nvPr>
        </p:nvSpPr>
        <p:spPr/>
        <p:txBody>
          <a:bodyPr/>
          <a:lstStyle/>
          <a:p>
            <a:r>
              <a:rPr lang="en-US" altLang="sr-Latn-RS" smtClean="0"/>
              <a:t>With the forming of the </a:t>
            </a:r>
            <a:r>
              <a:rPr lang="en-US" altLang="sr-Latn-RS" i="1" smtClean="0"/>
              <a:t>Deutsches Reich </a:t>
            </a:r>
            <a:r>
              <a:rPr lang="en-US" altLang="sr-Latn-RS" smtClean="0"/>
              <a:t>in 1871, a major process of legal standardization ensued, beginning with criminal law and procedural law and culminating in the </a:t>
            </a:r>
            <a:r>
              <a:rPr lang="en-US" altLang="sr-Latn-RS" i="1" smtClean="0"/>
              <a:t>Bürgerliches Gesetzbuch </a:t>
            </a:r>
            <a:r>
              <a:rPr lang="en-US" altLang="sr-Latn-RS" smtClean="0"/>
              <a:t>(Book of Civil Law) after over twenty years of creative process. </a:t>
            </a:r>
            <a:endParaRPr lang="hr-HR" altLang="sr-Latn-RS" smtClean="0"/>
          </a:p>
          <a:p>
            <a:r>
              <a:rPr lang="en-US" altLang="sr-Latn-RS" smtClean="0"/>
              <a:t>Important parts of German legislation still contain regulations of these laws. </a:t>
            </a:r>
            <a:endParaRPr lang="hr-HR" altLang="sr-Latn-RS" smtClean="0"/>
          </a:p>
          <a:p>
            <a:r>
              <a:rPr lang="en-US" altLang="sr-Latn-RS" smtClean="0"/>
              <a:t>However, the various states always maintained their own laws to an extent, and still do so in modern federal Germany.</a:t>
            </a:r>
          </a:p>
        </p:txBody>
      </p:sp>
    </p:spTree>
    <p:extLst>
      <p:ext uri="{BB962C8B-B14F-4D97-AF65-F5344CB8AC3E}">
        <p14:creationId xmlns:p14="http://schemas.microsoft.com/office/powerpoint/2010/main" val="378965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p:txBody>
          <a:bodyPr/>
          <a:lstStyle/>
          <a:p>
            <a:pPr eaLnBrk="1" hangingPunct="1"/>
            <a:r>
              <a:rPr lang="hr-HR" altLang="sr-Latn-RS" smtClean="0"/>
              <a:t>Bürgerliches Gesetzbuch, BGB, 1900</a:t>
            </a:r>
          </a:p>
        </p:txBody>
      </p:sp>
      <p:sp>
        <p:nvSpPr>
          <p:cNvPr id="111619" name="Content Placeholder 1"/>
          <p:cNvSpPr>
            <a:spLocks noGrp="1"/>
          </p:cNvSpPr>
          <p:nvPr>
            <p:ph idx="1"/>
          </p:nvPr>
        </p:nvSpPr>
        <p:spPr/>
        <p:txBody>
          <a:bodyPr/>
          <a:lstStyle/>
          <a:p>
            <a:pPr eaLnBrk="1" hangingPunct="1"/>
            <a:r>
              <a:rPr lang="hr-HR" altLang="sr-Latn-RS"/>
              <a:t>The most celebrated piece of German legislation</a:t>
            </a:r>
          </a:p>
          <a:p>
            <a:pPr eaLnBrk="1" hangingPunct="1"/>
            <a:r>
              <a:rPr lang="hr-HR" altLang="sr-Latn-RS"/>
              <a:t>Excellent internal logic of the codes (on the model of natural sciences) but its content is not easily understood from the reader’s standpoint</a:t>
            </a:r>
          </a:p>
          <a:p>
            <a:pPr eaLnBrk="1" hangingPunct="1"/>
            <a:r>
              <a:rPr lang="hr-HR" altLang="sr-Latn-RS"/>
              <a:t>A monument of refined legal scholarship; written for judges versed in law, not for laymen</a:t>
            </a:r>
          </a:p>
          <a:p>
            <a:pPr eaLnBrk="1" hangingPunct="1"/>
            <a:endParaRPr lang="hr-HR" altLang="sr-Latn-RS" smtClean="0"/>
          </a:p>
        </p:txBody>
      </p:sp>
    </p:spTree>
    <p:extLst>
      <p:ext uri="{BB962C8B-B14F-4D97-AF65-F5344CB8AC3E}">
        <p14:creationId xmlns:p14="http://schemas.microsoft.com/office/powerpoint/2010/main" val="31842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hr-HR" altLang="sr-Latn-RS" smtClean="0"/>
              <a:t>Medieval Latin</a:t>
            </a:r>
            <a:endParaRPr lang="en-US" altLang="sr-Latn-RS" smtClean="0"/>
          </a:p>
        </p:txBody>
      </p:sp>
      <p:sp>
        <p:nvSpPr>
          <p:cNvPr id="23555" name="Content Placeholder 2"/>
          <p:cNvSpPr>
            <a:spLocks noGrp="1"/>
          </p:cNvSpPr>
          <p:nvPr>
            <p:ph idx="1"/>
          </p:nvPr>
        </p:nvSpPr>
        <p:spPr/>
        <p:txBody>
          <a:bodyPr/>
          <a:lstStyle/>
          <a:p>
            <a:r>
              <a:rPr lang="en-US" altLang="sr-Latn-RS" smtClean="0"/>
              <a:t>Without the institutions of the Roman empire that had supported its uniformity, medieval Latin lost its linguistic cohesion</a:t>
            </a:r>
            <a:endParaRPr lang="hr-HR" altLang="sr-Latn-RS" smtClean="0"/>
          </a:p>
          <a:p>
            <a:r>
              <a:rPr lang="hr-HR" altLang="sr-Latn-RS" smtClean="0"/>
              <a:t>M</a:t>
            </a:r>
            <a:r>
              <a:rPr lang="en-US" altLang="sr-Latn-RS" smtClean="0"/>
              <a:t>eanings of many words have been changed and new </a:t>
            </a:r>
            <a:r>
              <a:rPr lang="hr-HR" altLang="sr-Latn-RS" smtClean="0"/>
              <a:t>words</a:t>
            </a:r>
            <a:r>
              <a:rPr lang="en-US" altLang="sr-Latn-RS" smtClean="0"/>
              <a:t> have been introduced from the vernacular.</a:t>
            </a:r>
            <a:endParaRPr lang="hr-HR" altLang="sr-Latn-RS" smtClean="0"/>
          </a:p>
          <a:p>
            <a:r>
              <a:rPr lang="en-US" altLang="sr-Latn-RS" smtClean="0"/>
              <a:t> Identifiable individual styles of incorrect </a:t>
            </a:r>
            <a:r>
              <a:rPr lang="hr-HR" altLang="sr-Latn-RS" smtClean="0"/>
              <a:t>classical </a:t>
            </a:r>
            <a:r>
              <a:rPr lang="en-US" altLang="sr-Latn-RS" smtClean="0"/>
              <a:t>Latin prevail</a:t>
            </a:r>
          </a:p>
        </p:txBody>
      </p:sp>
    </p:spTree>
    <p:extLst>
      <p:ext uri="{BB962C8B-B14F-4D97-AF65-F5344CB8AC3E}">
        <p14:creationId xmlns:p14="http://schemas.microsoft.com/office/powerpoint/2010/main" val="1202649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hr-HR" altLang="sr-Latn-RS" smtClean="0"/>
              <a:t>The Weimar Constitution</a:t>
            </a:r>
            <a:endParaRPr lang="en-US" altLang="sr-Latn-RS" smtClean="0"/>
          </a:p>
        </p:txBody>
      </p:sp>
      <p:sp>
        <p:nvSpPr>
          <p:cNvPr id="113667" name="Content Placeholder 2"/>
          <p:cNvSpPr>
            <a:spLocks noGrp="1"/>
          </p:cNvSpPr>
          <p:nvPr>
            <p:ph idx="1"/>
          </p:nvPr>
        </p:nvSpPr>
        <p:spPr/>
        <p:txBody>
          <a:bodyPr/>
          <a:lstStyle/>
          <a:p>
            <a:r>
              <a:rPr lang="en-US" altLang="sr-Latn-RS" smtClean="0"/>
              <a:t>In 1919 in Weimar the </a:t>
            </a:r>
            <a:r>
              <a:rPr lang="en-US" altLang="sr-Latn-RS" i="1" smtClean="0"/>
              <a:t>Weimarer Verfassung</a:t>
            </a:r>
            <a:r>
              <a:rPr lang="en-US" altLang="sr-Latn-RS" smtClean="0"/>
              <a:t> (Weimar Constitution) was created: the first democratic constitution of Germany. </a:t>
            </a:r>
            <a:endParaRPr lang="hr-HR" altLang="sr-Latn-RS" smtClean="0"/>
          </a:p>
          <a:p>
            <a:r>
              <a:rPr lang="hr-HR" altLang="sr-Latn-RS" smtClean="0"/>
              <a:t>A</a:t>
            </a:r>
            <a:r>
              <a:rPr lang="en-US" altLang="sr-Latn-RS" smtClean="0"/>
              <a:t> very liberal and democratic constitution, but it did not include any basic ethical or political principles. </a:t>
            </a:r>
            <a:endParaRPr lang="hr-HR" altLang="sr-Latn-RS" smtClean="0"/>
          </a:p>
          <a:p>
            <a:r>
              <a:rPr lang="en-US" altLang="sr-Latn-RS" smtClean="0"/>
              <a:t>It allowed unlimited changes, the only requirement of any legal decision was a formally correct decision of the appropriate legal institution.</a:t>
            </a:r>
          </a:p>
        </p:txBody>
      </p:sp>
    </p:spTree>
    <p:extLst>
      <p:ext uri="{BB962C8B-B14F-4D97-AF65-F5344CB8AC3E}">
        <p14:creationId xmlns:p14="http://schemas.microsoft.com/office/powerpoint/2010/main" val="3055693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390776" y="1447800"/>
            <a:ext cx="6619875" cy="3328988"/>
          </a:xfrm>
        </p:spPr>
        <p:txBody>
          <a:bodyPr/>
          <a:lstStyle/>
          <a:p>
            <a:pPr eaLnBrk="1" hangingPunct="1"/>
            <a:r>
              <a:rPr lang="hr-HR" altLang="sr-Latn-RS" smtClean="0"/>
              <a:t>Legal French</a:t>
            </a:r>
          </a:p>
        </p:txBody>
      </p:sp>
      <p:sp>
        <p:nvSpPr>
          <p:cNvPr id="77827" name="Subtitle 2"/>
          <p:cNvSpPr>
            <a:spLocks noGrp="1"/>
          </p:cNvSpPr>
          <p:nvPr>
            <p:ph type="subTitle" idx="1"/>
          </p:nvPr>
        </p:nvSpPr>
        <p:spPr>
          <a:xfrm>
            <a:off x="2390776" y="4776788"/>
            <a:ext cx="6619875" cy="862012"/>
          </a:xfrm>
        </p:spPr>
        <p:txBody>
          <a:bodyPr rtlCol="0">
            <a:normAutofit/>
          </a:bodyPr>
          <a:lstStyle/>
          <a:p>
            <a:pPr defTabSz="457207">
              <a:spcAft>
                <a:spcPts val="0"/>
              </a:spcAft>
              <a:buClr>
                <a:schemeClr val="bg2">
                  <a:lumMod val="40000"/>
                  <a:lumOff val="60000"/>
                </a:schemeClr>
              </a:buClr>
              <a:defRPr/>
            </a:pPr>
            <a:r>
              <a:rPr lang="hr-HR" altLang="sr-Latn-RS" dirty="0" smtClean="0"/>
              <a:t>History and development</a:t>
            </a:r>
          </a:p>
        </p:txBody>
      </p:sp>
    </p:spTree>
    <p:extLst>
      <p:ext uri="{BB962C8B-B14F-4D97-AF65-F5344CB8AC3E}">
        <p14:creationId xmlns:p14="http://schemas.microsoft.com/office/powerpoint/2010/main" val="522360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hr-HR" altLang="sr-Latn-RS" smtClean="0"/>
              <a:t>History</a:t>
            </a:r>
            <a:endParaRPr lang="en-US" altLang="sr-Latn-RS" smtClean="0"/>
          </a:p>
        </p:txBody>
      </p:sp>
      <p:sp>
        <p:nvSpPr>
          <p:cNvPr id="140291" name="Content Placeholder 2"/>
          <p:cNvSpPr>
            <a:spLocks noGrp="1"/>
          </p:cNvSpPr>
          <p:nvPr>
            <p:ph idx="1"/>
          </p:nvPr>
        </p:nvSpPr>
        <p:spPr/>
        <p:txBody>
          <a:bodyPr/>
          <a:lstStyle/>
          <a:p>
            <a:r>
              <a:rPr lang="hr-HR" altLang="sr-Latn-RS" dirty="0" err="1" smtClean="0"/>
              <a:t>Vulgar</a:t>
            </a:r>
            <a:r>
              <a:rPr lang="hr-HR" altLang="sr-Latn-RS" dirty="0" smtClean="0"/>
              <a:t> Latin </a:t>
            </a:r>
            <a:r>
              <a:rPr lang="hr-HR" altLang="sr-Latn-RS" dirty="0" err="1" smtClean="0"/>
              <a:t>in</a:t>
            </a:r>
            <a:r>
              <a:rPr lang="hr-HR" altLang="sr-Latn-RS" dirty="0" smtClean="0"/>
              <a:t> </a:t>
            </a:r>
            <a:r>
              <a:rPr lang="hr-HR" altLang="sr-Latn-RS" dirty="0" err="1" smtClean="0"/>
              <a:t>Gallia</a:t>
            </a:r>
            <a:endParaRPr lang="hr-HR" altLang="sr-Latn-RS" dirty="0" smtClean="0"/>
          </a:p>
          <a:p>
            <a:r>
              <a:rPr lang="hr-HR" altLang="sr-Latn-RS" dirty="0" smtClean="0"/>
              <a:t>Old </a:t>
            </a:r>
            <a:r>
              <a:rPr lang="hr-HR" altLang="sr-Latn-RS" dirty="0" err="1" smtClean="0"/>
              <a:t>French</a:t>
            </a:r>
            <a:r>
              <a:rPr lang="hr-HR" altLang="sr-Latn-RS" dirty="0" smtClean="0"/>
              <a:t> (8C-14C)</a:t>
            </a:r>
          </a:p>
          <a:p>
            <a:r>
              <a:rPr lang="hr-HR" altLang="sr-Latn-RS" dirty="0" err="1" smtClean="0"/>
              <a:t>Middle</a:t>
            </a:r>
            <a:r>
              <a:rPr lang="hr-HR" altLang="sr-Latn-RS" dirty="0" smtClean="0"/>
              <a:t> </a:t>
            </a:r>
            <a:r>
              <a:rPr lang="hr-HR" altLang="sr-Latn-RS" dirty="0" err="1" smtClean="0"/>
              <a:t>French</a:t>
            </a:r>
            <a:endParaRPr lang="hr-HR" altLang="sr-Latn-RS" dirty="0" smtClean="0"/>
          </a:p>
          <a:p>
            <a:r>
              <a:rPr lang="hr-HR" altLang="sr-Latn-RS" dirty="0"/>
              <a:t>(https://</a:t>
            </a:r>
            <a:r>
              <a:rPr lang="hr-HR" altLang="sr-Latn-RS" dirty="0" smtClean="0"/>
              <a:t>www.youtube.com/watch?v=rp8tu8TgrXo)</a:t>
            </a:r>
            <a:endParaRPr lang="hr-HR" altLang="sr-Latn-RS" dirty="0" smtClean="0"/>
          </a:p>
          <a:p>
            <a:r>
              <a:rPr lang="hr-HR" altLang="sr-Latn-RS" dirty="0" err="1" smtClean="0"/>
              <a:t>Modern</a:t>
            </a:r>
            <a:r>
              <a:rPr lang="hr-HR" altLang="sr-Latn-RS" dirty="0" smtClean="0"/>
              <a:t> </a:t>
            </a:r>
            <a:r>
              <a:rPr lang="hr-HR" altLang="sr-Latn-RS" dirty="0" err="1" smtClean="0"/>
              <a:t>French</a:t>
            </a:r>
            <a:endParaRPr lang="hr-HR" altLang="sr-Latn-RS" dirty="0" smtClean="0"/>
          </a:p>
          <a:p>
            <a:endParaRPr lang="en-US" altLang="sr-Latn-RS" dirty="0" smtClean="0"/>
          </a:p>
        </p:txBody>
      </p:sp>
    </p:spTree>
    <p:extLst>
      <p:ext uri="{BB962C8B-B14F-4D97-AF65-F5344CB8AC3E}">
        <p14:creationId xmlns:p14="http://schemas.microsoft.com/office/powerpoint/2010/main" val="1243010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hr-HR" altLang="sr-Latn-RS" smtClean="0"/>
              <a:t>Vulgar Latin in Gallia</a:t>
            </a:r>
            <a:endParaRPr lang="en-US" altLang="sr-Latn-RS" smtClean="0"/>
          </a:p>
        </p:txBody>
      </p:sp>
      <p:sp>
        <p:nvSpPr>
          <p:cNvPr id="141315" name="Content Placeholder 2"/>
          <p:cNvSpPr>
            <a:spLocks noGrp="1"/>
          </p:cNvSpPr>
          <p:nvPr>
            <p:ph idx="1"/>
          </p:nvPr>
        </p:nvSpPr>
        <p:spPr/>
        <p:txBody>
          <a:bodyPr/>
          <a:lstStyle/>
          <a:p>
            <a:r>
              <a:rPr lang="en-US" altLang="sr-Latn-RS" smtClean="0"/>
              <a:t>Due to Roman rule, Latin was gradually adopted by the inhabitants of Gaul, and as the language was learned by the common people it developed a distinct local character, with grammatical differences from Latin as spoken elsewhere, some of which being attested on graffiti.</a:t>
            </a:r>
            <a:endParaRPr lang="hr-HR" altLang="sr-Latn-RS" baseline="30000" smtClean="0"/>
          </a:p>
          <a:p>
            <a:r>
              <a:rPr lang="en-US" altLang="sr-Latn-RS" smtClean="0"/>
              <a:t> This local variety evolved into the Gallo-Romance </a:t>
            </a:r>
            <a:r>
              <a:rPr lang="hr-HR" altLang="sr-Latn-RS" smtClean="0"/>
              <a:t>languages</a:t>
            </a:r>
            <a:r>
              <a:rPr lang="en-US" altLang="sr-Latn-RS" smtClean="0"/>
              <a:t>, which include French and its closest relatives</a:t>
            </a:r>
          </a:p>
        </p:txBody>
      </p:sp>
    </p:spTree>
    <p:extLst>
      <p:ext uri="{BB962C8B-B14F-4D97-AF65-F5344CB8AC3E}">
        <p14:creationId xmlns:p14="http://schemas.microsoft.com/office/powerpoint/2010/main" val="2422606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hr-HR" altLang="sr-Latn-RS" smtClean="0"/>
              <a:t>Old French (8C -14C)</a:t>
            </a:r>
            <a:endParaRPr lang="en-US" altLang="sr-Latn-RS" smtClean="0"/>
          </a:p>
        </p:txBody>
      </p:sp>
      <p:sp>
        <p:nvSpPr>
          <p:cNvPr id="143363" name="Content Placeholder 2"/>
          <p:cNvSpPr>
            <a:spLocks noGrp="1"/>
          </p:cNvSpPr>
          <p:nvPr>
            <p:ph idx="1"/>
          </p:nvPr>
        </p:nvSpPr>
        <p:spPr/>
        <p:txBody>
          <a:bodyPr/>
          <a:lstStyle/>
          <a:p>
            <a:r>
              <a:rPr lang="en-US" altLang="sr-Latn-RS" smtClean="0"/>
              <a:t>The beginning of French in Gaul was greatly influenced by Germanic invasions into the country. </a:t>
            </a:r>
            <a:endParaRPr lang="hr-HR" altLang="sr-Latn-RS" smtClean="0"/>
          </a:p>
          <a:p>
            <a:r>
              <a:rPr lang="en-US" altLang="sr-Latn-RS" smtClean="0"/>
              <a:t>These invasions had the greatest impact on the northern part of the country and on the language there.</a:t>
            </a:r>
            <a:endParaRPr lang="hr-HR" altLang="sr-Latn-RS" baseline="30000" smtClean="0"/>
          </a:p>
          <a:p>
            <a:r>
              <a:rPr lang="en-US" altLang="sr-Latn-RS" smtClean="0"/>
              <a:t> A language divide began to grow across the country. The population in the north spoke langue d'oïl while the population in the south spoke langue d'oc.</a:t>
            </a:r>
            <a:endParaRPr lang="hr-HR" altLang="sr-Latn-RS" baseline="30000" smtClean="0"/>
          </a:p>
          <a:p>
            <a:r>
              <a:rPr lang="en-US" altLang="sr-Latn-RS" smtClean="0"/>
              <a:t> </a:t>
            </a:r>
          </a:p>
        </p:txBody>
      </p:sp>
    </p:spTree>
    <p:extLst>
      <p:ext uri="{BB962C8B-B14F-4D97-AF65-F5344CB8AC3E}">
        <p14:creationId xmlns:p14="http://schemas.microsoft.com/office/powerpoint/2010/main" val="2661407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hr-HR" altLang="sr-Latn-RS" smtClean="0"/>
              <a:t>Middle French</a:t>
            </a:r>
            <a:endParaRPr lang="en-US" altLang="sr-Latn-RS" smtClean="0"/>
          </a:p>
        </p:txBody>
      </p:sp>
      <p:sp>
        <p:nvSpPr>
          <p:cNvPr id="152579" name="Content Placeholder 2"/>
          <p:cNvSpPr>
            <a:spLocks noGrp="1"/>
          </p:cNvSpPr>
          <p:nvPr>
            <p:ph idx="1"/>
          </p:nvPr>
        </p:nvSpPr>
        <p:spPr/>
        <p:txBody>
          <a:bodyPr>
            <a:normAutofit fontScale="92500" lnSpcReduction="10000"/>
          </a:bodyPr>
          <a:lstStyle/>
          <a:p>
            <a:r>
              <a:rPr lang="en-US" altLang="sr-Latn-RS" smtClean="0"/>
              <a:t>Within Old French</a:t>
            </a:r>
            <a:r>
              <a:rPr lang="hr-HR" altLang="sr-Latn-RS" smtClean="0"/>
              <a:t> </a:t>
            </a:r>
            <a:r>
              <a:rPr lang="en-US" altLang="sr-Latn-RS" smtClean="0"/>
              <a:t>the Francien dialect is one that not only continued but also thrived during the Middle French period (14th century–17th century).</a:t>
            </a:r>
            <a:endParaRPr lang="hr-HR" altLang="sr-Latn-RS" baseline="30000" smtClean="0"/>
          </a:p>
          <a:p>
            <a:r>
              <a:rPr lang="en-US" altLang="sr-Latn-RS" smtClean="0"/>
              <a:t>Modern French grew out of this Francien dialect.</a:t>
            </a:r>
            <a:endParaRPr lang="hr-HR" altLang="sr-Latn-RS" smtClean="0"/>
          </a:p>
          <a:p>
            <a:r>
              <a:rPr lang="en-US" altLang="sr-Latn-RS" smtClean="0"/>
              <a:t>Grammatically, noun declensions were lost and there began to be standardized rules. </a:t>
            </a:r>
            <a:endParaRPr lang="hr-HR" altLang="sr-Latn-RS" smtClean="0"/>
          </a:p>
          <a:p>
            <a:r>
              <a:rPr lang="en-US" altLang="sr-Latn-RS" smtClean="0"/>
              <a:t>Robert Estienne published the first Latin-French dictionary, which included information about phonetics, etymology, and grammar.</a:t>
            </a:r>
            <a:endParaRPr lang="hr-HR" altLang="sr-Latn-RS" baseline="30000" smtClean="0"/>
          </a:p>
          <a:p>
            <a:r>
              <a:rPr lang="en-US" altLang="sr-Latn-RS" smtClean="0"/>
              <a:t>Politically, the Ordinance of Villers-Cotterêts (1539) </a:t>
            </a:r>
            <a:r>
              <a:rPr lang="hr-HR" altLang="sr-Latn-RS" smtClean="0"/>
              <a:t>proclaimed</a:t>
            </a:r>
            <a:r>
              <a:rPr lang="en-US" altLang="sr-Latn-RS" smtClean="0"/>
              <a:t> French the language of law.</a:t>
            </a:r>
          </a:p>
        </p:txBody>
      </p:sp>
    </p:spTree>
    <p:extLst>
      <p:ext uri="{BB962C8B-B14F-4D97-AF65-F5344CB8AC3E}">
        <p14:creationId xmlns:p14="http://schemas.microsoft.com/office/powerpoint/2010/main" val="3773626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hr-HR" altLang="sr-Latn-RS" smtClean="0"/>
              <a:t>Modern French</a:t>
            </a:r>
            <a:endParaRPr lang="en-US" altLang="sr-Latn-RS" smtClean="0"/>
          </a:p>
        </p:txBody>
      </p:sp>
      <p:sp>
        <p:nvSpPr>
          <p:cNvPr id="153603" name="Content Placeholder 2"/>
          <p:cNvSpPr>
            <a:spLocks noGrp="1"/>
          </p:cNvSpPr>
          <p:nvPr>
            <p:ph idx="1"/>
          </p:nvPr>
        </p:nvSpPr>
        <p:spPr/>
        <p:txBody>
          <a:bodyPr/>
          <a:lstStyle/>
          <a:p>
            <a:r>
              <a:rPr lang="en-US" altLang="sr-Latn-RS" smtClean="0"/>
              <a:t>During the 17th century, French replaced Latin as the most important language of diplomacy and international relations (lingua franca). </a:t>
            </a:r>
            <a:endParaRPr lang="hr-HR" altLang="sr-Latn-RS" smtClean="0"/>
          </a:p>
          <a:p>
            <a:r>
              <a:rPr lang="en-US" altLang="sr-Latn-RS" smtClean="0"/>
              <a:t>It retained this role until approximately the middle of the 20th century, when it was replaced by English as the United States became the dominant global power following the Second World War.</a:t>
            </a:r>
            <a:endParaRPr lang="hr-HR" altLang="sr-Latn-RS" baseline="30000" smtClean="0"/>
          </a:p>
          <a:p>
            <a:r>
              <a:rPr lang="en-US" altLang="sr-Latn-RS" smtClean="0"/>
              <a:t>Stanley Meisler of the </a:t>
            </a:r>
            <a:r>
              <a:rPr lang="en-US" altLang="sr-Latn-RS" i="1" smtClean="0"/>
              <a:t>Los Angeles Times</a:t>
            </a:r>
            <a:r>
              <a:rPr lang="en-US" altLang="sr-Latn-RS" smtClean="0"/>
              <a:t> said that the fact that the Treaty of Versailles was written in English as well as French was the "first diplomatic blow" against the language</a:t>
            </a:r>
          </a:p>
        </p:txBody>
      </p:sp>
    </p:spTree>
    <p:extLst>
      <p:ext uri="{BB962C8B-B14F-4D97-AF65-F5344CB8AC3E}">
        <p14:creationId xmlns:p14="http://schemas.microsoft.com/office/powerpoint/2010/main" val="1287851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hr-HR" altLang="sr-Latn-RS" smtClean="0"/>
              <a:t>Modern French</a:t>
            </a:r>
            <a:endParaRPr lang="en-US" altLang="sr-Latn-RS" smtClean="0"/>
          </a:p>
        </p:txBody>
      </p:sp>
      <p:sp>
        <p:nvSpPr>
          <p:cNvPr id="154627" name="Content Placeholder 2"/>
          <p:cNvSpPr>
            <a:spLocks noGrp="1"/>
          </p:cNvSpPr>
          <p:nvPr>
            <p:ph idx="1"/>
          </p:nvPr>
        </p:nvSpPr>
        <p:spPr/>
        <p:txBody>
          <a:bodyPr/>
          <a:lstStyle/>
          <a:p>
            <a:r>
              <a:rPr lang="en-US" altLang="sr-Latn-RS" smtClean="0"/>
              <a:t>During the Grand Siècle (17th century), France, under the rule of powerful leaders enjoyed a period of prosperity and prominence among European nations. </a:t>
            </a:r>
            <a:endParaRPr lang="hr-HR" altLang="sr-Latn-RS" smtClean="0"/>
          </a:p>
          <a:p>
            <a:r>
              <a:rPr lang="en-US" altLang="sr-Latn-RS" smtClean="0"/>
              <a:t>Richelieu established the Académie française to protect the French language. </a:t>
            </a:r>
            <a:endParaRPr lang="hr-HR" altLang="sr-Latn-RS" smtClean="0"/>
          </a:p>
          <a:p>
            <a:r>
              <a:rPr lang="en-US" altLang="sr-Latn-RS" smtClean="0"/>
              <a:t>By the early 1800s, Parisian French had become the primary language of the aristocracy in France</a:t>
            </a:r>
          </a:p>
        </p:txBody>
      </p:sp>
    </p:spTree>
    <p:extLst>
      <p:ext uri="{BB962C8B-B14F-4D97-AF65-F5344CB8AC3E}">
        <p14:creationId xmlns:p14="http://schemas.microsoft.com/office/powerpoint/2010/main" val="1662741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hr-HR" altLang="sr-Latn-RS" smtClean="0"/>
              <a:t>Modern French</a:t>
            </a:r>
            <a:endParaRPr lang="en-US" altLang="sr-Latn-RS" smtClean="0"/>
          </a:p>
        </p:txBody>
      </p:sp>
      <p:sp>
        <p:nvSpPr>
          <p:cNvPr id="155651" name="Content Placeholder 2"/>
          <p:cNvSpPr>
            <a:spLocks noGrp="1"/>
          </p:cNvSpPr>
          <p:nvPr>
            <p:ph idx="1"/>
          </p:nvPr>
        </p:nvSpPr>
        <p:spPr/>
        <p:txBody>
          <a:bodyPr/>
          <a:lstStyle/>
          <a:p>
            <a:r>
              <a:rPr lang="en-US" altLang="sr-Latn-RS" smtClean="0"/>
              <a:t>Near the beginning of the 19th century, the French government began to pursue policies with the end goal of eradicating the many minority and regional languages (patois) spoken in France. </a:t>
            </a:r>
            <a:endParaRPr lang="hr-HR" altLang="sr-Latn-RS" smtClean="0"/>
          </a:p>
          <a:p>
            <a:r>
              <a:rPr lang="en-US" altLang="sr-Latn-RS" smtClean="0"/>
              <a:t>This began in 1794 with Henri Grégoire's "</a:t>
            </a:r>
            <a:r>
              <a:rPr lang="en-US" altLang="sr-Latn-RS" i="1" smtClean="0"/>
              <a:t>Report on the necessity and means to annihilate the patois and to universalise the use of the French language"</a:t>
            </a:r>
            <a:r>
              <a:rPr lang="en-US" altLang="sr-Latn-RS" smtClean="0"/>
              <a:t>.. </a:t>
            </a:r>
          </a:p>
        </p:txBody>
      </p:sp>
    </p:spTree>
    <p:extLst>
      <p:ext uri="{BB962C8B-B14F-4D97-AF65-F5344CB8AC3E}">
        <p14:creationId xmlns:p14="http://schemas.microsoft.com/office/powerpoint/2010/main" val="2853238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hr-HR" altLang="sr-Latn-RS" dirty="0" smtClean="0"/>
              <a:t>Roman </a:t>
            </a:r>
            <a:r>
              <a:rPr lang="hr-HR" altLang="sr-Latn-RS" dirty="0" err="1" smtClean="0"/>
              <a:t>law</a:t>
            </a:r>
            <a:endParaRPr lang="en-US" altLang="sr-Latn-RS" dirty="0" smtClean="0"/>
          </a:p>
        </p:txBody>
      </p:sp>
      <p:sp>
        <p:nvSpPr>
          <p:cNvPr id="160771" name="Content Placeholder 2"/>
          <p:cNvSpPr>
            <a:spLocks noGrp="1"/>
          </p:cNvSpPr>
          <p:nvPr>
            <p:ph idx="1"/>
          </p:nvPr>
        </p:nvSpPr>
        <p:spPr/>
        <p:txBody>
          <a:bodyPr/>
          <a:lstStyle/>
          <a:p>
            <a:r>
              <a:rPr lang="en-US" altLang="sr-Latn-RS" b="1" smtClean="0"/>
              <a:t>Rome and its empire collapsed in the 5th century, but Roman law survived in Gaul at various levels and in different forms. </a:t>
            </a:r>
            <a:endParaRPr lang="en-US" altLang="sr-Latn-RS" smtClean="0"/>
          </a:p>
        </p:txBody>
      </p:sp>
    </p:spTree>
    <p:extLst>
      <p:ext uri="{BB962C8B-B14F-4D97-AF65-F5344CB8AC3E}">
        <p14:creationId xmlns:p14="http://schemas.microsoft.com/office/powerpoint/2010/main" val="351153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hr-HR" altLang="sr-Latn-RS" smtClean="0"/>
              <a:t>Renaissance Latin</a:t>
            </a:r>
            <a:endParaRPr lang="en-US" altLang="sr-Latn-RS" smtClean="0"/>
          </a:p>
        </p:txBody>
      </p:sp>
      <p:sp>
        <p:nvSpPr>
          <p:cNvPr id="25603" name="Content Placeholder 2"/>
          <p:cNvSpPr>
            <a:spLocks noGrp="1"/>
          </p:cNvSpPr>
          <p:nvPr>
            <p:ph idx="1"/>
          </p:nvPr>
        </p:nvSpPr>
        <p:spPr/>
        <p:txBody>
          <a:bodyPr/>
          <a:lstStyle/>
          <a:p>
            <a:r>
              <a:rPr lang="en-US" altLang="sr-Latn-RS" smtClean="0"/>
              <a:t>By the 15th century Medieval Latin </a:t>
            </a:r>
            <a:r>
              <a:rPr lang="hr-HR" altLang="sr-Latn-RS" smtClean="0"/>
              <a:t>was replaced by</a:t>
            </a:r>
            <a:r>
              <a:rPr lang="en-US" altLang="sr-Latn-RS" smtClean="0"/>
              <a:t> versions supported by the scholars of the rising universities, who attempte</a:t>
            </a:r>
            <a:r>
              <a:rPr lang="hr-HR" altLang="sr-Latn-RS" smtClean="0"/>
              <a:t>d</a:t>
            </a:r>
            <a:r>
              <a:rPr lang="en-US" altLang="sr-Latn-RS" smtClean="0"/>
              <a:t> to discover what the classical language had been</a:t>
            </a:r>
          </a:p>
          <a:p>
            <a:endParaRPr lang="en-US" altLang="sr-Latn-RS" smtClean="0"/>
          </a:p>
        </p:txBody>
      </p:sp>
    </p:spTree>
    <p:extLst>
      <p:ext uri="{BB962C8B-B14F-4D97-AF65-F5344CB8AC3E}">
        <p14:creationId xmlns:p14="http://schemas.microsoft.com/office/powerpoint/2010/main" val="340842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hr-HR" altLang="sr-Latn-RS" dirty="0" err="1" smtClean="0"/>
              <a:t>Germanic</a:t>
            </a:r>
            <a:r>
              <a:rPr lang="hr-HR" altLang="sr-Latn-RS" dirty="0" smtClean="0"/>
              <a:t> </a:t>
            </a:r>
            <a:r>
              <a:rPr lang="hr-HR" altLang="sr-Latn-RS" dirty="0" err="1" smtClean="0"/>
              <a:t>custom</a:t>
            </a:r>
            <a:endParaRPr lang="en-US" altLang="sr-Latn-RS" dirty="0" smtClean="0"/>
          </a:p>
        </p:txBody>
      </p:sp>
      <p:sp>
        <p:nvSpPr>
          <p:cNvPr id="162819" name="Content Placeholder 2"/>
          <p:cNvSpPr>
            <a:spLocks noGrp="1"/>
          </p:cNvSpPr>
          <p:nvPr>
            <p:ph idx="1"/>
          </p:nvPr>
        </p:nvSpPr>
        <p:spPr/>
        <p:txBody>
          <a:bodyPr/>
          <a:lstStyle/>
          <a:p>
            <a:r>
              <a:rPr lang="en-US" altLang="sr-Latn-RS" b="1" smtClean="0"/>
              <a:t>In the north and west (the regions where Frankish and Burgundian monarchs had set the stage for legal development), it was only natural that the </a:t>
            </a:r>
            <a:r>
              <a:rPr lang="en-US" altLang="sr-Latn-RS" b="1" i="1" smtClean="0"/>
              <a:t>droit coutumier,</a:t>
            </a:r>
            <a:r>
              <a:rPr lang="en-US" altLang="sr-Latn-RS" b="1" smtClean="0"/>
              <a:t> based on Germanic custom and tradition, would prevail</a:t>
            </a:r>
            <a:endParaRPr lang="en-US" altLang="sr-Latn-RS" smtClean="0"/>
          </a:p>
          <a:p>
            <a:endParaRPr lang="en-US" altLang="sr-Latn-RS" smtClean="0"/>
          </a:p>
          <a:p>
            <a:endParaRPr lang="en-US" altLang="sr-Latn-RS" smtClean="0"/>
          </a:p>
        </p:txBody>
      </p:sp>
    </p:spTree>
    <p:extLst>
      <p:ext uri="{BB962C8B-B14F-4D97-AF65-F5344CB8AC3E}">
        <p14:creationId xmlns:p14="http://schemas.microsoft.com/office/powerpoint/2010/main" val="3771882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hr-HR" altLang="sr-Latn-RS" dirty="0" err="1" smtClean="0"/>
              <a:t>Jus</a:t>
            </a:r>
            <a:r>
              <a:rPr lang="hr-HR" altLang="sr-Latn-RS" dirty="0" smtClean="0"/>
              <a:t> </a:t>
            </a:r>
            <a:r>
              <a:rPr lang="hr-HR" altLang="sr-Latn-RS" dirty="0" err="1" smtClean="0"/>
              <a:t>commune</a:t>
            </a:r>
            <a:endParaRPr lang="en-US" altLang="sr-Latn-RS" dirty="0" smtClean="0"/>
          </a:p>
        </p:txBody>
      </p:sp>
      <p:sp>
        <p:nvSpPr>
          <p:cNvPr id="166915" name="Content Placeholder 2"/>
          <p:cNvSpPr>
            <a:spLocks noGrp="1"/>
          </p:cNvSpPr>
          <p:nvPr>
            <p:ph idx="1"/>
          </p:nvPr>
        </p:nvSpPr>
        <p:spPr/>
        <p:txBody>
          <a:bodyPr/>
          <a:lstStyle/>
          <a:p>
            <a:r>
              <a:rPr lang="en-US" altLang="sr-Latn-RS" dirty="0" smtClean="0"/>
              <a:t>The great diversity of French </a:t>
            </a:r>
            <a:r>
              <a:rPr lang="en-US" altLang="sr-Latn-RS" dirty="0" smtClean="0"/>
              <a:t>law</a:t>
            </a:r>
            <a:r>
              <a:rPr lang="hr-HR" altLang="sr-Latn-RS" dirty="0"/>
              <a:t> </a:t>
            </a:r>
            <a:r>
              <a:rPr lang="en-US" altLang="sr-Latn-RS" dirty="0" smtClean="0"/>
              <a:t>presented </a:t>
            </a:r>
            <a:r>
              <a:rPr lang="en-US" altLang="sr-Latn-RS" dirty="0" smtClean="0"/>
              <a:t>a challenge to the absolutist tendencies of </a:t>
            </a:r>
            <a:r>
              <a:rPr lang="en-US" altLang="sr-Latn-RS" dirty="0" smtClean="0"/>
              <a:t>French </a:t>
            </a:r>
            <a:r>
              <a:rPr lang="en-US" altLang="sr-Latn-RS" dirty="0" smtClean="0"/>
              <a:t>governments which constantly aspired to centralization of power and unity of laws. </a:t>
            </a:r>
            <a:endParaRPr lang="hr-HR" altLang="sr-Latn-RS" dirty="0" smtClean="0"/>
          </a:p>
          <a:p>
            <a:r>
              <a:rPr lang="en-US" altLang="sr-Latn-RS" dirty="0" smtClean="0"/>
              <a:t>Canon </a:t>
            </a:r>
            <a:r>
              <a:rPr lang="en-US" altLang="sr-Latn-RS" dirty="0" smtClean="0"/>
              <a:t>law was a normal vehicle for the unification process, bringing order and consistency to private civil and commercial law, and by the 16th century, Romano-canonic law had begun to emerge as a potential jus commune for </a:t>
            </a:r>
            <a:r>
              <a:rPr lang="en-US" altLang="sr-Latn-RS" dirty="0" smtClean="0"/>
              <a:t>France </a:t>
            </a:r>
            <a:r>
              <a:rPr lang="en-US" altLang="sr-Latn-RS" dirty="0" smtClean="0"/>
              <a:t>with principles of natural law.</a:t>
            </a:r>
          </a:p>
        </p:txBody>
      </p:sp>
    </p:spTree>
    <p:extLst>
      <p:ext uri="{BB962C8B-B14F-4D97-AF65-F5344CB8AC3E}">
        <p14:creationId xmlns:p14="http://schemas.microsoft.com/office/powerpoint/2010/main" val="2463624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hr-HR" altLang="sr-Latn-RS" dirty="0" err="1" smtClean="0"/>
              <a:t>Napoleon’s</a:t>
            </a:r>
            <a:r>
              <a:rPr lang="hr-HR" altLang="sr-Latn-RS" dirty="0" smtClean="0"/>
              <a:t> </a:t>
            </a:r>
            <a:r>
              <a:rPr lang="hr-HR" altLang="sr-Latn-RS" dirty="0" err="1" smtClean="0"/>
              <a:t>Code</a:t>
            </a:r>
            <a:endParaRPr lang="en-US" altLang="sr-Latn-RS" dirty="0" smtClean="0"/>
          </a:p>
        </p:txBody>
      </p:sp>
      <p:sp>
        <p:nvSpPr>
          <p:cNvPr id="178179" name="Content Placeholder 2"/>
          <p:cNvSpPr>
            <a:spLocks noGrp="1"/>
          </p:cNvSpPr>
          <p:nvPr>
            <p:ph idx="1"/>
          </p:nvPr>
        </p:nvSpPr>
        <p:spPr/>
        <p:txBody>
          <a:bodyPr/>
          <a:lstStyle/>
          <a:p>
            <a:r>
              <a:rPr lang="en-US" altLang="sr-Latn-RS" dirty="0" smtClean="0"/>
              <a:t> intellectually </a:t>
            </a:r>
            <a:r>
              <a:rPr lang="en-US" altLang="sr-Latn-RS" dirty="0" smtClean="0"/>
              <a:t>the most significant and historically the most </a:t>
            </a:r>
            <a:r>
              <a:rPr lang="en-US" altLang="sr-Latn-RS" dirty="0" err="1" smtClean="0"/>
              <a:t>fertil</a:t>
            </a:r>
            <a:r>
              <a:rPr lang="hr-HR" altLang="sr-Latn-RS" dirty="0" smtClean="0"/>
              <a:t>e </a:t>
            </a:r>
            <a:r>
              <a:rPr lang="en-US" altLang="sr-Latn-RS" dirty="0" smtClean="0"/>
              <a:t>of </a:t>
            </a:r>
            <a:r>
              <a:rPr lang="en-US" altLang="sr-Latn-RS" dirty="0" smtClean="0"/>
              <a:t>the codes that came into force in western and central Europe in the first years of the 19th century</a:t>
            </a:r>
            <a:r>
              <a:rPr lang="en-US" altLang="sr-Latn-RS" dirty="0" smtClean="0"/>
              <a:t>. </a:t>
            </a:r>
            <a:endParaRPr lang="en-US" altLang="sr-Latn-RS" dirty="0" smtClean="0"/>
          </a:p>
        </p:txBody>
      </p:sp>
    </p:spTree>
    <p:extLst>
      <p:ext uri="{BB962C8B-B14F-4D97-AF65-F5344CB8AC3E}">
        <p14:creationId xmlns:p14="http://schemas.microsoft.com/office/powerpoint/2010/main" val="2012632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hr-HR" altLang="sr-Latn-RS" smtClean="0"/>
              <a:t>History of Legal French: Beginnings</a:t>
            </a:r>
          </a:p>
        </p:txBody>
      </p:sp>
      <p:sp>
        <p:nvSpPr>
          <p:cNvPr id="188419" name="Content Placeholder 2"/>
          <p:cNvSpPr>
            <a:spLocks noGrp="1"/>
          </p:cNvSpPr>
          <p:nvPr>
            <p:ph idx="1"/>
          </p:nvPr>
        </p:nvSpPr>
        <p:spPr/>
        <p:txBody>
          <a:bodyPr/>
          <a:lstStyle/>
          <a:p>
            <a:pPr eaLnBrk="1" hangingPunct="1"/>
            <a:r>
              <a:rPr lang="hr-HR" altLang="sr-Latn-RS" smtClean="0"/>
              <a:t>Legal and administrative language of Paris began to challenge Latin earlier than any other language</a:t>
            </a:r>
          </a:p>
          <a:p>
            <a:pPr eaLnBrk="1" hangingPunct="1"/>
            <a:r>
              <a:rPr lang="hr-HR" altLang="sr-Latn-RS" smtClean="0"/>
              <a:t>The government and the courts played an important role in the development of French; much of their vocabulary transmitted to ordinary language</a:t>
            </a:r>
          </a:p>
          <a:p>
            <a:pPr eaLnBrk="1" hangingPunct="1"/>
            <a:r>
              <a:rPr lang="hr-HR" altLang="sr-Latn-RS" smtClean="0"/>
              <a:t>French orthography also goes back to the practices of administrative and judicial organs</a:t>
            </a:r>
          </a:p>
        </p:txBody>
      </p:sp>
    </p:spTree>
    <p:extLst>
      <p:ext uri="{BB962C8B-B14F-4D97-AF65-F5344CB8AC3E}">
        <p14:creationId xmlns:p14="http://schemas.microsoft.com/office/powerpoint/2010/main" val="2695638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eaLnBrk="1" hangingPunct="1"/>
            <a:r>
              <a:rPr lang="hr-HR" altLang="sr-Latn-RS" smtClean="0"/>
              <a:t>Discarding Regional Languages</a:t>
            </a:r>
          </a:p>
        </p:txBody>
      </p:sp>
      <p:sp>
        <p:nvSpPr>
          <p:cNvPr id="189443" name="Content Placeholder 2"/>
          <p:cNvSpPr>
            <a:spLocks noGrp="1"/>
          </p:cNvSpPr>
          <p:nvPr>
            <p:ph idx="1"/>
          </p:nvPr>
        </p:nvSpPr>
        <p:spPr/>
        <p:txBody>
          <a:bodyPr/>
          <a:lstStyle/>
          <a:p>
            <a:pPr eaLnBrk="1" hangingPunct="1"/>
            <a:r>
              <a:rPr lang="hr-HR" altLang="sr-Latn-RS" smtClean="0"/>
              <a:t>Decree of Lyon (1510) still refers to </a:t>
            </a:r>
            <a:r>
              <a:rPr lang="hr-HR" altLang="sr-Latn-RS" i="1" smtClean="0"/>
              <a:t>langue de pays</a:t>
            </a:r>
          </a:p>
          <a:p>
            <a:pPr eaLnBrk="1" hangingPunct="1"/>
            <a:r>
              <a:rPr lang="hr-HR" altLang="sr-Latn-RS" smtClean="0"/>
              <a:t>Decree of Viller-Cotterêt (1539) introduces French explicitly  </a:t>
            </a:r>
          </a:p>
          <a:p>
            <a:pPr eaLnBrk="1" hangingPunct="1"/>
            <a:r>
              <a:rPr lang="hr-HR" altLang="sr-Latn-RS" smtClean="0"/>
              <a:t>Judgements and other legal documents had to be drawn up in French, old languages of provinces excluded; protests in non-French speaking regions</a:t>
            </a:r>
          </a:p>
          <a:p>
            <a:pPr eaLnBrk="1" hangingPunct="1"/>
            <a:r>
              <a:rPr lang="hr-HR" altLang="sr-Latn-RS" smtClean="0"/>
              <a:t>At the time of the Revolution, 25 million inhabitants: 6 million did not understand French, 6 million understood it at the basic level, 10 million had a passable knowledge of French</a:t>
            </a:r>
          </a:p>
          <a:p>
            <a:pPr eaLnBrk="1" hangingPunct="1"/>
            <a:endParaRPr lang="hr-HR" altLang="sr-Latn-RS" smtClean="0"/>
          </a:p>
        </p:txBody>
      </p:sp>
    </p:spTree>
    <p:extLst>
      <p:ext uri="{BB962C8B-B14F-4D97-AF65-F5344CB8AC3E}">
        <p14:creationId xmlns:p14="http://schemas.microsoft.com/office/powerpoint/2010/main" val="825996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pPr eaLnBrk="1" hangingPunct="1"/>
            <a:r>
              <a:rPr lang="hr-HR" altLang="sr-Latn-RS" smtClean="0"/>
              <a:t>Discarding Regional Languages</a:t>
            </a:r>
          </a:p>
        </p:txBody>
      </p:sp>
      <p:sp>
        <p:nvSpPr>
          <p:cNvPr id="190467" name="Content Placeholder 2"/>
          <p:cNvSpPr>
            <a:spLocks noGrp="1"/>
          </p:cNvSpPr>
          <p:nvPr>
            <p:ph idx="1"/>
          </p:nvPr>
        </p:nvSpPr>
        <p:spPr/>
        <p:txBody>
          <a:bodyPr/>
          <a:lstStyle/>
          <a:p>
            <a:pPr eaLnBrk="1" hangingPunct="1"/>
            <a:r>
              <a:rPr lang="hr-HR" altLang="sr-Latn-RS" sz="2800"/>
              <a:t>Revolutionary decrees obliged civil servants to use French and draw up all public documents in it</a:t>
            </a:r>
          </a:p>
          <a:p>
            <a:pPr eaLnBrk="1" hangingPunct="1"/>
            <a:r>
              <a:rPr lang="hr-HR" altLang="sr-Latn-RS" sz="2800"/>
              <a:t>French – the language of the army</a:t>
            </a:r>
          </a:p>
          <a:p>
            <a:pPr eaLnBrk="1" hangingPunct="1"/>
            <a:r>
              <a:rPr lang="hr-HR" altLang="sr-Latn-RS" sz="2800"/>
              <a:t>Compulsory military service, the press, postal services and railways increased the movement of the population and consolidated the central administration</a:t>
            </a:r>
          </a:p>
        </p:txBody>
      </p:sp>
    </p:spTree>
    <p:extLst>
      <p:ext uri="{BB962C8B-B14F-4D97-AF65-F5344CB8AC3E}">
        <p14:creationId xmlns:p14="http://schemas.microsoft.com/office/powerpoint/2010/main" val="1931098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hr-HR" altLang="sr-Latn-RS" smtClean="0"/>
              <a:t>Origins of legal terms</a:t>
            </a:r>
          </a:p>
        </p:txBody>
      </p:sp>
      <p:sp>
        <p:nvSpPr>
          <p:cNvPr id="191491" name="Content Placeholder 2"/>
          <p:cNvSpPr>
            <a:spLocks noGrp="1"/>
          </p:cNvSpPr>
          <p:nvPr>
            <p:ph idx="1"/>
          </p:nvPr>
        </p:nvSpPr>
        <p:spPr/>
        <p:txBody>
          <a:bodyPr/>
          <a:lstStyle/>
          <a:p>
            <a:pPr eaLnBrk="1" hangingPunct="1"/>
            <a:r>
              <a:rPr lang="hr-HR" altLang="sr-Latn-RS" smtClean="0"/>
              <a:t>Latin terms  transmitted from Antiquity by continuous tradition (</a:t>
            </a:r>
            <a:r>
              <a:rPr lang="hr-HR" altLang="sr-Latn-RS" i="1" smtClean="0"/>
              <a:t>loi&lt;lex, juge &lt;judex, justice &lt; iustitia, délit &lt; delictum, société&lt;societas</a:t>
            </a:r>
            <a:r>
              <a:rPr lang="hr-HR" altLang="sr-Latn-RS" smtClean="0"/>
              <a:t>) </a:t>
            </a:r>
          </a:p>
          <a:p>
            <a:pPr eaLnBrk="1" hangingPunct="1"/>
            <a:r>
              <a:rPr lang="hr-HR" altLang="sr-Latn-RS" smtClean="0"/>
              <a:t>Medieval Latin: </a:t>
            </a:r>
            <a:r>
              <a:rPr lang="hr-HR" altLang="sr-Latn-RS" i="1" smtClean="0"/>
              <a:t>contumace &lt; contumax ‘contempt’, ‘non-appearance in court’</a:t>
            </a:r>
          </a:p>
          <a:p>
            <a:pPr eaLnBrk="1" hangingPunct="1"/>
            <a:r>
              <a:rPr lang="hr-HR" altLang="sr-Latn-RS" smtClean="0"/>
              <a:t>Greek: </a:t>
            </a:r>
            <a:r>
              <a:rPr lang="hr-HR" altLang="sr-Latn-RS" i="1" smtClean="0"/>
              <a:t>démocratie, politique</a:t>
            </a:r>
          </a:p>
          <a:p>
            <a:pPr eaLnBrk="1" hangingPunct="1"/>
            <a:r>
              <a:rPr lang="hr-HR" altLang="sr-Latn-RS" smtClean="0"/>
              <a:t>Neologisms which were never used in Latin or Greek: autogestion, monoparental; today, legal neologisms of Graeco-Latin origin often come from English</a:t>
            </a:r>
          </a:p>
          <a:p>
            <a:pPr eaLnBrk="1" hangingPunct="1"/>
            <a:endParaRPr lang="hr-HR" altLang="sr-Latn-RS" smtClean="0"/>
          </a:p>
        </p:txBody>
      </p:sp>
    </p:spTree>
    <p:extLst>
      <p:ext uri="{BB962C8B-B14F-4D97-AF65-F5344CB8AC3E}">
        <p14:creationId xmlns:p14="http://schemas.microsoft.com/office/powerpoint/2010/main" val="477267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eaLnBrk="1" hangingPunct="1"/>
            <a:r>
              <a:rPr lang="hr-HR" altLang="sr-Latn-RS" smtClean="0"/>
              <a:t>Improving the quality of legal language</a:t>
            </a:r>
          </a:p>
        </p:txBody>
      </p:sp>
      <p:sp>
        <p:nvSpPr>
          <p:cNvPr id="194563" name="Content Placeholder 2"/>
          <p:cNvSpPr>
            <a:spLocks noGrp="1"/>
          </p:cNvSpPr>
          <p:nvPr>
            <p:ph idx="1"/>
          </p:nvPr>
        </p:nvSpPr>
        <p:spPr/>
        <p:txBody>
          <a:bodyPr>
            <a:normAutofit fontScale="92500"/>
          </a:bodyPr>
          <a:lstStyle/>
          <a:p>
            <a:pPr eaLnBrk="1" hangingPunct="1"/>
            <a:r>
              <a:rPr lang="hr-HR" altLang="sr-Latn-RS" i="1" smtClean="0"/>
              <a:t>Association pour le bon usage du français dans l’administration, Commission de modernisation du langage judiciaire, Centre d’enregistrement et de révision des formulaires administratifs</a:t>
            </a:r>
          </a:p>
          <a:p>
            <a:pPr eaLnBrk="1" hangingPunct="1"/>
            <a:r>
              <a:rPr lang="hr-HR" altLang="sr-Latn-RS" smtClean="0"/>
              <a:t>Terms felt to be discriminatory – replaced</a:t>
            </a:r>
          </a:p>
          <a:p>
            <a:pPr eaLnBrk="1" hangingPunct="1"/>
            <a:r>
              <a:rPr lang="hr-HR" altLang="sr-Latn-RS" smtClean="0"/>
              <a:t>Courts should eliminate useless repetitions</a:t>
            </a:r>
          </a:p>
          <a:p>
            <a:pPr eaLnBrk="1" hangingPunct="1"/>
            <a:r>
              <a:rPr lang="hr-HR" altLang="sr-Latn-RS" smtClean="0"/>
              <a:t>Latin maxims should be reduced</a:t>
            </a:r>
          </a:p>
          <a:p>
            <a:pPr eaLnBrk="1" hangingPunct="1"/>
            <a:r>
              <a:rPr lang="hr-HR" altLang="sr-Latn-RS" smtClean="0"/>
              <a:t>Clarity of legal language</a:t>
            </a:r>
          </a:p>
          <a:p>
            <a:pPr eaLnBrk="1" hangingPunct="1"/>
            <a:r>
              <a:rPr lang="hr-HR" altLang="sr-Latn-RS" smtClean="0"/>
              <a:t>Today: struggle against Anglicisms</a:t>
            </a:r>
          </a:p>
        </p:txBody>
      </p:sp>
    </p:spTree>
    <p:extLst>
      <p:ext uri="{BB962C8B-B14F-4D97-AF65-F5344CB8AC3E}">
        <p14:creationId xmlns:p14="http://schemas.microsoft.com/office/powerpoint/2010/main" val="37537168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ctrTitle"/>
          </p:nvPr>
        </p:nvSpPr>
        <p:spPr>
          <a:xfrm>
            <a:off x="2390776" y="1447800"/>
            <a:ext cx="6619875" cy="3328988"/>
          </a:xfrm>
        </p:spPr>
        <p:txBody>
          <a:bodyPr/>
          <a:lstStyle/>
          <a:p>
            <a:pPr eaLnBrk="1" hangingPunct="1"/>
            <a:r>
              <a:rPr lang="hr-HR" altLang="sr-Latn-RS" smtClean="0"/>
              <a:t>Legal English</a:t>
            </a:r>
          </a:p>
        </p:txBody>
      </p:sp>
      <p:sp>
        <p:nvSpPr>
          <p:cNvPr id="131075" name="Subtitle 2"/>
          <p:cNvSpPr>
            <a:spLocks noGrp="1"/>
          </p:cNvSpPr>
          <p:nvPr>
            <p:ph type="subTitle" idx="1"/>
          </p:nvPr>
        </p:nvSpPr>
        <p:spPr>
          <a:xfrm>
            <a:off x="2390776" y="4776788"/>
            <a:ext cx="6619875" cy="862012"/>
          </a:xfrm>
        </p:spPr>
        <p:txBody>
          <a:bodyPr rtlCol="0">
            <a:normAutofit/>
          </a:bodyPr>
          <a:lstStyle/>
          <a:p>
            <a:pPr defTabSz="457207">
              <a:spcAft>
                <a:spcPts val="0"/>
              </a:spcAft>
              <a:buClr>
                <a:schemeClr val="bg2">
                  <a:lumMod val="40000"/>
                  <a:lumOff val="60000"/>
                </a:schemeClr>
              </a:buClr>
              <a:defRPr/>
            </a:pPr>
            <a:r>
              <a:rPr lang="hr-HR" altLang="sr-Latn-RS" dirty="0" smtClean="0"/>
              <a:t>History and development</a:t>
            </a:r>
          </a:p>
        </p:txBody>
      </p:sp>
    </p:spTree>
    <p:extLst>
      <p:ext uri="{BB962C8B-B14F-4D97-AF65-F5344CB8AC3E}">
        <p14:creationId xmlns:p14="http://schemas.microsoft.com/office/powerpoint/2010/main" val="2872818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GB" altLang="sr-Latn-RS" sz="4000"/>
              <a:t>HISTORY OF THE ENGLISH LANGUAGE</a:t>
            </a:r>
            <a:endParaRPr lang="hr-HR" altLang="sr-Latn-RS" sz="4000"/>
          </a:p>
        </p:txBody>
      </p:sp>
      <p:sp>
        <p:nvSpPr>
          <p:cNvPr id="224259" name="Rectangle 3"/>
          <p:cNvSpPr>
            <a:spLocks noGrp="1" noChangeArrowheads="1"/>
          </p:cNvSpPr>
          <p:nvPr>
            <p:ph idx="1"/>
          </p:nvPr>
        </p:nvSpPr>
        <p:spPr/>
        <p:txBody>
          <a:bodyPr/>
          <a:lstStyle/>
          <a:p>
            <a:pPr eaLnBrk="1" hangingPunct="1"/>
            <a:r>
              <a:rPr lang="en-GB" altLang="sr-Latn-RS" b="1" dirty="0" smtClean="0"/>
              <a:t>OLD ENGLISH (c. 450- c. 1100)</a:t>
            </a:r>
          </a:p>
          <a:p>
            <a:pPr eaLnBrk="1" hangingPunct="1"/>
            <a:r>
              <a:rPr lang="en-GB" altLang="sr-Latn-RS" b="1" dirty="0" smtClean="0"/>
              <a:t>MIDDLE ENGLISH (c. 1100- c.1450)</a:t>
            </a:r>
          </a:p>
          <a:p>
            <a:pPr eaLnBrk="1" hangingPunct="1"/>
            <a:r>
              <a:rPr lang="en-GB" altLang="sr-Latn-RS" b="1" dirty="0" smtClean="0"/>
              <a:t>MODERN ENGLISH (c. 1450 - )</a:t>
            </a:r>
            <a:endParaRPr lang="hr-HR" altLang="sr-Latn-RS" b="1" dirty="0" smtClean="0"/>
          </a:p>
        </p:txBody>
      </p:sp>
    </p:spTree>
    <p:extLst>
      <p:ext uri="{BB962C8B-B14F-4D97-AF65-F5344CB8AC3E}">
        <p14:creationId xmlns:p14="http://schemas.microsoft.com/office/powerpoint/2010/main" val="277138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hr-HR" altLang="sr-Latn-RS" dirty="0" err="1" smtClean="0"/>
              <a:t>Modern</a:t>
            </a:r>
            <a:r>
              <a:rPr lang="hr-HR" altLang="sr-Latn-RS" dirty="0" smtClean="0"/>
              <a:t> </a:t>
            </a:r>
            <a:r>
              <a:rPr lang="hr-HR" altLang="sr-Latn-RS" dirty="0" smtClean="0"/>
              <a:t>Latin</a:t>
            </a:r>
            <a:endParaRPr lang="en-US" altLang="sr-Latn-RS" dirty="0" smtClean="0"/>
          </a:p>
        </p:txBody>
      </p:sp>
      <p:sp>
        <p:nvSpPr>
          <p:cNvPr id="26627" name="Content Placeholder 2"/>
          <p:cNvSpPr>
            <a:spLocks noGrp="1"/>
          </p:cNvSpPr>
          <p:nvPr>
            <p:ph idx="1"/>
          </p:nvPr>
        </p:nvSpPr>
        <p:spPr/>
        <p:txBody>
          <a:bodyPr/>
          <a:lstStyle/>
          <a:p>
            <a:r>
              <a:rPr lang="en-US" altLang="sr-Latn-RS" smtClean="0"/>
              <a:t>During the Early Modern Age, Latin still was the most important language of culture in Europe.</a:t>
            </a:r>
            <a:endParaRPr lang="hr-HR" altLang="sr-Latn-RS" smtClean="0"/>
          </a:p>
          <a:p>
            <a:r>
              <a:rPr lang="hr-HR" altLang="sr-Latn-RS" smtClean="0"/>
              <a:t>U</a:t>
            </a:r>
            <a:r>
              <a:rPr lang="en-US" altLang="sr-Latn-RS" smtClean="0"/>
              <a:t>ntil the end of the 17th century </a:t>
            </a:r>
            <a:r>
              <a:rPr lang="hr-HR" altLang="sr-Latn-RS" smtClean="0"/>
              <a:t>most</a:t>
            </a:r>
            <a:r>
              <a:rPr lang="en-US" altLang="sr-Latn-RS" smtClean="0"/>
              <a:t> books and almost all diplomatic documents were written in Latin. </a:t>
            </a:r>
            <a:endParaRPr lang="hr-HR" altLang="sr-Latn-RS" smtClean="0"/>
          </a:p>
          <a:p>
            <a:r>
              <a:rPr lang="en-US" altLang="sr-Latn-RS" smtClean="0"/>
              <a:t>Afterwards, most diplomatic documents were written in French and later just native or other languages</a:t>
            </a:r>
          </a:p>
        </p:txBody>
      </p:sp>
    </p:spTree>
    <p:extLst>
      <p:ext uri="{BB962C8B-B14F-4D97-AF65-F5344CB8AC3E}">
        <p14:creationId xmlns:p14="http://schemas.microsoft.com/office/powerpoint/2010/main" val="36807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GB" altLang="sr-Latn-RS" sz="3200"/>
              <a:t>LATER OLD ENGLISH (c. 850 - c.1100)</a:t>
            </a:r>
            <a:r>
              <a:rPr lang="hr-HR" altLang="sr-Latn-RS" sz="3200"/>
              <a:t> </a:t>
            </a:r>
            <a:r>
              <a:rPr lang="en-GB" altLang="sr-Latn-RS" sz="3200"/>
              <a:t>Language Contacts</a:t>
            </a:r>
            <a:endParaRPr lang="hr-HR" altLang="sr-Latn-RS" sz="3200"/>
          </a:p>
        </p:txBody>
      </p:sp>
      <p:sp>
        <p:nvSpPr>
          <p:cNvPr id="134147" name="Rectangle 3"/>
          <p:cNvSpPr>
            <a:spLocks noGrp="1" noChangeArrowheads="1"/>
          </p:cNvSpPr>
          <p:nvPr>
            <p:ph idx="1"/>
          </p:nvPr>
        </p:nvSpPr>
        <p:spPr/>
        <p:txBody>
          <a:bodyPr rtlCol="0">
            <a:normAutofit fontScale="85000" lnSpcReduction="20000"/>
          </a:bodyPr>
          <a:lstStyle/>
          <a:p>
            <a:pPr marL="342906" indent="-342906" algn="ctr" defTabSz="457207">
              <a:lnSpc>
                <a:spcPct val="80000"/>
              </a:lnSpc>
              <a:spcAft>
                <a:spcPts val="0"/>
              </a:spcAft>
              <a:buClr>
                <a:schemeClr val="bg2">
                  <a:lumMod val="40000"/>
                  <a:lumOff val="60000"/>
                </a:schemeClr>
              </a:buClr>
              <a:buFont typeface="Wingdings 3" charset="2"/>
              <a:buChar char=""/>
              <a:defRPr/>
            </a:pPr>
            <a:r>
              <a:rPr lang="en-GB" altLang="sr-Latn-RS" b="1" smtClean="0">
                <a:solidFill>
                  <a:schemeClr val="folHlink"/>
                </a:solidFill>
              </a:rPr>
              <a:t>OLD NORSE</a:t>
            </a:r>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solidFill>
                  <a:schemeClr val="folHlink"/>
                </a:solidFill>
              </a:rPr>
              <a:t>Lexical words</a:t>
            </a:r>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Nouns:</a:t>
            </a:r>
            <a:r>
              <a:rPr lang="en-GB" altLang="sr-Latn-RS" smtClean="0"/>
              <a:t> </a:t>
            </a:r>
            <a:r>
              <a:rPr lang="en-GB" altLang="sr-Latn-RS" i="1" smtClean="0"/>
              <a:t>birth, bull, dirt, egg, fellow, husband, leg, sister, skin, sky, skirt, window</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Adjectives</a:t>
            </a:r>
            <a:r>
              <a:rPr lang="en-GB" altLang="sr-Latn-RS" smtClean="0"/>
              <a:t>: </a:t>
            </a:r>
            <a:r>
              <a:rPr lang="en-GB" altLang="sr-Latn-RS" i="1" smtClean="0"/>
              <a:t>ill, low, odd, rotten, sly, weak</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Verbs:</a:t>
            </a:r>
            <a:r>
              <a:rPr lang="en-GB" altLang="sr-Latn-RS" smtClean="0"/>
              <a:t> </a:t>
            </a:r>
            <a:r>
              <a:rPr lang="en-GB" altLang="sr-Latn-RS" i="1" smtClean="0"/>
              <a:t>call, crawl, die, get, give, lift, raise, scream, take, </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solidFill>
                  <a:schemeClr val="folHlink"/>
                </a:solidFill>
              </a:rPr>
              <a:t>Function words</a:t>
            </a:r>
            <a:endParaRPr lang="hr-HR" altLang="sr-Latn-RS" b="1" smtClean="0">
              <a:solidFill>
                <a:schemeClr val="folHlink"/>
              </a:solidFill>
            </a:endParaRPr>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Pronouns</a:t>
            </a:r>
            <a:r>
              <a:rPr lang="en-GB" altLang="sr-Latn-RS" smtClean="0"/>
              <a:t>: </a:t>
            </a:r>
            <a:r>
              <a:rPr lang="en-GB" altLang="sr-Latn-RS" i="1" smtClean="0"/>
              <a:t>they (their, them)</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Conjunctions</a:t>
            </a:r>
            <a:r>
              <a:rPr lang="en-GB" altLang="sr-Latn-RS" smtClean="0"/>
              <a:t>: </a:t>
            </a:r>
            <a:r>
              <a:rPr lang="en-GB" altLang="sr-Latn-RS" i="1" smtClean="0"/>
              <a:t>though</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Determiners</a:t>
            </a:r>
            <a:r>
              <a:rPr lang="en-GB" altLang="sr-Latn-RS" smtClean="0"/>
              <a:t>: </a:t>
            </a:r>
            <a:r>
              <a:rPr lang="en-GB" altLang="sr-Latn-RS" i="1" smtClean="0"/>
              <a:t>some, any</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Auxiliaries</a:t>
            </a:r>
            <a:r>
              <a:rPr lang="en-GB" altLang="sr-Latn-RS" smtClean="0"/>
              <a:t>: </a:t>
            </a:r>
            <a:r>
              <a:rPr lang="en-GB" altLang="sr-Latn-RS" i="1" smtClean="0"/>
              <a:t>are</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solidFill>
                  <a:schemeClr val="folHlink"/>
                </a:solidFill>
              </a:rPr>
              <a:t>Names</a:t>
            </a:r>
            <a:endParaRPr lang="hr-HR" altLang="sr-Latn-RS" b="1" smtClean="0">
              <a:solidFill>
                <a:schemeClr val="folHlink"/>
              </a:solidFill>
            </a:endParaRPr>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Family names</a:t>
            </a:r>
            <a:r>
              <a:rPr lang="en-GB" altLang="sr-Latn-RS" smtClean="0"/>
              <a:t>: </a:t>
            </a:r>
            <a:r>
              <a:rPr lang="en-GB" altLang="sr-Latn-RS" i="1" smtClean="0"/>
              <a:t>-son: Johnson, Stevenson</a:t>
            </a:r>
            <a:endParaRPr lang="en-GB" altLang="sr-Latn-RS" b="1" smtClean="0"/>
          </a:p>
          <a:p>
            <a:pPr marL="342906" indent="-342906" defTabSz="457207">
              <a:lnSpc>
                <a:spcPct val="80000"/>
              </a:lnSpc>
              <a:spcAft>
                <a:spcPts val="0"/>
              </a:spcAft>
              <a:buClr>
                <a:schemeClr val="bg2">
                  <a:lumMod val="40000"/>
                  <a:lumOff val="60000"/>
                </a:schemeClr>
              </a:buClr>
              <a:buFont typeface="Wingdings 3" charset="2"/>
              <a:buChar char=""/>
              <a:defRPr/>
            </a:pPr>
            <a:r>
              <a:rPr lang="en-GB" altLang="sr-Latn-RS" b="1" smtClean="0"/>
              <a:t>Place names</a:t>
            </a:r>
            <a:r>
              <a:rPr lang="en-GB" altLang="sr-Latn-RS" smtClean="0"/>
              <a:t>: -</a:t>
            </a:r>
            <a:r>
              <a:rPr lang="en-GB" altLang="sr-Latn-RS" i="1" smtClean="0"/>
              <a:t>by</a:t>
            </a:r>
            <a:r>
              <a:rPr lang="en-GB" altLang="sr-Latn-RS" smtClean="0"/>
              <a:t> 'farm, town': </a:t>
            </a:r>
            <a:r>
              <a:rPr lang="en-GB" altLang="sr-Latn-RS" i="1" smtClean="0"/>
              <a:t>Derby, Rugby, Whitby</a:t>
            </a:r>
            <a:r>
              <a:rPr lang="en-GB" altLang="sr-Latn-RS" smtClean="0"/>
              <a:t>; -</a:t>
            </a:r>
            <a:r>
              <a:rPr lang="en-GB" altLang="sr-Latn-RS" i="1" smtClean="0"/>
              <a:t>thorp</a:t>
            </a:r>
            <a:r>
              <a:rPr lang="en-GB" altLang="sr-Latn-RS" smtClean="0"/>
              <a:t> 'village': </a:t>
            </a:r>
            <a:r>
              <a:rPr lang="en-GB" altLang="sr-Latn-RS" i="1" smtClean="0"/>
              <a:t>Althorp, Linthorp</a:t>
            </a:r>
            <a:endParaRPr lang="hr-HR" altLang="sr-Latn-RS" i="1" smtClean="0"/>
          </a:p>
        </p:txBody>
      </p:sp>
    </p:spTree>
    <p:extLst>
      <p:ext uri="{BB962C8B-B14F-4D97-AF65-F5344CB8AC3E}">
        <p14:creationId xmlns:p14="http://schemas.microsoft.com/office/powerpoint/2010/main" val="42788110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eaLnBrk="1" hangingPunct="1"/>
            <a:r>
              <a:rPr lang="hr-HR" altLang="sr-Latn-RS" smtClean="0"/>
              <a:t>Anglo-Saxon Period: customary law</a:t>
            </a:r>
          </a:p>
        </p:txBody>
      </p:sp>
      <p:sp>
        <p:nvSpPr>
          <p:cNvPr id="226307" name="Content Placeholder 2"/>
          <p:cNvSpPr>
            <a:spLocks noGrp="1"/>
          </p:cNvSpPr>
          <p:nvPr>
            <p:ph idx="1"/>
          </p:nvPr>
        </p:nvSpPr>
        <p:spPr/>
        <p:txBody>
          <a:bodyPr/>
          <a:lstStyle/>
          <a:p>
            <a:pPr eaLnBrk="1" hangingPunct="1"/>
            <a:r>
              <a:rPr lang="hr-HR" altLang="sr-Latn-RS" smtClean="0"/>
              <a:t>Verbal magic</a:t>
            </a:r>
          </a:p>
          <a:p>
            <a:pPr eaLnBrk="1" hangingPunct="1"/>
            <a:r>
              <a:rPr lang="hr-HR" altLang="sr-Latn-RS" smtClean="0"/>
              <a:t>Acts of transfer required complicated and precise language rituals; a single mistake could nullify the act</a:t>
            </a:r>
          </a:p>
          <a:p>
            <a:pPr eaLnBrk="1" hangingPunct="1"/>
            <a:r>
              <a:rPr lang="hr-HR" altLang="sr-Latn-RS" smtClean="0"/>
              <a:t>Use of rhythmic expressions, alliteration, binary expressions</a:t>
            </a:r>
          </a:p>
        </p:txBody>
      </p:sp>
    </p:spTree>
    <p:extLst>
      <p:ext uri="{BB962C8B-B14F-4D97-AF65-F5344CB8AC3E}">
        <p14:creationId xmlns:p14="http://schemas.microsoft.com/office/powerpoint/2010/main" val="2610136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eaLnBrk="1" hangingPunct="1"/>
            <a:r>
              <a:rPr lang="hr-HR" altLang="sr-Latn-RS" smtClean="0"/>
              <a:t>Birth of Common Law</a:t>
            </a:r>
          </a:p>
        </p:txBody>
      </p:sp>
      <p:sp>
        <p:nvSpPr>
          <p:cNvPr id="227331" name="Content Placeholder 2"/>
          <p:cNvSpPr>
            <a:spLocks noGrp="1"/>
          </p:cNvSpPr>
          <p:nvPr>
            <p:ph idx="1"/>
          </p:nvPr>
        </p:nvSpPr>
        <p:spPr/>
        <p:txBody>
          <a:bodyPr/>
          <a:lstStyle/>
          <a:p>
            <a:pPr eaLnBrk="1" hangingPunct="1"/>
            <a:r>
              <a:rPr lang="hr-HR" altLang="sr-Latn-RS" smtClean="0"/>
              <a:t>After the Norman conquest (1066)</a:t>
            </a:r>
          </a:p>
          <a:p>
            <a:pPr eaLnBrk="1" hangingPunct="1"/>
            <a:r>
              <a:rPr lang="hr-HR" altLang="sr-Latn-RS" smtClean="0"/>
              <a:t>To consolidate his dominance, the king sought to centralise the justice system by establishing the Royal Courts of Justice at Westminster</a:t>
            </a:r>
          </a:p>
          <a:p>
            <a:pPr eaLnBrk="1" hangingPunct="1"/>
            <a:r>
              <a:rPr lang="hr-HR" altLang="sr-Latn-RS" smtClean="0"/>
              <a:t>Royal Courts adjudicated cases within the king’s competence</a:t>
            </a:r>
          </a:p>
          <a:p>
            <a:pPr eaLnBrk="1" hangingPunct="1"/>
            <a:r>
              <a:rPr lang="hr-HR" altLang="sr-Latn-RS" smtClean="0"/>
              <a:t>Progressively, increasing categories of cases transferred to these Courts</a:t>
            </a:r>
          </a:p>
        </p:txBody>
      </p:sp>
    </p:spTree>
    <p:extLst>
      <p:ext uri="{BB962C8B-B14F-4D97-AF65-F5344CB8AC3E}">
        <p14:creationId xmlns:p14="http://schemas.microsoft.com/office/powerpoint/2010/main" val="1066805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pPr eaLnBrk="1" hangingPunct="1"/>
            <a:r>
              <a:rPr lang="hr-HR" altLang="sr-Latn-RS" smtClean="0"/>
              <a:t>Birth of Common Law</a:t>
            </a:r>
          </a:p>
        </p:txBody>
      </p:sp>
      <p:sp>
        <p:nvSpPr>
          <p:cNvPr id="228355" name="Content Placeholder 2"/>
          <p:cNvSpPr>
            <a:spLocks noGrp="1"/>
          </p:cNvSpPr>
          <p:nvPr>
            <p:ph idx="1"/>
          </p:nvPr>
        </p:nvSpPr>
        <p:spPr/>
        <p:txBody>
          <a:bodyPr/>
          <a:lstStyle/>
          <a:p>
            <a:pPr eaLnBrk="1" hangingPunct="1"/>
            <a:r>
              <a:rPr lang="hr-HR" altLang="sr-Latn-RS" smtClean="0"/>
              <a:t>Court judgments - importance that went beyond the particular cases in which they had been pronounced</a:t>
            </a:r>
          </a:p>
          <a:p>
            <a:pPr eaLnBrk="1" hangingPunct="1"/>
            <a:r>
              <a:rPr lang="hr-HR" altLang="sr-Latn-RS" smtClean="0"/>
              <a:t>To specify the conditions and limits of the binding effect of judgments, a refined rule of precedent was progressively created</a:t>
            </a:r>
          </a:p>
          <a:p>
            <a:pPr eaLnBrk="1" hangingPunct="1"/>
            <a:r>
              <a:rPr lang="hr-HR" altLang="sr-Latn-RS" smtClean="0"/>
              <a:t>The legal system built by case law strengthened the position of judges</a:t>
            </a:r>
          </a:p>
        </p:txBody>
      </p:sp>
    </p:spTree>
    <p:extLst>
      <p:ext uri="{BB962C8B-B14F-4D97-AF65-F5344CB8AC3E}">
        <p14:creationId xmlns:p14="http://schemas.microsoft.com/office/powerpoint/2010/main" val="3397998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normAutofit fontScale="90000"/>
          </a:bodyPr>
          <a:lstStyle/>
          <a:p>
            <a:pPr eaLnBrk="1" hangingPunct="1"/>
            <a:r>
              <a:rPr lang="hr-HR" altLang="sr-Latn-RS" smtClean="0"/>
              <a:t>Dominance of Law Latin</a:t>
            </a:r>
            <a:br>
              <a:rPr lang="hr-HR" altLang="sr-Latn-RS" smtClean="0"/>
            </a:br>
            <a:endParaRPr lang="hr-HR" altLang="sr-Latn-RS" smtClean="0"/>
          </a:p>
        </p:txBody>
      </p:sp>
      <p:sp>
        <p:nvSpPr>
          <p:cNvPr id="229379" name="Content Placeholder 2"/>
          <p:cNvSpPr>
            <a:spLocks noGrp="1"/>
          </p:cNvSpPr>
          <p:nvPr>
            <p:ph idx="1"/>
          </p:nvPr>
        </p:nvSpPr>
        <p:spPr/>
        <p:txBody>
          <a:bodyPr/>
          <a:lstStyle/>
          <a:p>
            <a:pPr eaLnBrk="1" hangingPunct="1"/>
            <a:r>
              <a:rPr lang="hr-HR" altLang="sr-Latn-RS" sz="3200"/>
              <a:t>The Norman Conquest brought to England a French-speaking upper class</a:t>
            </a:r>
          </a:p>
          <a:p>
            <a:pPr eaLnBrk="1" hangingPunct="1"/>
            <a:r>
              <a:rPr lang="hr-HR" altLang="sr-Latn-RS" sz="3200"/>
              <a:t>Latin – dominant in law</a:t>
            </a:r>
          </a:p>
          <a:p>
            <a:pPr eaLnBrk="1" hangingPunct="1"/>
            <a:r>
              <a:rPr lang="hr-HR" altLang="sr-Latn-RS" sz="3200"/>
              <a:t>11-12 c. Latin was the language of legal documents in England</a:t>
            </a:r>
          </a:p>
          <a:p>
            <a:pPr eaLnBrk="1" hangingPunct="1"/>
            <a:endParaRPr lang="hr-HR" altLang="sr-Latn-RS" smtClean="0"/>
          </a:p>
        </p:txBody>
      </p:sp>
    </p:spTree>
    <p:extLst>
      <p:ext uri="{BB962C8B-B14F-4D97-AF65-F5344CB8AC3E}">
        <p14:creationId xmlns:p14="http://schemas.microsoft.com/office/powerpoint/2010/main" val="824926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pPr eaLnBrk="1" hangingPunct="1"/>
            <a:r>
              <a:rPr lang="hr-HR" altLang="sr-Latn-RS" smtClean="0"/>
              <a:t>Dominance of Law Latin</a:t>
            </a:r>
          </a:p>
        </p:txBody>
      </p:sp>
      <p:sp>
        <p:nvSpPr>
          <p:cNvPr id="230403" name="Content Placeholder 2"/>
          <p:cNvSpPr>
            <a:spLocks noGrp="1"/>
          </p:cNvSpPr>
          <p:nvPr>
            <p:ph idx="1"/>
          </p:nvPr>
        </p:nvSpPr>
        <p:spPr/>
        <p:txBody>
          <a:bodyPr/>
          <a:lstStyle/>
          <a:p>
            <a:pPr eaLnBrk="1" hangingPunct="1"/>
            <a:r>
              <a:rPr lang="hr-HR" altLang="sr-Latn-RS" smtClean="0"/>
              <a:t>In this period – common law was created</a:t>
            </a:r>
          </a:p>
          <a:p>
            <a:pPr eaLnBrk="1" hangingPunct="1"/>
            <a:r>
              <a:rPr lang="hr-HR" altLang="sr-Latn-RS" smtClean="0"/>
              <a:t>Many essential common law terms were originally formulated in Latin (e.g. </a:t>
            </a:r>
            <a:r>
              <a:rPr lang="hr-HR" altLang="sr-Latn-RS" i="1" smtClean="0"/>
              <a:t>breve ‘writ</a:t>
            </a:r>
            <a:r>
              <a:rPr lang="hr-HR" altLang="sr-Latn-RS" smtClean="0"/>
              <a:t>’)</a:t>
            </a:r>
          </a:p>
          <a:p>
            <a:pPr eaLnBrk="1" hangingPunct="1"/>
            <a:r>
              <a:rPr lang="hr-HR" altLang="sr-Latn-RS" smtClean="0"/>
              <a:t>Meaning diverged from that of classical Latin</a:t>
            </a:r>
          </a:p>
          <a:p>
            <a:pPr eaLnBrk="1" hangingPunct="1"/>
            <a:endParaRPr lang="hr-HR" altLang="sr-Latn-RS" smtClean="0"/>
          </a:p>
        </p:txBody>
      </p:sp>
    </p:spTree>
    <p:extLst>
      <p:ext uri="{BB962C8B-B14F-4D97-AF65-F5344CB8AC3E}">
        <p14:creationId xmlns:p14="http://schemas.microsoft.com/office/powerpoint/2010/main" val="2835508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pPr eaLnBrk="1" hangingPunct="1"/>
            <a:r>
              <a:rPr lang="hr-HR" altLang="sr-Latn-RS" smtClean="0"/>
              <a:t>Rise of Law French</a:t>
            </a:r>
          </a:p>
        </p:txBody>
      </p:sp>
      <p:sp>
        <p:nvSpPr>
          <p:cNvPr id="231427" name="Content Placeholder 2"/>
          <p:cNvSpPr>
            <a:spLocks noGrp="1"/>
          </p:cNvSpPr>
          <p:nvPr>
            <p:ph idx="1"/>
          </p:nvPr>
        </p:nvSpPr>
        <p:spPr/>
        <p:txBody>
          <a:bodyPr>
            <a:normAutofit lnSpcReduction="10000"/>
          </a:bodyPr>
          <a:lstStyle/>
          <a:p>
            <a:pPr eaLnBrk="1" hangingPunct="1"/>
            <a:r>
              <a:rPr lang="hr-HR" altLang="sr-Latn-RS" smtClean="0"/>
              <a:t>1st law promulgated in French in 1275</a:t>
            </a:r>
          </a:p>
          <a:p>
            <a:pPr eaLnBrk="1" hangingPunct="1"/>
            <a:r>
              <a:rPr lang="hr-HR" altLang="sr-Latn-RS" smtClean="0"/>
              <a:t>End of 13th c. both Latin and French used as legislative languages</a:t>
            </a:r>
          </a:p>
          <a:p>
            <a:pPr eaLnBrk="1" hangingPunct="1"/>
            <a:r>
              <a:rPr lang="hr-HR" altLang="sr-Latn-RS" smtClean="0"/>
              <a:t>Early 14th c. French used in drafting laws (except in Church matters)</a:t>
            </a:r>
          </a:p>
          <a:p>
            <a:pPr eaLnBrk="1" hangingPunct="1"/>
            <a:r>
              <a:rPr lang="hr-HR" altLang="sr-Latn-RS" smtClean="0"/>
              <a:t>Late 13th c. the Royal Courts used French during sessions; case reports – prepared in French</a:t>
            </a:r>
          </a:p>
          <a:p>
            <a:pPr eaLnBrk="1" hangingPunct="1"/>
            <a:r>
              <a:rPr lang="hr-HR" altLang="sr-Latn-RS" smtClean="0"/>
              <a:t>French became the legal language in England from the late 13th c., both for legislation and the law courts</a:t>
            </a:r>
          </a:p>
          <a:p>
            <a:pPr eaLnBrk="1" hangingPunct="1"/>
            <a:endParaRPr lang="hr-HR" altLang="sr-Latn-RS" smtClean="0"/>
          </a:p>
          <a:p>
            <a:pPr eaLnBrk="1" hangingPunct="1"/>
            <a:endParaRPr lang="hr-HR" altLang="sr-Latn-RS" smtClean="0"/>
          </a:p>
        </p:txBody>
      </p:sp>
    </p:spTree>
    <p:extLst>
      <p:ext uri="{BB962C8B-B14F-4D97-AF65-F5344CB8AC3E}">
        <p14:creationId xmlns:p14="http://schemas.microsoft.com/office/powerpoint/2010/main" val="3151749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pPr eaLnBrk="1" hangingPunct="1"/>
            <a:r>
              <a:rPr lang="hr-HR" altLang="sr-Latn-RS" smtClean="0"/>
              <a:t>Decline of Law Latin and Law French</a:t>
            </a:r>
          </a:p>
        </p:txBody>
      </p:sp>
      <p:sp>
        <p:nvSpPr>
          <p:cNvPr id="233475" name="Content Placeholder 2"/>
          <p:cNvSpPr>
            <a:spLocks noGrp="1"/>
          </p:cNvSpPr>
          <p:nvPr>
            <p:ph idx="1"/>
          </p:nvPr>
        </p:nvSpPr>
        <p:spPr/>
        <p:txBody>
          <a:bodyPr/>
          <a:lstStyle/>
          <a:p>
            <a:pPr eaLnBrk="1" hangingPunct="1"/>
            <a:r>
              <a:rPr lang="hr-HR" altLang="sr-Latn-RS" smtClean="0"/>
              <a:t>1362 Statute of Pleading </a:t>
            </a:r>
            <a:r>
              <a:rPr lang="en-GB" altLang="sr-Latn-RS" smtClean="0"/>
              <a:t>“All lawsuits shall be conducted in English, because French is much unknown in the said realm” </a:t>
            </a:r>
            <a:r>
              <a:rPr lang="hr-HR" altLang="sr-Latn-RS" smtClean="0"/>
              <a:t>– drafted in French! –</a:t>
            </a:r>
          </a:p>
          <a:p>
            <a:pPr eaLnBrk="1" hangingPunct="1"/>
            <a:r>
              <a:rPr lang="hr-HR" altLang="sr-Latn-RS" smtClean="0"/>
              <a:t>According to Sir Edward Coke, it was better that the unlearned were not able to read legal materials because they would get it all wrong and harm themselves!</a:t>
            </a:r>
          </a:p>
          <a:p>
            <a:pPr eaLnBrk="1" hangingPunct="1"/>
            <a:r>
              <a:rPr lang="hr-HR" altLang="sr-Latn-RS" smtClean="0"/>
              <a:t>French and Latin finally abolished in 1731</a:t>
            </a:r>
          </a:p>
          <a:p>
            <a:pPr eaLnBrk="1" hangingPunct="1"/>
            <a:endParaRPr lang="hr-HR" altLang="sr-Latn-RS" smtClean="0"/>
          </a:p>
        </p:txBody>
      </p:sp>
    </p:spTree>
    <p:extLst>
      <p:ext uri="{BB962C8B-B14F-4D97-AF65-F5344CB8AC3E}">
        <p14:creationId xmlns:p14="http://schemas.microsoft.com/office/powerpoint/2010/main" val="3889426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p:txBody>
          <a:bodyPr/>
          <a:lstStyle/>
          <a:p>
            <a:pPr eaLnBrk="1" hangingPunct="1"/>
            <a:r>
              <a:rPr lang="hr-HR" altLang="sr-Latn-RS" smtClean="0"/>
              <a:t>Leal language: synonyms</a:t>
            </a:r>
          </a:p>
        </p:txBody>
      </p:sp>
      <p:sp>
        <p:nvSpPr>
          <p:cNvPr id="144387" name="Content Placeholder 2"/>
          <p:cNvSpPr>
            <a:spLocks noGrp="1"/>
          </p:cNvSpPr>
          <p:nvPr>
            <p:ph idx="1"/>
          </p:nvPr>
        </p:nvSpPr>
        <p:spPr/>
        <p:txBody>
          <a:bodyPr rtlCol="0">
            <a:normAutofit/>
          </a:bodyPr>
          <a:lstStyle/>
          <a:p>
            <a:pPr>
              <a:spcAft>
                <a:spcPts val="0"/>
              </a:spcAft>
              <a:buFont typeface="Wingdings 3" charset="2"/>
              <a:buChar char=""/>
              <a:defRPr/>
            </a:pPr>
            <a:r>
              <a:rPr lang="hr-HR" altLang="sr-Latn-RS" smtClean="0"/>
              <a:t>Binary expressions: words with the same meaning existed at the same time in the form of Latin-French variants and Anglo-Saxon variants . </a:t>
            </a:r>
          </a:p>
          <a:p>
            <a:pPr>
              <a:spcAft>
                <a:spcPts val="0"/>
              </a:spcAft>
              <a:buFont typeface="Wingdings 3" charset="2"/>
              <a:buChar char=""/>
              <a:defRPr/>
            </a:pPr>
            <a:r>
              <a:rPr lang="hr-HR" altLang="sr-Latn-RS" smtClean="0"/>
              <a:t>Repetitions ensured that legal messages were understandable in a multilingual society</a:t>
            </a:r>
          </a:p>
          <a:p>
            <a:pPr>
              <a:spcAft>
                <a:spcPts val="0"/>
              </a:spcAft>
              <a:buFont typeface="Wingdings 3" charset="2"/>
              <a:buChar char=""/>
              <a:defRPr/>
            </a:pPr>
            <a:r>
              <a:rPr lang="hr-HR" altLang="sr-Latn-RS" i="1" smtClean="0"/>
              <a:t>Acknowledge and confess, act and deed, devise and bequeath, fit and proper, goods and chattels, will and testament</a:t>
            </a:r>
          </a:p>
          <a:p>
            <a:pPr>
              <a:spcAft>
                <a:spcPts val="0"/>
              </a:spcAft>
              <a:buFont typeface="Wingdings 3" charset="2"/>
              <a:buChar char=""/>
              <a:defRPr/>
            </a:pPr>
            <a:r>
              <a:rPr lang="hr-HR" altLang="sr-Latn-RS" i="1" smtClean="0"/>
              <a:t>null and void and of no effect, authorized, empowered and entitled to</a:t>
            </a:r>
          </a:p>
          <a:p>
            <a:pPr>
              <a:spcAft>
                <a:spcPts val="0"/>
              </a:spcAft>
              <a:buFont typeface="Wingdings 3" charset="2"/>
              <a:buChar char=""/>
              <a:defRPr/>
            </a:pPr>
            <a:r>
              <a:rPr lang="hr-HR" altLang="sr-Latn-RS" i="1" smtClean="0"/>
              <a:t>To tell the truth, the whole truth, and nothing but the truth</a:t>
            </a:r>
          </a:p>
          <a:p>
            <a:pPr>
              <a:spcAft>
                <a:spcPts val="0"/>
              </a:spcAft>
              <a:buFont typeface="Wingdings 3" charset="2"/>
              <a:buChar char=""/>
              <a:defRPr/>
            </a:pPr>
            <a:endParaRPr lang="hr-HR" altLang="sr-Latn-RS" i="1" smtClean="0"/>
          </a:p>
        </p:txBody>
      </p:sp>
    </p:spTree>
    <p:extLst>
      <p:ext uri="{BB962C8B-B14F-4D97-AF65-F5344CB8AC3E}">
        <p14:creationId xmlns:p14="http://schemas.microsoft.com/office/powerpoint/2010/main" val="20773951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hr-HR" altLang="sr-Latn-RS" smtClean="0"/>
              <a:t>Legal English in the United States</a:t>
            </a:r>
          </a:p>
        </p:txBody>
      </p:sp>
      <p:sp>
        <p:nvSpPr>
          <p:cNvPr id="240643" name="Content Placeholder 2"/>
          <p:cNvSpPr>
            <a:spLocks noGrp="1"/>
          </p:cNvSpPr>
          <p:nvPr>
            <p:ph idx="1"/>
          </p:nvPr>
        </p:nvSpPr>
        <p:spPr/>
        <p:txBody>
          <a:bodyPr/>
          <a:lstStyle/>
          <a:p>
            <a:pPr eaLnBrk="1" hangingPunct="1"/>
            <a:r>
              <a:rPr lang="hr-HR" altLang="sr-Latn-RS" smtClean="0"/>
              <a:t>The influence of English law – terminated with the independence</a:t>
            </a:r>
          </a:p>
          <a:p>
            <a:pPr eaLnBrk="1" hangingPunct="1"/>
            <a:r>
              <a:rPr lang="hr-HR" altLang="sr-Latn-RS" smtClean="0"/>
              <a:t>Nevertheless, the approach to the legal order, fundamental principles and concepts of law, essential legal terminology - the same in England and the US</a:t>
            </a:r>
          </a:p>
        </p:txBody>
      </p:sp>
    </p:spTree>
    <p:extLst>
      <p:ext uri="{BB962C8B-B14F-4D97-AF65-F5344CB8AC3E}">
        <p14:creationId xmlns:p14="http://schemas.microsoft.com/office/powerpoint/2010/main" val="257844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hr-HR" altLang="sr-Latn-RS" smtClean="0"/>
              <a:t>Contemporary Latin</a:t>
            </a:r>
            <a:endParaRPr lang="en-US" altLang="sr-Latn-RS" smtClean="0"/>
          </a:p>
        </p:txBody>
      </p:sp>
      <p:sp>
        <p:nvSpPr>
          <p:cNvPr id="27651" name="Content Placeholder 2"/>
          <p:cNvSpPr>
            <a:spLocks noGrp="1"/>
          </p:cNvSpPr>
          <p:nvPr>
            <p:ph idx="1"/>
          </p:nvPr>
        </p:nvSpPr>
        <p:spPr/>
        <p:txBody>
          <a:bodyPr/>
          <a:lstStyle/>
          <a:p>
            <a:r>
              <a:rPr lang="en-US" altLang="sr-Latn-RS" smtClean="0"/>
              <a:t>The largest organisation that retains Latin in official and quasi-official contexts is the Catholic Church</a:t>
            </a:r>
            <a:endParaRPr lang="hr-HR" altLang="sr-Latn-RS" smtClean="0"/>
          </a:p>
          <a:p>
            <a:r>
              <a:rPr lang="hr-HR" altLang="sr-Latn-RS" smtClean="0"/>
              <a:t>Some states, universities – Latin mottoes</a:t>
            </a:r>
          </a:p>
          <a:p>
            <a:r>
              <a:rPr lang="hr-HR" altLang="sr-Latn-RS" smtClean="0"/>
              <a:t>Inscriptions on courtrooms, seals</a:t>
            </a:r>
          </a:p>
          <a:p>
            <a:r>
              <a:rPr lang="hr-HR" altLang="sr-Latn-RS" smtClean="0"/>
              <a:t>Latin – taught at many high schools</a:t>
            </a:r>
          </a:p>
          <a:p>
            <a:r>
              <a:rPr lang="hr-HR" altLang="sr-Latn-RS" smtClean="0"/>
              <a:t>Latin legal terms and maxims in European legal languages</a:t>
            </a:r>
            <a:endParaRPr lang="en-US" altLang="sr-Latn-RS" smtClean="0"/>
          </a:p>
        </p:txBody>
      </p:sp>
    </p:spTree>
    <p:extLst>
      <p:ext uri="{BB962C8B-B14F-4D97-AF65-F5344CB8AC3E}">
        <p14:creationId xmlns:p14="http://schemas.microsoft.com/office/powerpoint/2010/main" val="5888612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pPr eaLnBrk="1" hangingPunct="1"/>
            <a:r>
              <a:rPr lang="hr-HR" altLang="sr-Latn-RS" smtClean="0"/>
              <a:t>American legal culture</a:t>
            </a:r>
          </a:p>
        </p:txBody>
      </p:sp>
      <p:sp>
        <p:nvSpPr>
          <p:cNvPr id="241667" name="Content Placeholder 2"/>
          <p:cNvSpPr>
            <a:spLocks noGrp="1"/>
          </p:cNvSpPr>
          <p:nvPr>
            <p:ph idx="1"/>
          </p:nvPr>
        </p:nvSpPr>
        <p:spPr/>
        <p:txBody>
          <a:bodyPr/>
          <a:lstStyle/>
          <a:p>
            <a:pPr eaLnBrk="1" hangingPunct="1"/>
            <a:r>
              <a:rPr lang="hr-HR" altLang="sr-Latn-RS" smtClean="0"/>
              <a:t>Fundamental ideas in line with the English tradition</a:t>
            </a:r>
          </a:p>
          <a:p>
            <a:pPr eaLnBrk="1" hangingPunct="1"/>
            <a:r>
              <a:rPr lang="hr-HR" altLang="sr-Latn-RS" smtClean="0"/>
              <a:t>1) supremacy of the law (rule of law)</a:t>
            </a:r>
          </a:p>
          <a:p>
            <a:pPr eaLnBrk="1" hangingPunct="1"/>
            <a:r>
              <a:rPr lang="hr-HR" altLang="sr-Latn-RS" smtClean="0"/>
              <a:t>2) rule of precedent</a:t>
            </a:r>
          </a:p>
          <a:p>
            <a:pPr eaLnBrk="1" hangingPunct="1"/>
            <a:r>
              <a:rPr lang="hr-HR" altLang="sr-Latn-RS" smtClean="0"/>
              <a:t>3) adversarial procedure</a:t>
            </a:r>
          </a:p>
        </p:txBody>
      </p:sp>
    </p:spTree>
    <p:extLst>
      <p:ext uri="{BB962C8B-B14F-4D97-AF65-F5344CB8AC3E}">
        <p14:creationId xmlns:p14="http://schemas.microsoft.com/office/powerpoint/2010/main" val="40603732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eaLnBrk="1" hangingPunct="1"/>
            <a:r>
              <a:rPr lang="hr-HR" altLang="sr-Latn-RS" smtClean="0"/>
              <a:t>American legal tradition</a:t>
            </a:r>
          </a:p>
        </p:txBody>
      </p:sp>
      <p:sp>
        <p:nvSpPr>
          <p:cNvPr id="242691" name="Content Placeholder 2"/>
          <p:cNvSpPr>
            <a:spLocks noGrp="1"/>
          </p:cNvSpPr>
          <p:nvPr>
            <p:ph idx="1"/>
          </p:nvPr>
        </p:nvSpPr>
        <p:spPr/>
        <p:txBody>
          <a:bodyPr/>
          <a:lstStyle/>
          <a:p>
            <a:pPr eaLnBrk="1" hangingPunct="1"/>
            <a:r>
              <a:rPr lang="hr-HR" altLang="sr-Latn-RS" smtClean="0"/>
              <a:t>Separation of powers: the system of checks and balances</a:t>
            </a:r>
          </a:p>
          <a:p>
            <a:pPr eaLnBrk="1" hangingPunct="1"/>
            <a:r>
              <a:rPr lang="hr-HR" altLang="sr-Latn-RS" smtClean="0"/>
              <a:t>federalism</a:t>
            </a:r>
          </a:p>
        </p:txBody>
      </p:sp>
    </p:spTree>
    <p:extLst>
      <p:ext uri="{BB962C8B-B14F-4D97-AF65-F5344CB8AC3E}">
        <p14:creationId xmlns:p14="http://schemas.microsoft.com/office/powerpoint/2010/main" val="2459977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History</a:t>
            </a:r>
            <a:r>
              <a:rPr lang="hr-HR" dirty="0" smtClean="0"/>
              <a:t> </a:t>
            </a:r>
            <a:r>
              <a:rPr lang="hr-HR" dirty="0" err="1" smtClean="0"/>
              <a:t>of</a:t>
            </a:r>
            <a:r>
              <a:rPr lang="hr-HR" dirty="0" smtClean="0"/>
              <a:t> English</a:t>
            </a:r>
            <a:endParaRPr lang="en-US" dirty="0"/>
          </a:p>
        </p:txBody>
      </p:sp>
      <p:sp>
        <p:nvSpPr>
          <p:cNvPr id="3" name="Content Placeholder 2"/>
          <p:cNvSpPr>
            <a:spLocks noGrp="1"/>
          </p:cNvSpPr>
          <p:nvPr>
            <p:ph idx="1"/>
          </p:nvPr>
        </p:nvSpPr>
        <p:spPr/>
        <p:txBody>
          <a:bodyPr/>
          <a:lstStyle/>
          <a:p>
            <a:r>
              <a:rPr lang="en-US" dirty="0"/>
              <a:t>https://www.youtube.com/watch?v=SfKhlJIAhew</a:t>
            </a:r>
          </a:p>
          <a:p>
            <a:endParaRPr lang="en-US" dirty="0"/>
          </a:p>
        </p:txBody>
      </p:sp>
    </p:spTree>
    <p:extLst>
      <p:ext uri="{BB962C8B-B14F-4D97-AF65-F5344CB8AC3E}">
        <p14:creationId xmlns:p14="http://schemas.microsoft.com/office/powerpoint/2010/main" val="213188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hr-HR" altLang="sr-Latn-RS" smtClean="0"/>
              <a:t>Classical Roman law</a:t>
            </a:r>
            <a:endParaRPr lang="en-US" altLang="sr-Latn-RS" smtClean="0"/>
          </a:p>
        </p:txBody>
      </p:sp>
      <p:sp>
        <p:nvSpPr>
          <p:cNvPr id="35843" name="Content Placeholder 2"/>
          <p:cNvSpPr>
            <a:spLocks noGrp="1"/>
          </p:cNvSpPr>
          <p:nvPr>
            <p:ph idx="1"/>
          </p:nvPr>
        </p:nvSpPr>
        <p:spPr/>
        <p:txBody>
          <a:bodyPr/>
          <a:lstStyle/>
          <a:p>
            <a:r>
              <a:rPr lang="en-US" altLang="sr-Latn-RS" smtClean="0"/>
              <a:t>The first 250 years </a:t>
            </a:r>
            <a:r>
              <a:rPr lang="hr-HR" altLang="sr-Latn-RS" smtClean="0"/>
              <a:t>AD</a:t>
            </a:r>
            <a:r>
              <a:rPr lang="en-US" altLang="sr-Latn-RS" smtClean="0"/>
              <a:t> are the period during which Roman law and Roman legal science reached its greatest degree of sophistication. The law of this period is often referred to as the </a:t>
            </a:r>
            <a:r>
              <a:rPr lang="en-US" altLang="sr-Latn-RS" i="1" smtClean="0"/>
              <a:t>classical period of Roman law</a:t>
            </a:r>
            <a:r>
              <a:rPr lang="en-US" altLang="sr-Latn-RS" smtClean="0"/>
              <a:t>. </a:t>
            </a:r>
            <a:endParaRPr lang="hr-HR" altLang="sr-Latn-RS" smtClean="0"/>
          </a:p>
          <a:p>
            <a:r>
              <a:rPr lang="en-US" altLang="sr-Latn-RS" smtClean="0"/>
              <a:t>The literary and practical achievements of the jurists of this period gave Roman law its unique shape</a:t>
            </a:r>
          </a:p>
        </p:txBody>
      </p:sp>
    </p:spTree>
    <p:extLst>
      <p:ext uri="{BB962C8B-B14F-4D97-AF65-F5344CB8AC3E}">
        <p14:creationId xmlns:p14="http://schemas.microsoft.com/office/powerpoint/2010/main" val="9664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eaLnBrk="1" hangingPunct="1"/>
            <a:r>
              <a:rPr lang="hr-HR" altLang="sr-Latn-RS" smtClean="0"/>
              <a:t>Germanic laws (5th-9th c.)</a:t>
            </a:r>
            <a:br>
              <a:rPr lang="hr-HR" altLang="sr-Latn-RS" smtClean="0"/>
            </a:br>
            <a:r>
              <a:rPr lang="hr-HR" altLang="sr-Latn-RS" smtClean="0"/>
              <a:t>Leges barbarorum </a:t>
            </a:r>
          </a:p>
        </p:txBody>
      </p:sp>
      <p:sp>
        <p:nvSpPr>
          <p:cNvPr id="39939" name="Content Placeholder 2"/>
          <p:cNvSpPr>
            <a:spLocks noGrp="1"/>
          </p:cNvSpPr>
          <p:nvPr>
            <p:ph idx="1"/>
          </p:nvPr>
        </p:nvSpPr>
        <p:spPr/>
        <p:txBody>
          <a:bodyPr/>
          <a:lstStyle/>
          <a:p>
            <a:pPr marL="0" indent="0">
              <a:buNone/>
            </a:pPr>
            <a:r>
              <a:rPr lang="hr-HR" altLang="sr-Latn-RS"/>
              <a:t>Customary law: local, fragmented; oral, based on careful memorization</a:t>
            </a:r>
          </a:p>
          <a:p>
            <a:pPr marL="0" indent="0">
              <a:buNone/>
            </a:pPr>
            <a:r>
              <a:rPr lang="en-US" altLang="sr-Latn-RS"/>
              <a:t>When justice is oral, the judicial act is personal and subjective</a:t>
            </a:r>
            <a:endParaRPr lang="hr-HR" altLang="sr-Latn-RS"/>
          </a:p>
          <a:p>
            <a:pPr marL="0" indent="0">
              <a:buNone/>
            </a:pPr>
            <a:r>
              <a:rPr lang="en-US" altLang="sr-Latn-RS"/>
              <a:t>Power, whose origins were at once magical, divine and military, was exercised jointly by the king and his warrior</a:t>
            </a:r>
            <a:r>
              <a:rPr lang="hr-HR" altLang="sr-Latn-RS"/>
              <a:t>s</a:t>
            </a:r>
          </a:p>
          <a:p>
            <a:pPr marL="0" indent="0">
              <a:buNone/>
            </a:pPr>
            <a:endParaRPr lang="hr-HR" altLang="sr-Latn-RS" smtClean="0"/>
          </a:p>
        </p:txBody>
      </p:sp>
    </p:spTree>
    <p:extLst>
      <p:ext uri="{BB962C8B-B14F-4D97-AF65-F5344CB8AC3E}">
        <p14:creationId xmlns:p14="http://schemas.microsoft.com/office/powerpoint/2010/main" val="4102670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119</TotalTime>
  <Words>3563</Words>
  <Application>Microsoft Office PowerPoint</Application>
  <PresentationFormat>Widescreen</PresentationFormat>
  <Paragraphs>280</Paragraphs>
  <Slides>72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Garamond</vt:lpstr>
      <vt:lpstr>Wingdings 3</vt:lpstr>
      <vt:lpstr>Organic</vt:lpstr>
      <vt:lpstr>Major legal languages</vt:lpstr>
      <vt:lpstr>History of major legal languages</vt:lpstr>
      <vt:lpstr>History of Latin</vt:lpstr>
      <vt:lpstr>Medieval Latin</vt:lpstr>
      <vt:lpstr>Renaissance Latin</vt:lpstr>
      <vt:lpstr>Modern Latin</vt:lpstr>
      <vt:lpstr>Contemporary Latin</vt:lpstr>
      <vt:lpstr>Classical Roman law</vt:lpstr>
      <vt:lpstr>Germanic laws (5th-9th c.) Leges barbarorum </vt:lpstr>
      <vt:lpstr>CANON LAW</vt:lpstr>
      <vt:lpstr>The Byzantine Empire</vt:lpstr>
      <vt:lpstr>Corpus Iuris Civilis  (Codex Justinianus, 529-35 AD) </vt:lpstr>
      <vt:lpstr>Ius comune </vt:lpstr>
      <vt:lpstr>NATIONAL CODIFICATIONS</vt:lpstr>
      <vt:lpstr>Rise of national languages</vt:lpstr>
      <vt:lpstr>Legal German</vt:lpstr>
      <vt:lpstr>Kingdom of the Franks</vt:lpstr>
      <vt:lpstr>Carolingian Empire</vt:lpstr>
      <vt:lpstr>Fragmentation of the Carolingian empire</vt:lpstr>
      <vt:lpstr>The Roman Catholic Church as a unifying force</vt:lpstr>
      <vt:lpstr>The Holy Roman Empire</vt:lpstr>
      <vt:lpstr>Holy Roman Empire</vt:lpstr>
      <vt:lpstr>Official languages</vt:lpstr>
      <vt:lpstr>History of the German language</vt:lpstr>
      <vt:lpstr>Old High German</vt:lpstr>
      <vt:lpstr>Middle High German (1050 to 1350)</vt:lpstr>
      <vt:lpstr>Early New High German (1350–1650)</vt:lpstr>
      <vt:lpstr>Standardization (19th c.)</vt:lpstr>
      <vt:lpstr>Leges barbarorum</vt:lpstr>
      <vt:lpstr>Early Germanic law</vt:lpstr>
      <vt:lpstr>Germanic law: Leges Barbarorum</vt:lpstr>
      <vt:lpstr>Demise of customary law</vt:lpstr>
      <vt:lpstr> Reception of Roman law</vt:lpstr>
      <vt:lpstr> Reception of Roman law</vt:lpstr>
      <vt:lpstr>The Renaissance</vt:lpstr>
      <vt:lpstr>The first codes</vt:lpstr>
      <vt:lpstr>French influence</vt:lpstr>
      <vt:lpstr>Unification of Germany (1871)</vt:lpstr>
      <vt:lpstr>Bürgerliches Gesetzbuch, BGB, 1900</vt:lpstr>
      <vt:lpstr>The Weimar Constitution</vt:lpstr>
      <vt:lpstr>Legal French</vt:lpstr>
      <vt:lpstr>History</vt:lpstr>
      <vt:lpstr>Vulgar Latin in Gallia</vt:lpstr>
      <vt:lpstr>Old French (8C -14C)</vt:lpstr>
      <vt:lpstr>Middle French</vt:lpstr>
      <vt:lpstr>Modern French</vt:lpstr>
      <vt:lpstr>Modern French</vt:lpstr>
      <vt:lpstr>Modern French</vt:lpstr>
      <vt:lpstr>Roman law</vt:lpstr>
      <vt:lpstr>Germanic custom</vt:lpstr>
      <vt:lpstr>Jus commune</vt:lpstr>
      <vt:lpstr>Napoleon’s Code</vt:lpstr>
      <vt:lpstr>History of Legal French: Beginnings</vt:lpstr>
      <vt:lpstr>Discarding Regional Languages</vt:lpstr>
      <vt:lpstr>Discarding Regional Languages</vt:lpstr>
      <vt:lpstr>Origins of legal terms</vt:lpstr>
      <vt:lpstr>Improving the quality of legal language</vt:lpstr>
      <vt:lpstr>Legal English</vt:lpstr>
      <vt:lpstr>HISTORY OF THE ENGLISH LANGUAGE</vt:lpstr>
      <vt:lpstr>LATER OLD ENGLISH (c. 850 - c.1100) Language Contacts</vt:lpstr>
      <vt:lpstr>Anglo-Saxon Period: customary law</vt:lpstr>
      <vt:lpstr>Birth of Common Law</vt:lpstr>
      <vt:lpstr>Birth of Common Law</vt:lpstr>
      <vt:lpstr>Dominance of Law Latin </vt:lpstr>
      <vt:lpstr>Dominance of Law Latin</vt:lpstr>
      <vt:lpstr>Rise of Law French</vt:lpstr>
      <vt:lpstr>Decline of Law Latin and Law French</vt:lpstr>
      <vt:lpstr>Leal language: synonyms</vt:lpstr>
      <vt:lpstr>Legal English in the United States</vt:lpstr>
      <vt:lpstr>American legal culture</vt:lpstr>
      <vt:lpstr>American legal tradition</vt:lpstr>
      <vt:lpstr>History of English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legal languages</dc:title>
  <dc:creator>Windows User</dc:creator>
  <cp:lastModifiedBy>Windows User</cp:lastModifiedBy>
  <cp:revision>12</cp:revision>
  <dcterms:created xsi:type="dcterms:W3CDTF">2019-04-16T09:22:28Z</dcterms:created>
  <dcterms:modified xsi:type="dcterms:W3CDTF">2019-04-16T11:21:51Z</dcterms:modified>
</cp:coreProperties>
</file>