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5" r:id="rId17"/>
    <p:sldId id="277" r:id="rId18"/>
    <p:sldId id="279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44C0F8-6DAA-419C-B976-A7142EE1DD93}" type="datetimeFigureOut">
              <a:rPr lang="hr-HR" smtClean="0"/>
              <a:pPr/>
              <a:t>13.12.2010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6DFC81-94F9-4C63-81EC-074369AC227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779912" y="764704"/>
            <a:ext cx="5105400" cy="2868168"/>
          </a:xfrm>
        </p:spPr>
        <p:txBody>
          <a:bodyPr anchor="ctr"/>
          <a:lstStyle/>
          <a:p>
            <a:pPr algn="ctr"/>
            <a:r>
              <a:rPr lang="hr-HR" sz="6000" dirty="0" smtClean="0"/>
              <a:t>SOCIOLOGIJA RELIGIJE</a:t>
            </a:r>
            <a:endParaRPr lang="hr-HR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851920" y="3501008"/>
            <a:ext cx="5114778" cy="936104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bg1">
                    <a:lumMod val="85000"/>
                  </a:schemeClr>
                </a:solidFill>
              </a:rPr>
              <a:t>HRVATSKO ISKUSTVO </a:t>
            </a:r>
            <a:endParaRPr lang="hr-HR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8" name="Picture 4" descr="C:\Users\korisnik\Desktop\relig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79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/>
          <a:lstStyle/>
          <a:p>
            <a:endParaRPr lang="hr-HR" b="1" dirty="0" smtClean="0"/>
          </a:p>
          <a:p>
            <a:r>
              <a:rPr lang="hr-HR" b="1" dirty="0" smtClean="0"/>
              <a:t>GLOCK</a:t>
            </a:r>
            <a:r>
              <a:rPr lang="hr-HR" dirty="0" smtClean="0"/>
              <a:t> i </a:t>
            </a:r>
            <a:r>
              <a:rPr lang="hr-HR" b="1" dirty="0" smtClean="0"/>
              <a:t>STARK</a:t>
            </a:r>
            <a:r>
              <a:rPr lang="hr-HR" dirty="0" smtClean="0"/>
              <a:t> – 5 dimenzija religioznosti: vjerovanje, praksa, osjećaji, znanje, efekti</a:t>
            </a:r>
          </a:p>
          <a:p>
            <a:endParaRPr lang="hr-HR" b="1" dirty="0" smtClean="0"/>
          </a:p>
          <a:p>
            <a:r>
              <a:rPr lang="hr-HR" b="1" dirty="0" smtClean="0"/>
              <a:t>PARSONS – </a:t>
            </a:r>
            <a:r>
              <a:rPr lang="hr-HR" dirty="0" smtClean="0"/>
              <a:t>religija danas         dio nekog podsustava 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b="1" dirty="0" smtClean="0"/>
              <a:t>LUHMANN- </a:t>
            </a:r>
            <a:r>
              <a:rPr lang="hr-HR" dirty="0" smtClean="0"/>
              <a:t>religija odgovara na pitanja čovjekova postojanja, opskrbljuje čovjeka smislenim odgovorima 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dirty="0" smtClean="0"/>
              <a:t>LUCKMANN</a:t>
            </a:r>
            <a:r>
              <a:rPr lang="hr-HR" dirty="0" smtClean="0"/>
              <a:t> – iščeznuće crkvene religije, nastanak privatne, nevidljive </a:t>
            </a:r>
          </a:p>
          <a:p>
            <a:endParaRPr lang="hr-HR" b="1" dirty="0" smtClean="0"/>
          </a:p>
        </p:txBody>
      </p:sp>
      <p:sp>
        <p:nvSpPr>
          <p:cNvPr id="4" name="Strelica udesno 3"/>
          <p:cNvSpPr/>
          <p:nvPr/>
        </p:nvSpPr>
        <p:spPr>
          <a:xfrm>
            <a:off x="4716016" y="1988840"/>
            <a:ext cx="396000" cy="14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r-HR" dirty="0" smtClean="0"/>
              <a:t>sekularizacija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r>
              <a:rPr lang="hr-HR" dirty="0" smtClean="0"/>
              <a:t>Dominira 60-ih godina</a:t>
            </a:r>
          </a:p>
          <a:p>
            <a:endParaRPr lang="hr-HR" b="1" dirty="0" smtClean="0"/>
          </a:p>
          <a:p>
            <a:r>
              <a:rPr lang="hr-HR" b="1" dirty="0" smtClean="0"/>
              <a:t>WILSON</a:t>
            </a:r>
            <a:r>
              <a:rPr lang="hr-HR" dirty="0" smtClean="0"/>
              <a:t> – religija danas sve manje društveno značajna </a:t>
            </a:r>
          </a:p>
          <a:p>
            <a:pPr>
              <a:buNone/>
            </a:pPr>
            <a:r>
              <a:rPr lang="hr-HR" dirty="0" smtClean="0"/>
              <a:t>               - moderni religijski pokreti nemaju važno značenje za društveni sustav </a:t>
            </a:r>
          </a:p>
          <a:p>
            <a:endParaRPr lang="hr-HR" b="1" dirty="0" smtClean="0"/>
          </a:p>
          <a:p>
            <a:r>
              <a:rPr lang="hr-HR" b="1" dirty="0" smtClean="0"/>
              <a:t>DOBBELAERE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       </a:t>
            </a:r>
          </a:p>
          <a:p>
            <a:pPr>
              <a:buNone/>
            </a:pPr>
            <a:r>
              <a:rPr lang="hr-HR" dirty="0" smtClean="0"/>
              <a:t>           sekularizacija           </a:t>
            </a:r>
            <a:r>
              <a:rPr lang="hr-HR" dirty="0" err="1" smtClean="0"/>
              <a:t>laizacija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4067944" y="5445224"/>
            <a:ext cx="396000" cy="14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99592" y="1988840"/>
            <a:ext cx="6255488" cy="1362075"/>
          </a:xfrm>
        </p:spPr>
        <p:txBody>
          <a:bodyPr>
            <a:noAutofit/>
            <a:scene3d>
              <a:camera prst="orthographicFront"/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hr-HR" sz="4400" dirty="0" smtClean="0"/>
              <a:t>SOCIOLOGIJE RELIGIJE U HRVATSKOJ: ČIMBENICI RAZVOJA </a:t>
            </a:r>
            <a:endParaRPr lang="hr-HR" sz="44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r-HR" dirty="0" smtClean="0"/>
              <a:t>ODNOS CRKVE I DRŽAVE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Oštra suprotstavljenost državnih i crkvenih vlasti </a:t>
            </a:r>
          </a:p>
          <a:p>
            <a:endParaRPr lang="hr-HR" dirty="0" smtClean="0"/>
          </a:p>
          <a:p>
            <a:r>
              <a:rPr lang="hr-HR" dirty="0" smtClean="0"/>
              <a:t>Suđenje zagrebačkom nadbiskupu Alojziju Stepincu</a:t>
            </a:r>
          </a:p>
          <a:p>
            <a:endParaRPr lang="hr-HR" dirty="0" smtClean="0"/>
          </a:p>
          <a:p>
            <a:r>
              <a:rPr lang="hr-HR" dirty="0" smtClean="0"/>
              <a:t>Prekidanje diplomatskih odnosa jugoslavenske vlasti s Vatikanom </a:t>
            </a:r>
          </a:p>
          <a:p>
            <a:endParaRPr lang="hr-HR" dirty="0" smtClean="0"/>
          </a:p>
          <a:p>
            <a:r>
              <a:rPr lang="hr-HR" dirty="0" smtClean="0"/>
              <a:t>Nakon smrti A. Stepinca dolazi do određenih pomaka</a:t>
            </a:r>
          </a:p>
          <a:p>
            <a:endParaRPr lang="hr-HR" dirty="0" smtClean="0"/>
          </a:p>
          <a:p>
            <a:r>
              <a:rPr lang="hr-HR" dirty="0" smtClean="0"/>
              <a:t>Drugi vatikanski sabor </a:t>
            </a:r>
          </a:p>
          <a:p>
            <a:endParaRPr lang="hr-HR" dirty="0" smtClean="0"/>
          </a:p>
          <a:p>
            <a:r>
              <a:rPr lang="hr-HR" dirty="0" smtClean="0"/>
              <a:t>Potpisivanje Protokola između predstavnika SFRJ i Svete Stolice 1966. g.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Prvi tekstovi o religiji nakon II. svjetskog rata iz pera Mandića i </a:t>
            </a:r>
            <a:r>
              <a:rPr lang="hr-HR" dirty="0" err="1" smtClean="0"/>
              <a:t>Fiamenga</a:t>
            </a:r>
            <a:r>
              <a:rPr lang="hr-HR" dirty="0" smtClean="0"/>
              <a:t> – utemeljitelji sociologije </a:t>
            </a:r>
          </a:p>
          <a:p>
            <a:endParaRPr lang="hr-HR" dirty="0" smtClean="0"/>
          </a:p>
          <a:p>
            <a:r>
              <a:rPr lang="hr-HR" dirty="0" smtClean="0"/>
              <a:t>1957. </a:t>
            </a:r>
            <a:r>
              <a:rPr lang="hr-HR" dirty="0" err="1" smtClean="0"/>
              <a:t>Fiamengo</a:t>
            </a:r>
            <a:r>
              <a:rPr lang="hr-HR" dirty="0" smtClean="0"/>
              <a:t> provodi anketu među studentima – prvi pokušaj empirijskog sociologijskog pristupa religiji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Ćimić</a:t>
            </a:r>
            <a:r>
              <a:rPr lang="hr-HR" dirty="0" smtClean="0"/>
              <a:t> – ispitivanje odnosa između samoupravljanja i procesa prevladavanja tradicionalne religije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hr-HR" dirty="0" smtClean="0"/>
              <a:t>Razvoj sociologije religije – časopisna produkcija (</a:t>
            </a:r>
            <a:r>
              <a:rPr lang="hr-HR" i="1" dirty="0" smtClean="0"/>
              <a:t>Kulturni radnik, Naše teme</a:t>
            </a:r>
            <a:r>
              <a:rPr lang="hr-HR" dirty="0" smtClean="0"/>
              <a:t>) –</a:t>
            </a:r>
          </a:p>
          <a:p>
            <a:pPr>
              <a:buNone/>
            </a:pPr>
            <a:r>
              <a:rPr lang="hr-HR" dirty="0" smtClean="0"/>
              <a:t>   prisutna dominacija određenih tema(dijaloga, marksizma, ateizma…)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˝</a:t>
            </a:r>
            <a:r>
              <a:rPr lang="hr-HR" i="1" dirty="0" smtClean="0"/>
              <a:t>Religioznost kao prediktor vrijednosnih orijentacija</a:t>
            </a:r>
            <a:r>
              <a:rPr lang="hr-HR" dirty="0" smtClean="0"/>
              <a:t>˝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</a:t>
            </a:r>
          </a:p>
          <a:p>
            <a:pPr>
              <a:buNone/>
            </a:pPr>
            <a:r>
              <a:rPr lang="hr-HR" dirty="0" smtClean="0"/>
              <a:t>         - religioznost značajan prediktor ostalih   vrijednosnih orijentacija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916832"/>
            <a:ext cx="6255488" cy="1362075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/>
              <a:t>Najvažniji autori hrvatske sociologije religije</a:t>
            </a:r>
            <a:endParaRPr lang="hr-HR" sz="44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Štefica Bahtijarević – </a:t>
            </a:r>
            <a:r>
              <a:rPr lang="hr-HR" i="1" dirty="0" smtClean="0"/>
              <a:t>Religijsko pripadanja u uvjetima sekularizacije društva</a:t>
            </a:r>
          </a:p>
          <a:p>
            <a:endParaRPr lang="hr-HR" dirty="0" smtClean="0"/>
          </a:p>
          <a:p>
            <a:r>
              <a:rPr lang="hr-HR" dirty="0" smtClean="0"/>
              <a:t>Esad </a:t>
            </a:r>
            <a:r>
              <a:rPr lang="hr-HR" dirty="0" err="1" smtClean="0"/>
              <a:t>Ćimić</a:t>
            </a:r>
            <a:r>
              <a:rPr lang="hr-HR" dirty="0" smtClean="0"/>
              <a:t> – </a:t>
            </a:r>
            <a:r>
              <a:rPr lang="hr-HR" i="1" dirty="0" smtClean="0"/>
              <a:t>Drama </a:t>
            </a:r>
            <a:r>
              <a:rPr lang="hr-HR" i="1" dirty="0" err="1" smtClean="0"/>
              <a:t>ateizacije</a:t>
            </a:r>
            <a:endParaRPr lang="hr-HR" i="1" dirty="0" smtClean="0"/>
          </a:p>
          <a:p>
            <a:endParaRPr lang="hr-HR" dirty="0" smtClean="0"/>
          </a:p>
          <a:p>
            <a:r>
              <a:rPr lang="hr-HR" dirty="0" smtClean="0"/>
              <a:t>Nikola </a:t>
            </a:r>
            <a:r>
              <a:rPr lang="hr-HR" dirty="0" err="1" smtClean="0"/>
              <a:t>Dugandžija</a:t>
            </a:r>
            <a:r>
              <a:rPr lang="hr-HR" dirty="0" smtClean="0"/>
              <a:t> – </a:t>
            </a:r>
            <a:r>
              <a:rPr lang="hr-HR" i="1" dirty="0" smtClean="0"/>
              <a:t>Religija i nacija</a:t>
            </a:r>
          </a:p>
          <a:p>
            <a:endParaRPr lang="hr-HR" dirty="0" smtClean="0"/>
          </a:p>
          <a:p>
            <a:r>
              <a:rPr lang="hr-HR" dirty="0" smtClean="0"/>
              <a:t>Jakov Jukić </a:t>
            </a:r>
            <a:r>
              <a:rPr lang="hr-HR" i="1" dirty="0" smtClean="0"/>
              <a:t>– Crkve u svijetu </a:t>
            </a:r>
          </a:p>
          <a:p>
            <a:endParaRPr lang="hr-HR" dirty="0" smtClean="0"/>
          </a:p>
          <a:p>
            <a:r>
              <a:rPr lang="hr-HR" dirty="0" smtClean="0"/>
              <a:t>Ljudevit Plačko – </a:t>
            </a:r>
            <a:r>
              <a:rPr lang="hr-HR" i="1" dirty="0" smtClean="0"/>
              <a:t>Religija i ruralni ambijent</a:t>
            </a:r>
          </a:p>
          <a:p>
            <a:endParaRPr lang="hr-HR" dirty="0" smtClean="0"/>
          </a:p>
          <a:p>
            <a:r>
              <a:rPr lang="hr-HR" dirty="0" smtClean="0"/>
              <a:t>Srđan Vrcan – </a:t>
            </a:r>
            <a:r>
              <a:rPr lang="hr-HR" i="1" dirty="0" smtClean="0"/>
              <a:t>Raspeto katoličanstvo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6255488" cy="1362075"/>
          </a:xfrm>
        </p:spPr>
        <p:txBody>
          <a:bodyPr>
            <a:noAutofit/>
          </a:bodyPr>
          <a:lstStyle/>
          <a:p>
            <a:pPr algn="ctr"/>
            <a:r>
              <a:rPr lang="hr-HR" sz="4800" dirty="0" smtClean="0"/>
              <a:t>Fenomen religije u hrvatskoj sociologijskoj</a:t>
            </a:r>
            <a:r>
              <a:rPr lang="hr-HR" sz="4000" dirty="0" smtClean="0"/>
              <a:t> </a:t>
            </a:r>
            <a:r>
              <a:rPr lang="hr-HR" sz="4800" dirty="0" smtClean="0"/>
              <a:t>perspektivi</a:t>
            </a:r>
            <a:endParaRPr lang="hr-HR" sz="48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Marksizam i ateizam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Moderna sociologija religije povezana s pluralističkim društvom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Sekularizacija i revitalizacija religije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dirty="0" smtClean="0"/>
              <a:t>uvod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Govor o religiji            govor o čovjeku </a:t>
            </a:r>
          </a:p>
          <a:p>
            <a:endParaRPr lang="hr-HR" dirty="0" smtClean="0"/>
          </a:p>
          <a:p>
            <a:r>
              <a:rPr lang="hr-HR" dirty="0" smtClean="0"/>
              <a:t>Govor o čovjeku           govor o društvu </a:t>
            </a:r>
          </a:p>
          <a:p>
            <a:endParaRPr lang="hr-HR" dirty="0" smtClean="0"/>
          </a:p>
          <a:p>
            <a:r>
              <a:rPr lang="hr-HR" dirty="0" err="1" smtClean="0"/>
              <a:t>Durkheim</a:t>
            </a:r>
            <a:r>
              <a:rPr lang="hr-HR" dirty="0" smtClean="0"/>
              <a:t>, Weber, Marx – religija važna za razumijevanje društvenog života </a:t>
            </a:r>
          </a:p>
          <a:p>
            <a:endParaRPr lang="hr-HR" dirty="0" smtClean="0"/>
          </a:p>
          <a:p>
            <a:r>
              <a:rPr lang="hr-HR" dirty="0" smtClean="0"/>
              <a:t>Sociologija religije danas – jedna od najvažnijih disciplina znanstvenog pristupa religiji </a:t>
            </a:r>
          </a:p>
        </p:txBody>
      </p:sp>
      <p:sp>
        <p:nvSpPr>
          <p:cNvPr id="4" name="Strelica udesno 3"/>
          <p:cNvSpPr/>
          <p:nvPr/>
        </p:nvSpPr>
        <p:spPr>
          <a:xfrm flipV="1">
            <a:off x="3347864" y="2204864"/>
            <a:ext cx="46800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>
            <a:off x="3563888" y="3068960"/>
            <a:ext cx="468000" cy="1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hr-HR" sz="6000" b="0" dirty="0" smtClean="0"/>
              <a:t>literatura</a:t>
            </a:r>
            <a:endParaRPr lang="hr-HR" sz="6000" b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Siniša </a:t>
            </a:r>
            <a:r>
              <a:rPr lang="hr-HR" dirty="0" err="1" smtClean="0"/>
              <a:t>Zrinščak</a:t>
            </a:r>
            <a:r>
              <a:rPr lang="hr-HR" dirty="0" smtClean="0"/>
              <a:t> – Sociologija religije, Hrvatsko iskustvo, Pravni fakultet, Zagreb 1999. </a:t>
            </a:r>
          </a:p>
          <a:p>
            <a:endParaRPr lang="hr-HR" dirty="0" smtClean="0"/>
          </a:p>
          <a:p>
            <a:r>
              <a:rPr lang="hr-HR" dirty="0" smtClean="0"/>
              <a:t>Duško Sekulić, Željka </a:t>
            </a:r>
            <a:r>
              <a:rPr lang="hr-HR" dirty="0" err="1" smtClean="0"/>
              <a:t>Šporer</a:t>
            </a:r>
            <a:r>
              <a:rPr lang="hr-HR" dirty="0" smtClean="0"/>
              <a:t> – Religioznost kao prediktor vrijednosnih orijentacija, 2006.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Kauzlarić</a:t>
            </a:r>
            <a:r>
              <a:rPr lang="hr-HR" dirty="0" smtClean="0"/>
              <a:t> Tina</a:t>
            </a:r>
          </a:p>
          <a:p>
            <a:r>
              <a:rPr lang="hr-HR" dirty="0" err="1" smtClean="0"/>
              <a:t>Janeš</a:t>
            </a:r>
            <a:r>
              <a:rPr lang="hr-HR" dirty="0" smtClean="0"/>
              <a:t> Dunja </a:t>
            </a:r>
          </a:p>
          <a:p>
            <a:r>
              <a:rPr lang="hr-HR" dirty="0" err="1" smtClean="0"/>
              <a:t>Jezernik</a:t>
            </a:r>
            <a:r>
              <a:rPr lang="hr-HR" smtClean="0"/>
              <a:t> Maja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Problem – adekvatna definicija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Suvremena sociologija religije – rasprava o novim religijskim pokretima, alternativnim načinima iskazivanja religije umjesto rasprave o sekularizaciji  </a:t>
            </a:r>
          </a:p>
          <a:p>
            <a:endParaRPr lang="hr-HR" dirty="0" smtClean="0"/>
          </a:p>
          <a:p>
            <a:r>
              <a:rPr lang="hr-HR" dirty="0" smtClean="0"/>
              <a:t>Uloga religije danas bitno drukčija </a:t>
            </a:r>
          </a:p>
          <a:p>
            <a:endParaRPr lang="hr-HR" dirty="0" smtClean="0"/>
          </a:p>
          <a:p>
            <a:r>
              <a:rPr lang="hr-HR" dirty="0" smtClean="0"/>
              <a:t>Sociologija religije promatra religiju u širem društvenom kontekstu, interakciji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Razvoj sociologije religije u Hrvatskoj –utjecaj komunističkog sustava, jugoslavenskog državnog okvira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Sociologijsko promatranje religije :</a:t>
            </a:r>
          </a:p>
          <a:p>
            <a:pPr>
              <a:buNone/>
            </a:pPr>
            <a:r>
              <a:rPr lang="hr-HR" dirty="0" smtClean="0"/>
              <a:t>                 </a:t>
            </a:r>
          </a:p>
          <a:p>
            <a:pPr>
              <a:buNone/>
            </a:pPr>
            <a:r>
              <a:rPr lang="hr-HR" dirty="0" smtClean="0"/>
              <a:t>                      sociološka </a:t>
            </a:r>
            <a:r>
              <a:rPr lang="hr-HR" dirty="0" err="1" smtClean="0"/>
              <a:t>samodeklaracija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</a:t>
            </a:r>
          </a:p>
          <a:p>
            <a:pPr>
              <a:buNone/>
            </a:pPr>
            <a:r>
              <a:rPr lang="hr-HR" dirty="0" smtClean="0"/>
              <a:t>                       sociologijska metoda</a:t>
            </a:r>
          </a:p>
          <a:p>
            <a:pPr>
              <a:buNone/>
            </a:pPr>
            <a:r>
              <a:rPr lang="hr-HR" dirty="0" smtClean="0"/>
              <a:t>                  </a:t>
            </a:r>
          </a:p>
          <a:p>
            <a:pPr>
              <a:buNone/>
            </a:pPr>
            <a:r>
              <a:rPr lang="hr-HR" dirty="0" smtClean="0"/>
              <a:t>                 </a:t>
            </a: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2339752" y="4437112"/>
            <a:ext cx="72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2339752" y="5229200"/>
            <a:ext cx="72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hr-HR" dirty="0" smtClean="0"/>
              <a:t>ANALIZA SOCIOLOGIJE RELIGIJE USREDOTOČENA NA 3 PROBLEMA: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Konstituiranje </a:t>
            </a:r>
            <a:r>
              <a:rPr lang="hr-HR" dirty="0" err="1" smtClean="0"/>
              <a:t>soc</a:t>
            </a:r>
            <a:r>
              <a:rPr lang="hr-HR" dirty="0" smtClean="0"/>
              <a:t>. religije kao posebne znanstvena disciplina</a:t>
            </a:r>
          </a:p>
          <a:p>
            <a:endParaRPr lang="hr-HR" dirty="0" smtClean="0"/>
          </a:p>
          <a:p>
            <a:r>
              <a:rPr lang="hr-HR" dirty="0" smtClean="0"/>
              <a:t>Sociologijski pristup religiji</a:t>
            </a:r>
          </a:p>
          <a:p>
            <a:endParaRPr lang="hr-HR" dirty="0" smtClean="0"/>
          </a:p>
          <a:p>
            <a:r>
              <a:rPr lang="hr-HR" dirty="0" smtClean="0"/>
              <a:t>Razvoj </a:t>
            </a:r>
            <a:r>
              <a:rPr lang="hr-HR" dirty="0" err="1" smtClean="0"/>
              <a:t>soc</a:t>
            </a:r>
            <a:r>
              <a:rPr lang="hr-HR" dirty="0" smtClean="0"/>
              <a:t>. religije u teoriji i metodama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Analiziranje problema kroz 4 problemska kruga: </a:t>
            </a:r>
            <a:r>
              <a:rPr lang="hr-HR" b="1" dirty="0" smtClean="0"/>
              <a:t>društveni, teorijski, metodologijski, interpretativni 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r-HR" dirty="0" smtClean="0"/>
              <a:t>3 osnovna pristupa: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r>
              <a:rPr lang="hr-HR" dirty="0" smtClean="0"/>
              <a:t>DESKRIPTIVNI – činjenice o razvoju sociologije religije 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ANALITIČKI – radovi najistaknutijih sociologa religije, teorijske i metodologijske tendencije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SINTETIČKI – zaključak o razvoju sociologije religije u Hrvatskoj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Sociologija religije u svijetu</a:t>
            </a:r>
            <a:br>
              <a:rPr lang="hr-HR" dirty="0" smtClean="0"/>
            </a:br>
            <a:r>
              <a:rPr lang="hr-HR" dirty="0" smtClean="0"/>
              <a:t>kratak pregled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>
            <a:normAutofit fontScale="92500" lnSpcReduction="10000"/>
          </a:bodyPr>
          <a:lstStyle/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HOLBACH </a:t>
            </a:r>
            <a:r>
              <a:rPr lang="hr-HR" dirty="0" smtClean="0"/>
              <a:t>– religije nastale iz straha i neznanja, štetne za društvo i državu </a:t>
            </a:r>
          </a:p>
          <a:p>
            <a:pPr>
              <a:buNone/>
            </a:pPr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COMTE</a:t>
            </a:r>
            <a:r>
              <a:rPr lang="hr-HR" dirty="0" smtClean="0"/>
              <a:t> – teološko, metafizičko, pozitivno razdoblje </a:t>
            </a:r>
          </a:p>
          <a:p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r>
              <a:rPr lang="hr-HR" b="1" dirty="0" smtClean="0"/>
              <a:t>DURKHEIM</a:t>
            </a:r>
            <a:r>
              <a:rPr lang="hr-HR" dirty="0" smtClean="0"/>
              <a:t> – </a:t>
            </a:r>
          </a:p>
          <a:p>
            <a:pPr>
              <a:buNone/>
            </a:pPr>
            <a:r>
              <a:rPr lang="hr-HR" dirty="0" smtClean="0"/>
              <a:t>       totemizam         najjednostavniji oblik religije</a:t>
            </a:r>
          </a:p>
        </p:txBody>
      </p:sp>
      <p:sp>
        <p:nvSpPr>
          <p:cNvPr id="4" name="Strelica udesno 3"/>
          <p:cNvSpPr/>
          <p:nvPr/>
        </p:nvSpPr>
        <p:spPr>
          <a:xfrm>
            <a:off x="2771800" y="5661248"/>
            <a:ext cx="432000" cy="14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hr-HR" b="1" dirty="0" smtClean="0"/>
              <a:t>WEBER – </a:t>
            </a:r>
            <a:r>
              <a:rPr lang="hr-HR" dirty="0" smtClean="0"/>
              <a:t>uloga religije u konkretnim     društvima      </a:t>
            </a:r>
          </a:p>
          <a:p>
            <a:pPr>
              <a:buNone/>
            </a:pPr>
            <a:r>
              <a:rPr lang="hr-HR" b="1" dirty="0" smtClean="0"/>
              <a:t>              - </a:t>
            </a:r>
            <a:r>
              <a:rPr lang="hr-HR" dirty="0" smtClean="0"/>
              <a:t>pojam karizme</a:t>
            </a:r>
          </a:p>
          <a:p>
            <a:pPr>
              <a:buNone/>
            </a:pPr>
            <a:r>
              <a:rPr lang="hr-HR" b="1" dirty="0" smtClean="0"/>
              <a:t>              - </a:t>
            </a:r>
            <a:r>
              <a:rPr lang="hr-HR" dirty="0" smtClean="0"/>
              <a:t>odnos religije i razvoja zapadne    kapitalističke ekonomije</a:t>
            </a:r>
            <a:r>
              <a:rPr lang="hr-HR" b="1" dirty="0" smtClean="0"/>
              <a:t> </a:t>
            </a:r>
          </a:p>
          <a:p>
            <a:pPr>
              <a:buNone/>
            </a:pPr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SIMMEL – </a:t>
            </a:r>
            <a:r>
              <a:rPr lang="hr-HR" dirty="0" smtClean="0"/>
              <a:t>bit religijskog odnosa u različitim ljudskim odnosima 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FEUERBACH – </a:t>
            </a:r>
            <a:r>
              <a:rPr lang="hr-HR" dirty="0" smtClean="0"/>
              <a:t>čovjek stvara Boga, antropološka zasnovanost religije </a:t>
            </a:r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r>
              <a:rPr lang="hr-HR" b="1" dirty="0" smtClean="0"/>
              <a:t>MARX</a:t>
            </a:r>
            <a:r>
              <a:rPr lang="hr-HR" dirty="0" smtClean="0"/>
              <a:t> – religija lažna, iskrivljena svijest, otuđenje prije svega</a:t>
            </a:r>
          </a:p>
          <a:p>
            <a:pPr>
              <a:buNone/>
            </a:pPr>
            <a:r>
              <a:rPr lang="hr-HR" dirty="0" smtClean="0"/>
              <a:t>            - religija čovjekov proizvod u kome se</a:t>
            </a:r>
          </a:p>
          <a:p>
            <a:pPr>
              <a:buNone/>
            </a:pPr>
            <a:r>
              <a:rPr lang="hr-HR" dirty="0" smtClean="0"/>
              <a:t>              maskira stvarni čovjekov položaj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ENGELS</a:t>
            </a:r>
            <a:r>
              <a:rPr lang="hr-HR" dirty="0" smtClean="0"/>
              <a:t> – ˝religija samo fantastičan odraz ljudskih stvari u čovjekovoj glavi˝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LENJIN</a:t>
            </a:r>
            <a:r>
              <a:rPr lang="hr-HR" dirty="0" smtClean="0"/>
              <a:t> – treba materijalistički objašnjavati uzroke religije i uklanjati njene društvene uzroke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528</TotalTime>
  <Words>605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Bogatstvo</vt:lpstr>
      <vt:lpstr>SOCIOLOGIJA RELIGIJE</vt:lpstr>
      <vt:lpstr>uvod</vt:lpstr>
      <vt:lpstr>Slide 3</vt:lpstr>
      <vt:lpstr> </vt:lpstr>
      <vt:lpstr>ANALIZA SOCIOLOGIJE RELIGIJE USREDOTOČENA NA 3 PROBLEMA:  </vt:lpstr>
      <vt:lpstr>3 osnovna pristupa: </vt:lpstr>
      <vt:lpstr>Sociologija religije u svijetu kratak pregled</vt:lpstr>
      <vt:lpstr>Slide 8</vt:lpstr>
      <vt:lpstr>Slide 9</vt:lpstr>
      <vt:lpstr>Slide 10</vt:lpstr>
      <vt:lpstr>sekularizacija</vt:lpstr>
      <vt:lpstr>SOCIOLOGIJE RELIGIJE U HRVATSKOJ: ČIMBENICI RAZVOJA </vt:lpstr>
      <vt:lpstr>ODNOS CRKVE I DRŽAVE</vt:lpstr>
      <vt:lpstr>Slide 14</vt:lpstr>
      <vt:lpstr>Slide 15</vt:lpstr>
      <vt:lpstr>Najvažniji autori hrvatske sociologije religije</vt:lpstr>
      <vt:lpstr>Slide 17</vt:lpstr>
      <vt:lpstr>Fenomen religije u hrvatskoj sociologijskoj perspektivi</vt:lpstr>
      <vt:lpstr>Slide 19</vt:lpstr>
      <vt:lpstr>literatura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RELIGIJE</dc:title>
  <dc:creator>korisnik</dc:creator>
  <cp:lastModifiedBy>korisnik</cp:lastModifiedBy>
  <cp:revision>62</cp:revision>
  <dcterms:created xsi:type="dcterms:W3CDTF">2010-12-09T07:58:24Z</dcterms:created>
  <dcterms:modified xsi:type="dcterms:W3CDTF">2010-12-13T15:03:49Z</dcterms:modified>
</cp:coreProperties>
</file>