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7" r:id="rId13"/>
    <p:sldId id="266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597916E-07EC-4BFF-8A00-C088A27E7796}" type="datetimeFigureOut">
              <a:rPr lang="hr-HR" smtClean="0"/>
              <a:t>13.12.2010.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F9D9B43-7674-48D2-8A1A-5772625049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916E-07EC-4BFF-8A00-C088A27E7796}" type="datetimeFigureOut">
              <a:rPr lang="hr-HR" smtClean="0"/>
              <a:t>13.12.2010.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9B43-7674-48D2-8A1A-5772625049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916E-07EC-4BFF-8A00-C088A27E7796}" type="datetimeFigureOut">
              <a:rPr lang="hr-HR" smtClean="0"/>
              <a:t>13.12.2010.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9B43-7674-48D2-8A1A-5772625049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916E-07EC-4BFF-8A00-C088A27E7796}" type="datetimeFigureOut">
              <a:rPr lang="hr-HR" smtClean="0"/>
              <a:t>13.12.2010.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9B43-7674-48D2-8A1A-5772625049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916E-07EC-4BFF-8A00-C088A27E7796}" type="datetimeFigureOut">
              <a:rPr lang="hr-HR" smtClean="0"/>
              <a:t>13.12.2010.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9B43-7674-48D2-8A1A-5772625049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916E-07EC-4BFF-8A00-C088A27E7796}" type="datetimeFigureOut">
              <a:rPr lang="hr-HR" smtClean="0"/>
              <a:t>13.12.2010.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9B43-7674-48D2-8A1A-57726250494E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916E-07EC-4BFF-8A00-C088A27E7796}" type="datetimeFigureOut">
              <a:rPr lang="hr-HR" smtClean="0"/>
              <a:t>13.12.2010.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9B43-7674-48D2-8A1A-57726250494E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916E-07EC-4BFF-8A00-C088A27E7796}" type="datetimeFigureOut">
              <a:rPr lang="hr-HR" smtClean="0"/>
              <a:t>13.12.2010.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9B43-7674-48D2-8A1A-5772625049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916E-07EC-4BFF-8A00-C088A27E7796}" type="datetimeFigureOut">
              <a:rPr lang="hr-HR" smtClean="0"/>
              <a:t>13.12.2010.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9B43-7674-48D2-8A1A-5772625049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597916E-07EC-4BFF-8A00-C088A27E7796}" type="datetimeFigureOut">
              <a:rPr lang="hr-HR" smtClean="0"/>
              <a:t>13.12.2010.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F9D9B43-7674-48D2-8A1A-5772625049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597916E-07EC-4BFF-8A00-C088A27E7796}" type="datetimeFigureOut">
              <a:rPr lang="hr-HR" smtClean="0"/>
              <a:t>13.12.2010.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F9D9B43-7674-48D2-8A1A-5772625049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597916E-07EC-4BFF-8A00-C088A27E7796}" type="datetimeFigureOut">
              <a:rPr lang="hr-HR" smtClean="0"/>
              <a:t>13.12.2010.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F9D9B43-7674-48D2-8A1A-57726250494E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1.doc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63688" y="1340768"/>
            <a:ext cx="5760640" cy="324036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S</a:t>
            </a:r>
            <a:r>
              <a:rPr lang="hr-HR" dirty="0" smtClean="0">
                <a:solidFill>
                  <a:srgbClr val="7030A0"/>
                </a:solidFill>
              </a:rPr>
              <a:t>OCIOLOGIJA RELIGIJE-</a:t>
            </a:r>
            <a:br>
              <a:rPr lang="hr-HR" dirty="0" smtClean="0">
                <a:solidFill>
                  <a:srgbClr val="7030A0"/>
                </a:solidFill>
              </a:rPr>
            </a:br>
            <a:r>
              <a:rPr lang="hr-HR" sz="3600" dirty="0" smtClean="0">
                <a:solidFill>
                  <a:srgbClr val="7030A0"/>
                </a:solidFill>
              </a:rPr>
              <a:t>RELIGIOZNOST I NERELIGIOZNOST MLADIH</a:t>
            </a:r>
            <a:endParaRPr lang="hr-HR" sz="3600" dirty="0">
              <a:solidFill>
                <a:srgbClr val="7030A0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5940152" y="4653136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7030A0"/>
                </a:solidFill>
              </a:rPr>
              <a:t>Maja </a:t>
            </a:r>
            <a:r>
              <a:rPr lang="hr-HR" sz="2000" dirty="0" err="1" smtClean="0">
                <a:solidFill>
                  <a:srgbClr val="7030A0"/>
                </a:solidFill>
              </a:rPr>
              <a:t>Jezernik</a:t>
            </a:r>
            <a:endParaRPr lang="hr-HR" sz="2000" dirty="0" smtClean="0">
              <a:solidFill>
                <a:srgbClr val="7030A0"/>
              </a:solidFill>
            </a:endParaRPr>
          </a:p>
          <a:p>
            <a:r>
              <a:rPr lang="hr-HR" sz="2000" dirty="0" smtClean="0">
                <a:solidFill>
                  <a:srgbClr val="7030A0"/>
                </a:solidFill>
              </a:rPr>
              <a:t>Dunja </a:t>
            </a:r>
            <a:r>
              <a:rPr lang="hr-HR" sz="2000" dirty="0" err="1" smtClean="0">
                <a:solidFill>
                  <a:srgbClr val="7030A0"/>
                </a:solidFill>
              </a:rPr>
              <a:t>Janeš</a:t>
            </a:r>
            <a:endParaRPr lang="hr-HR" sz="2000" dirty="0" smtClean="0">
              <a:solidFill>
                <a:srgbClr val="7030A0"/>
              </a:solidFill>
            </a:endParaRPr>
          </a:p>
          <a:p>
            <a:r>
              <a:rPr lang="hr-HR" sz="2000" dirty="0" smtClean="0">
                <a:solidFill>
                  <a:srgbClr val="7030A0"/>
                </a:solidFill>
              </a:rPr>
              <a:t>Tina </a:t>
            </a:r>
            <a:r>
              <a:rPr lang="hr-HR" sz="2000" dirty="0" err="1" smtClean="0">
                <a:solidFill>
                  <a:srgbClr val="7030A0"/>
                </a:solidFill>
              </a:rPr>
              <a:t>Kauzlarić</a:t>
            </a:r>
            <a:endParaRPr lang="hr-HR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6"/>
            <a:ext cx="3040732" cy="491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1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Aharoni" pitchFamily="2" charset="-79"/>
                <a:cs typeface="Aharoni" pitchFamily="2" charset="-79"/>
              </a:rPr>
              <a:t>ISUSOVCI</a:t>
            </a:r>
            <a:endParaRPr lang="hr-HR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47664" y="2132856"/>
            <a:ext cx="6196405" cy="3603812"/>
          </a:xfrm>
        </p:spPr>
        <p:txBody>
          <a:bodyPr>
            <a:normAutofit/>
          </a:bodyPr>
          <a:lstStyle/>
          <a:p>
            <a:r>
              <a:rPr lang="pl-PL" dirty="0"/>
              <a:t>Isusovci su zajednica svećenika i časne braće. </a:t>
            </a:r>
            <a:endParaRPr lang="hr-HR" dirty="0" smtClean="0"/>
          </a:p>
          <a:p>
            <a:r>
              <a:rPr lang="pt-BR" dirty="0" smtClean="0"/>
              <a:t>Isusovačko </a:t>
            </a:r>
            <a:r>
              <a:rPr lang="pt-BR" dirty="0"/>
              <a:t>načelo je : AD MAIOREM DEI </a:t>
            </a:r>
            <a:r>
              <a:rPr lang="pt-BR" dirty="0" smtClean="0"/>
              <a:t>GLORIAM </a:t>
            </a:r>
            <a:r>
              <a:rPr lang="pt-BR" dirty="0"/>
              <a:t>- NA VEĆU SLAVU BOŽJU! 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5983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441387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309634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8919"/>
            <a:ext cx="2498898" cy="3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41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SKAC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Studentski katolički centar SKAC - Palma neprofitna je udruga civilnog društva koju vode vjernici laici, a koja se bavi mladima u duhu kršćanskoga svjetonazora. </a:t>
            </a:r>
          </a:p>
          <a:p>
            <a:r>
              <a:rPr lang="hr-HR" dirty="0"/>
              <a:t>Nadahnuće </a:t>
            </a:r>
            <a:r>
              <a:rPr lang="hr-HR" dirty="0" smtClean="0"/>
              <a:t>nalaze </a:t>
            </a:r>
            <a:r>
              <a:rPr lang="hr-HR" dirty="0"/>
              <a:t>u </a:t>
            </a:r>
            <a:r>
              <a:rPr lang="hr-HR" dirty="0" err="1"/>
              <a:t>Ignacijanskoj</a:t>
            </a:r>
            <a:r>
              <a:rPr lang="hr-HR" dirty="0"/>
              <a:t> duhovnosti pod vodstvom otaca Isusovaca. </a:t>
            </a:r>
          </a:p>
        </p:txBody>
      </p:sp>
    </p:spTree>
    <p:extLst>
      <p:ext uri="{BB962C8B-B14F-4D97-AF65-F5344CB8AC3E}">
        <p14:creationId xmlns:p14="http://schemas.microsoft.com/office/powerpoint/2010/main" val="42656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73911"/>
            <a:ext cx="2402980" cy="122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63" y="692696"/>
            <a:ext cx="3762722" cy="248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55698"/>
            <a:ext cx="3070524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8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1724025"/>
            <a:ext cx="4829175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46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Aharoni" pitchFamily="2" charset="-79"/>
                <a:cs typeface="Aharoni" pitchFamily="2" charset="-79"/>
              </a:rPr>
              <a:t>MODRAVE</a:t>
            </a:r>
            <a:endParaRPr lang="hr-HR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Kamp </a:t>
            </a:r>
            <a:r>
              <a:rPr lang="hr-HR" dirty="0" err="1"/>
              <a:t>Modrave</a:t>
            </a:r>
            <a:r>
              <a:rPr lang="hr-HR" dirty="0"/>
              <a:t> je nastao iz potrebe za potpunim i sadržajnim ljetovanjem u prirodnom okruženju i dobrom društvu, kroz molitvu, rad i zabavu</a:t>
            </a:r>
            <a:r>
              <a:rPr lang="hr-HR" dirty="0" smtClean="0"/>
              <a:t>.</a:t>
            </a:r>
          </a:p>
          <a:p>
            <a:r>
              <a:rPr lang="vi-VN" dirty="0" smtClean="0"/>
              <a:t> </a:t>
            </a:r>
            <a:r>
              <a:rPr lang="vi-VN" dirty="0"/>
              <a:t>Modrave su i mjesto i događaj. Stil života, spoj prirode i vjere; osama i mjesto susreta; zabava i razmatranje; mjesto gdje je izražena lijepa strana života.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3903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7"/>
            <a:ext cx="309634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79" y="3284984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153644" cy="311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98915"/>
            <a:ext cx="2383532" cy="156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22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03648" y="1052736"/>
            <a:ext cx="6255797" cy="46703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3000" dirty="0">
                <a:latin typeface="Aharoni" pitchFamily="2" charset="-79"/>
                <a:cs typeface="Aharoni" pitchFamily="2" charset="-79"/>
              </a:rPr>
              <a:t>Za religijsku </a:t>
            </a:r>
            <a:r>
              <a:rPr lang="hr-HR" sz="3000" dirty="0" err="1">
                <a:latin typeface="Aharoni" pitchFamily="2" charset="-79"/>
                <a:cs typeface="Aharoni" pitchFamily="2" charset="-79"/>
              </a:rPr>
              <a:t>samoindetifikaciju</a:t>
            </a:r>
            <a:r>
              <a:rPr lang="hr-HR" sz="3000" dirty="0">
                <a:latin typeface="Aharoni" pitchFamily="2" charset="-79"/>
                <a:cs typeface="Aharoni" pitchFamily="2" charset="-79"/>
              </a:rPr>
              <a:t> postoji skala od </a:t>
            </a:r>
            <a:r>
              <a:rPr lang="hr-HR" sz="3900" dirty="0" smtClean="0">
                <a:latin typeface="Aharoni" pitchFamily="2" charset="-79"/>
                <a:cs typeface="Aharoni" pitchFamily="2" charset="-79"/>
              </a:rPr>
              <a:t>6 </a:t>
            </a:r>
            <a:r>
              <a:rPr lang="hr-HR" sz="3000" dirty="0">
                <a:latin typeface="Aharoni" pitchFamily="2" charset="-79"/>
                <a:cs typeface="Aharoni" pitchFamily="2" charset="-79"/>
              </a:rPr>
              <a:t>stupnjeva:  </a:t>
            </a:r>
            <a:endParaRPr lang="hr-HR" sz="3000" dirty="0" smtClean="0">
              <a:latin typeface="Aharoni" pitchFamily="2" charset="-79"/>
              <a:cs typeface="Aharoni" pitchFamily="2" charset="-79"/>
            </a:endParaRPr>
          </a:p>
          <a:p>
            <a:endParaRPr lang="hr-HR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rgbClr val="7030A0"/>
                </a:solidFill>
              </a:rPr>
              <a:t>                      </a:t>
            </a:r>
            <a:endParaRPr lang="hr-HR" dirty="0">
              <a:solidFill>
                <a:srgbClr val="7030A0"/>
              </a:solidFill>
            </a:endParaRPr>
          </a:p>
          <a:p>
            <a:r>
              <a:rPr lang="hr-HR" dirty="0"/>
              <a:t>1.	Uvjereni vjernik koji prihvaća sve što njegova religije uči  (33,1%)</a:t>
            </a:r>
          </a:p>
          <a:p>
            <a:r>
              <a:rPr lang="hr-HR" dirty="0"/>
              <a:t>2.	</a:t>
            </a:r>
            <a:r>
              <a:rPr lang="hr-HR" dirty="0" smtClean="0"/>
              <a:t>Religiozan</a:t>
            </a:r>
            <a:r>
              <a:rPr lang="hr-HR" dirty="0"/>
              <a:t>, premda ne prihvaća sve što njegova </a:t>
            </a:r>
            <a:r>
              <a:rPr lang="hr-HR" dirty="0" smtClean="0"/>
              <a:t>religija </a:t>
            </a:r>
            <a:r>
              <a:rPr lang="hr-HR" dirty="0"/>
              <a:t>uči (33,3%)</a:t>
            </a:r>
          </a:p>
          <a:p>
            <a:r>
              <a:rPr lang="hr-HR" dirty="0"/>
              <a:t>3.	</a:t>
            </a:r>
            <a:r>
              <a:rPr lang="hr-HR" dirty="0" smtClean="0"/>
              <a:t>Dosta razmišlja o </a:t>
            </a:r>
            <a:r>
              <a:rPr lang="hr-HR" dirty="0"/>
              <a:t>tome, ali nije </a:t>
            </a:r>
            <a:r>
              <a:rPr lang="hr-HR" dirty="0" smtClean="0"/>
              <a:t>siguran </a:t>
            </a:r>
            <a:r>
              <a:rPr lang="hr-HR" dirty="0"/>
              <a:t>vjeruje li ili ne (13,9%)</a:t>
            </a:r>
          </a:p>
          <a:p>
            <a:r>
              <a:rPr lang="hr-HR" dirty="0"/>
              <a:t>4.	Prema religiji je ravnodušan (5,8%)</a:t>
            </a:r>
          </a:p>
          <a:p>
            <a:r>
              <a:rPr lang="hr-HR" dirty="0"/>
              <a:t>5.	nije religiozan, nema ništa protiv religije (12,2%)</a:t>
            </a:r>
          </a:p>
          <a:p>
            <a:r>
              <a:rPr lang="hr-HR" dirty="0"/>
              <a:t>6.	nije religiozan i </a:t>
            </a:r>
            <a:r>
              <a:rPr lang="hr-HR" dirty="0" smtClean="0"/>
              <a:t>protivnik  </a:t>
            </a:r>
            <a:r>
              <a:rPr lang="hr-HR" dirty="0"/>
              <a:t>je religije (1,4%)</a:t>
            </a:r>
          </a:p>
          <a:p>
            <a:endParaRPr lang="hr-H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ic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559168"/>
              </p:ext>
            </p:extLst>
          </p:nvPr>
        </p:nvGraphicFramePr>
        <p:xfrm>
          <a:off x="899593" y="3246374"/>
          <a:ext cx="7272807" cy="2397803"/>
        </p:xfrm>
        <a:graphic>
          <a:graphicData uri="http://schemas.openxmlformats.org/drawingml/2006/table">
            <a:tbl>
              <a:tblPr firstRow="1" firstCol="1" bandRow="1"/>
              <a:tblGrid>
                <a:gridCol w="3124155"/>
                <a:gridCol w="2074326"/>
                <a:gridCol w="2074326"/>
              </a:tblGrid>
              <a:tr h="82046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Konfesionalna                  </a:t>
                      </a:r>
                      <a:r>
                        <a:rPr lang="hr-HR" sz="1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samoindetifikacija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1986.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1999.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838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Katolička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Pravoslavna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Islamska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Ostali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Niti jedna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63,6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9,3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0,9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</a:t>
                      </a:r>
                      <a:r>
                        <a:rPr lang="hr-HR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88,6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1,0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1,0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907704" y="1252242"/>
            <a:ext cx="5256584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Tablica 1.  Konfesionalna </a:t>
            </a:r>
            <a:r>
              <a:rPr kumimoji="0" lang="hr-H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samoindetifikacija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mladih 1986. </a:t>
            </a:r>
            <a:r>
              <a:rPr kumimoji="0" lang="hr-H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i 1</a:t>
            </a: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999. godine (%)</a:t>
            </a:r>
            <a:endParaRPr kumimoji="0" lang="hr-H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73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>
                <a:latin typeface="Aharoni" pitchFamily="2" charset="-79"/>
                <a:cs typeface="Aharoni" pitchFamily="2" charset="-79"/>
              </a:rPr>
              <a:t>Tablica 2: Religijska </a:t>
            </a:r>
            <a:r>
              <a:rPr lang="hr-HR" sz="2800" dirty="0" err="1">
                <a:latin typeface="Aharoni" pitchFamily="2" charset="-79"/>
                <a:cs typeface="Aharoni" pitchFamily="2" charset="-79"/>
              </a:rPr>
              <a:t>samoindetifikacija</a:t>
            </a:r>
            <a:r>
              <a:rPr lang="hr-HR" sz="2800" dirty="0">
                <a:latin typeface="Aharoni" pitchFamily="2" charset="-79"/>
                <a:cs typeface="Aharoni" pitchFamily="2" charset="-79"/>
              </a:rPr>
              <a:t> </a:t>
            </a:r>
            <a:r>
              <a:rPr lang="hr-HR" sz="2800" dirty="0" smtClean="0">
                <a:latin typeface="Aharoni" pitchFamily="2" charset="-79"/>
                <a:cs typeface="Aharoni" pitchFamily="2" charset="-79"/>
              </a:rPr>
              <a:t>i </a:t>
            </a:r>
            <a:r>
              <a:rPr lang="hr-HR" sz="2800" dirty="0" err="1">
                <a:latin typeface="Aharoni" pitchFamily="2" charset="-79"/>
                <a:cs typeface="Aharoni" pitchFamily="2" charset="-79"/>
              </a:rPr>
              <a:t>sociodemografska</a:t>
            </a:r>
            <a:r>
              <a:rPr lang="hr-HR" sz="2800" dirty="0">
                <a:latin typeface="Aharoni" pitchFamily="2" charset="-79"/>
                <a:cs typeface="Aharoni" pitchFamily="2" charset="-79"/>
              </a:rPr>
              <a:t> obilježja ispitanika (%)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828092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7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8136904" cy="243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886364"/>
              </p:ext>
            </p:extLst>
          </p:nvPr>
        </p:nvGraphicFramePr>
        <p:xfrm>
          <a:off x="251520" y="2204864"/>
          <a:ext cx="8136904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4" imgW="6096881" imgH="818864" progId="Word.Document.12">
                  <p:embed/>
                </p:oleObj>
              </mc:Choice>
              <mc:Fallback>
                <p:oleObj name="Document" r:id="rId4" imgW="6096881" imgH="8188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2204864"/>
                        <a:ext cx="8136904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29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latin typeface="Aharoni" pitchFamily="2" charset="-79"/>
                <a:cs typeface="Aharoni" pitchFamily="2" charset="-79"/>
              </a:rPr>
              <a:t>Tablica 3. Religijska </a:t>
            </a:r>
            <a:r>
              <a:rPr lang="hr-HR" sz="2800" dirty="0" err="1" smtClean="0">
                <a:latin typeface="Aharoni" pitchFamily="2" charset="-79"/>
                <a:cs typeface="Aharoni" pitchFamily="2" charset="-79"/>
              </a:rPr>
              <a:t>samoidentifikacija</a:t>
            </a:r>
            <a:r>
              <a:rPr lang="hr-HR" sz="2800" dirty="0" smtClean="0">
                <a:latin typeface="Aharoni" pitchFamily="2" charset="-79"/>
                <a:cs typeface="Aharoni" pitchFamily="2" charset="-79"/>
              </a:rPr>
              <a:t> i odlazak u crkvu na misu (%)</a:t>
            </a:r>
            <a:endParaRPr lang="hr-HR" sz="2800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073828"/>
              </p:ext>
            </p:extLst>
          </p:nvPr>
        </p:nvGraphicFramePr>
        <p:xfrm>
          <a:off x="827584" y="1916832"/>
          <a:ext cx="8064896" cy="3557034"/>
        </p:xfrm>
        <a:graphic>
          <a:graphicData uri="http://schemas.openxmlformats.org/drawingml/2006/table">
            <a:tbl>
              <a:tblPr firstRow="1" firstCol="1" bandRow="1"/>
              <a:tblGrid>
                <a:gridCol w="2304256"/>
                <a:gridCol w="5760640"/>
              </a:tblGrid>
              <a:tr h="108012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Religijska </a:t>
                      </a:r>
                      <a:r>
                        <a:rPr lang="hr-HR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samoindentifikacija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Učestalost odlaska na misu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Više puta     Jednom      1-2 puta     Samo o         Ne </a:t>
                      </a:r>
                      <a:r>
                        <a:rPr lang="hr-HR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ide </a:t>
                      </a:r>
                      <a:r>
                        <a:rPr lang="hr-HR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tjedno           tjedno       mjesečno    blagdanima     crkvu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06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Uvjereni </a:t>
                      </a:r>
                      <a:r>
                        <a:rPr lang="hr-HR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vjenici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Religiozni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Nesigurni i ravnodušni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Nereligiozni i protivnici religije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7,5               46,1              19,2            24,4                 2,9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0,2               21,1              22,3              2,9                 7,4  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1,2                 6,3                6,0            53,0               33,5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hr-HR" sz="16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r-HR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0,9                 2,2                0,4            19,7               76,8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85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i="1">
                          <a:effectLst/>
                          <a:latin typeface="Aharoni" pitchFamily="2" charset="-79"/>
                          <a:ea typeface="Calibri"/>
                          <a:cs typeface="Aharoni" pitchFamily="2" charset="-79"/>
                        </a:rPr>
                        <a:t>UKUPNO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i="1" dirty="0">
                          <a:effectLst/>
                          <a:latin typeface="Aharoni" pitchFamily="2" charset="-79"/>
                          <a:ea typeface="Calibri"/>
                          <a:cs typeface="Aharoni" pitchFamily="2" charset="-79"/>
                        </a:rPr>
                        <a:t>  2,9          </a:t>
                      </a:r>
                      <a:r>
                        <a:rPr lang="hr-HR" sz="1800" b="1" i="1" dirty="0" smtClean="0">
                          <a:effectLst/>
                          <a:latin typeface="Aharoni" pitchFamily="2" charset="-79"/>
                          <a:ea typeface="Calibri"/>
                          <a:cs typeface="Aharoni" pitchFamily="2" charset="-79"/>
                        </a:rPr>
                        <a:t>  </a:t>
                      </a:r>
                      <a:r>
                        <a:rPr lang="hr-HR" sz="1800" b="1" i="1" dirty="0">
                          <a:effectLst/>
                          <a:latin typeface="Aharoni" pitchFamily="2" charset="-79"/>
                          <a:ea typeface="Calibri"/>
                          <a:cs typeface="Aharoni" pitchFamily="2" charset="-79"/>
                        </a:rPr>
                        <a:t>23,9         </a:t>
                      </a:r>
                      <a:r>
                        <a:rPr lang="hr-HR" sz="1800" b="1" i="1" dirty="0" smtClean="0">
                          <a:effectLst/>
                          <a:latin typeface="Aharoni" pitchFamily="2" charset="-79"/>
                          <a:ea typeface="Calibri"/>
                          <a:cs typeface="Aharoni" pitchFamily="2" charset="-79"/>
                        </a:rPr>
                        <a:t>  </a:t>
                      </a:r>
                      <a:r>
                        <a:rPr lang="hr-HR" sz="1800" b="1" i="1" dirty="0">
                          <a:effectLst/>
                          <a:latin typeface="Aharoni" pitchFamily="2" charset="-79"/>
                          <a:ea typeface="Calibri"/>
                          <a:cs typeface="Aharoni" pitchFamily="2" charset="-79"/>
                        </a:rPr>
                        <a:t>15,1   </a:t>
                      </a:r>
                      <a:r>
                        <a:rPr lang="hr-HR" sz="1800" b="1" i="1" dirty="0" smtClean="0">
                          <a:effectLst/>
                          <a:latin typeface="Aharoni" pitchFamily="2" charset="-79"/>
                          <a:ea typeface="Calibri"/>
                          <a:cs typeface="Aharoni" pitchFamily="2" charset="-79"/>
                        </a:rPr>
                        <a:t>     </a:t>
                      </a:r>
                      <a:r>
                        <a:rPr lang="hr-HR" sz="1800" b="1" i="1" dirty="0">
                          <a:effectLst/>
                          <a:latin typeface="Aharoni" pitchFamily="2" charset="-79"/>
                          <a:ea typeface="Calibri"/>
                          <a:cs typeface="Aharoni" pitchFamily="2" charset="-79"/>
                        </a:rPr>
                        <a:t>37,7    </a:t>
                      </a:r>
                      <a:r>
                        <a:rPr lang="hr-HR" sz="1800" b="1" i="1" dirty="0" smtClean="0">
                          <a:effectLst/>
                          <a:latin typeface="Aharoni" pitchFamily="2" charset="-79"/>
                          <a:ea typeface="Calibri"/>
                          <a:cs typeface="Aharoni" pitchFamily="2" charset="-79"/>
                        </a:rPr>
                        <a:t>          </a:t>
                      </a:r>
                      <a:r>
                        <a:rPr lang="hr-HR" sz="1800" b="1" i="1" dirty="0">
                          <a:effectLst/>
                          <a:latin typeface="Aharoni" pitchFamily="2" charset="-79"/>
                          <a:ea typeface="Calibri"/>
                          <a:cs typeface="Aharoni" pitchFamily="2" charset="-79"/>
                        </a:rPr>
                        <a:t>20,5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8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Aharoni" pitchFamily="2" charset="-79"/>
                <a:cs typeface="Aharoni" pitchFamily="2" charset="-79"/>
              </a:rPr>
              <a:t>RELIGIJA I SEKSUALNOST</a:t>
            </a:r>
            <a:endParaRPr lang="hr-HR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Seksualni odnosi prije braka</a:t>
            </a:r>
          </a:p>
          <a:p>
            <a:r>
              <a:rPr lang="hr-HR" dirty="0" smtClean="0"/>
              <a:t>Pobačaj</a:t>
            </a:r>
          </a:p>
          <a:p>
            <a:r>
              <a:rPr lang="hr-HR" dirty="0" err="1" smtClean="0"/>
              <a:t>Kontrecepcijska</a:t>
            </a:r>
            <a:r>
              <a:rPr lang="hr-HR" dirty="0" smtClean="0"/>
              <a:t> sredstva</a:t>
            </a:r>
          </a:p>
          <a:p>
            <a:r>
              <a:rPr lang="hr-HR" dirty="0" smtClean="0"/>
              <a:t>Razvod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05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latin typeface="Aharoni" pitchFamily="2" charset="-79"/>
                <a:cs typeface="Aharoni" pitchFamily="2" charset="-79"/>
              </a:rPr>
              <a:t>FRAMA</a:t>
            </a:r>
            <a:endParaRPr lang="hr-HR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FRAMA je kratica za zajednicu mladih koji se nazivaju Franjevačka mladež</a:t>
            </a:r>
            <a:r>
              <a:rPr lang="hr-HR" dirty="0" smtClean="0"/>
              <a:t>.</a:t>
            </a:r>
          </a:p>
          <a:p>
            <a:r>
              <a:rPr lang="hr-HR" dirty="0"/>
              <a:t>Prema čl. 1. Nacrta statuta </a:t>
            </a:r>
            <a:r>
              <a:rPr lang="hr-HR" dirty="0" err="1"/>
              <a:t>Frame</a:t>
            </a:r>
            <a:r>
              <a:rPr lang="hr-HR" dirty="0"/>
              <a:t>, ona je «bratstvo mladih koji se osjećaju pozvani Duhom Svetim da žive kršćanskim životom u svjetlu poruke sv. Franje Asiškoga, u sklopu franjevačke obitelji.» </a:t>
            </a:r>
            <a:endParaRPr lang="hr-HR" dirty="0" smtClean="0"/>
          </a:p>
          <a:p>
            <a:r>
              <a:rPr lang="pl-PL" dirty="0"/>
              <a:t>Zajednicu Frame čine mladi od 14. do 30. godine.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477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5"/>
            <a:ext cx="3672408" cy="261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03315"/>
            <a:ext cx="4573755" cy="285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2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badača">
  <a:themeElements>
    <a:clrScheme name="Pribadač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ribadač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ibadač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169</TotalTime>
  <Words>332</Words>
  <Application>Microsoft Office PowerPoint</Application>
  <PresentationFormat>Prikaz na zaslonu (4:3)</PresentationFormat>
  <Paragraphs>67</Paragraphs>
  <Slides>17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9" baseType="lpstr">
      <vt:lpstr>Pribadača</vt:lpstr>
      <vt:lpstr>Microsoft Word Document</vt:lpstr>
      <vt:lpstr>SOCIOLOGIJA RELIGIJE- RELIGIOZNOST I NERELIGIOZNOST MLADIH</vt:lpstr>
      <vt:lpstr>PowerPointova prezentacija</vt:lpstr>
      <vt:lpstr>PowerPointova prezentacija</vt:lpstr>
      <vt:lpstr>Tablica 2: Religijska samoindetifikacija i sociodemografska obilježja ispitanika (%)</vt:lpstr>
      <vt:lpstr>PowerPointova prezentacija</vt:lpstr>
      <vt:lpstr>Tablica 3. Religijska samoidentifikacija i odlazak u crkvu na misu (%)</vt:lpstr>
      <vt:lpstr>RELIGIJA I SEKSUALNOST</vt:lpstr>
      <vt:lpstr>FRAMA</vt:lpstr>
      <vt:lpstr>PowerPointova prezentacija</vt:lpstr>
      <vt:lpstr>PowerPointova prezentacija</vt:lpstr>
      <vt:lpstr>ISUSOVCI</vt:lpstr>
      <vt:lpstr>PowerPointova prezentacija</vt:lpstr>
      <vt:lpstr>SKAC</vt:lpstr>
      <vt:lpstr>PowerPointova prezentacija</vt:lpstr>
      <vt:lpstr>PowerPointova prezentacija</vt:lpstr>
      <vt:lpstr>MODRAVE</vt:lpstr>
      <vt:lpstr>PowerPointova prezentacija</vt:lpstr>
    </vt:vector>
  </TitlesOfParts>
  <Company>Janeš Dubravko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SOCIOLOGIJA RELIGIJE- RELIGIOZNOST I NERELIGIOZNOST MLADIH</dc:title>
  <dc:creator>JANEŠ</dc:creator>
  <cp:lastModifiedBy>JANEŠ</cp:lastModifiedBy>
  <cp:revision>16</cp:revision>
  <dcterms:created xsi:type="dcterms:W3CDTF">2010-12-11T15:26:21Z</dcterms:created>
  <dcterms:modified xsi:type="dcterms:W3CDTF">2010-12-13T09:47:47Z</dcterms:modified>
</cp:coreProperties>
</file>