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8" autoAdjust="0"/>
    <p:restoredTop sz="94660"/>
  </p:normalViewPr>
  <p:slideViewPr>
    <p:cSldViewPr>
      <p:cViewPr varScale="1">
        <p:scale>
          <a:sx n="87" d="100"/>
          <a:sy n="87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DA93A-6CB4-4447-8B19-95A085C07296}" type="datetimeFigureOut">
              <a:rPr lang="en-US" smtClean="0"/>
              <a:t>11/21/2010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FBD5DE-6F9E-41D5-BA1F-2305E8AA07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500042"/>
            <a:ext cx="6172200" cy="1894362"/>
          </a:xfrm>
        </p:spPr>
        <p:txBody>
          <a:bodyPr/>
          <a:lstStyle/>
          <a:p>
            <a:r>
              <a:rPr lang="hr-HR" sz="5400" dirty="0" smtClean="0"/>
              <a:t>Samoubojstvo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3000372"/>
            <a:ext cx="6172216" cy="1374286"/>
          </a:xfrm>
        </p:spPr>
        <p:txBody>
          <a:bodyPr/>
          <a:lstStyle/>
          <a:p>
            <a:r>
              <a:rPr lang="hr-HR" dirty="0" smtClean="0"/>
              <a:t>Emile Durkheim 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Razne definicije samoubojstva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Pozitivna i nasilna akcija koja podrazumjeva snagu mišića,negativan stav ili apstinencija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Svaka smrt koja  posredno ili neposredno proizlazi iz pozitivnog ili negativnog čina koji je izvršila sama žrtva</a:t>
            </a:r>
          </a:p>
          <a:p>
            <a:endParaRPr lang="hr-HR" dirty="0" smtClean="0"/>
          </a:p>
          <a:p>
            <a:r>
              <a:rPr lang="hr-HR" dirty="0" smtClean="0"/>
              <a:t>Očajnički čin čovjeka koji ne drži do života</a:t>
            </a:r>
          </a:p>
          <a:p>
            <a:endParaRPr lang="hr-HR" dirty="0" smtClean="0"/>
          </a:p>
          <a:p>
            <a:r>
              <a:rPr lang="hr-HR" dirty="0" smtClean="0"/>
              <a:t>Svaki smrtni slučaj koji izravno ili neizravno proizlazi iz pozitivnog ili negativnog čina koji je izvršila sama žrtva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5429288" cy="607223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Problematika životinjskog samoubojstva, primjeri psa i škorpiona-nesvijesnost čina</a:t>
            </a:r>
          </a:p>
          <a:p>
            <a:r>
              <a:rPr lang="hr-HR" dirty="0" smtClean="0"/>
              <a:t>Problematika nesvijesnosti čina kod čovjeka</a:t>
            </a:r>
          </a:p>
          <a:p>
            <a:endParaRPr lang="hr-HR" dirty="0" smtClean="0"/>
          </a:p>
          <a:p>
            <a:r>
              <a:rPr lang="hr-HR" dirty="0" smtClean="0"/>
              <a:t>Brierre de Borsmont-pisma samoubojice,proglašena kao manjkava i subjektivno interpretirana</a:t>
            </a:r>
          </a:p>
          <a:p>
            <a:endParaRPr lang="hr-HR" dirty="0" smtClean="0"/>
          </a:p>
          <a:p>
            <a:r>
              <a:rPr lang="hr-HR" dirty="0" smtClean="0"/>
              <a:t>Razlike između tipova samoubojstva su određene uzrocima,svako samoubojstvo ima određene životne okolnosti-klasifikacija samoubojstva</a:t>
            </a:r>
          </a:p>
          <a:p>
            <a:r>
              <a:rPr lang="hr-HR" dirty="0" smtClean="0"/>
              <a:t>Klasifikacija je etimološka i vodi se pomoču zapisa koji se vode pri svakom samoubojstvu-te bilješke često subjektivne i pune grešaka</a:t>
            </a:r>
          </a:p>
          <a:p>
            <a:endParaRPr lang="hr-HR" dirty="0" smtClean="0"/>
          </a:p>
        </p:txBody>
      </p:sp>
      <p:pic>
        <p:nvPicPr>
          <p:cNvPr id="4099" name="Picture 3" descr="C:\Documents and Settings\Tata\My Documents\Downloads\omca1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000108"/>
            <a:ext cx="2938019" cy="220979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POVEZANOST SAMOUBOJSTVA I RELIGIJE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Samoubojstva vrlo slabo proširena katoličkim zemljama dok u protestantskim dosežu maksimum</a:t>
            </a:r>
          </a:p>
          <a:p>
            <a:endParaRPr lang="hr-HR" dirty="0" smtClean="0"/>
          </a:p>
          <a:p>
            <a:r>
              <a:rPr lang="hr-HR" dirty="0" smtClean="0"/>
              <a:t>Nisku stopu kod grkokatolika ne možemo tumačiti zbog različitosti u civilizaciji</a:t>
            </a:r>
          </a:p>
          <a:p>
            <a:endParaRPr lang="hr-HR" dirty="0" smtClean="0"/>
          </a:p>
          <a:p>
            <a:r>
              <a:rPr lang="hr-HR" dirty="0" smtClean="0"/>
              <a:t>Postoji sličnost u intelektu i duhovnom razvoju,zbog toga se promatra razlika u vjeri</a:t>
            </a:r>
          </a:p>
          <a:p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42852"/>
            <a:ext cx="4572032" cy="63311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Povezanost samoubojstva i stupnja obrazovanja:</a:t>
            </a:r>
          </a:p>
          <a:p>
            <a:pPr>
              <a:buNone/>
            </a:pPr>
            <a:r>
              <a:rPr lang="hr-HR" dirty="0" smtClean="0"/>
              <a:t>-protestanti imaju visoku stopu samoubojstva ali i obrazovanja</a:t>
            </a:r>
          </a:p>
          <a:p>
            <a:pPr>
              <a:buNone/>
            </a:pPr>
            <a:r>
              <a:rPr lang="hr-HR" dirty="0" smtClean="0"/>
              <a:t>-protestantizam dopušta slobodnu prosudbu više od drugih religija,daje više mjesta misli i razmišljanju</a:t>
            </a:r>
          </a:p>
          <a:p>
            <a:pPr>
              <a:buNone/>
            </a:pPr>
            <a:r>
              <a:rPr lang="hr-HR" dirty="0" smtClean="0"/>
              <a:t>-oni nemaju određenu hijerarhiju</a:t>
            </a:r>
          </a:p>
          <a:p>
            <a:pPr>
              <a:buNone/>
            </a:pPr>
            <a:r>
              <a:rPr lang="hr-HR" dirty="0" smtClean="0"/>
              <a:t>-nestaje kolektivitet</a:t>
            </a:r>
          </a:p>
          <a:p>
            <a:pPr>
              <a:buNone/>
            </a:pPr>
            <a:r>
              <a:rPr lang="hr-HR" dirty="0" smtClean="0"/>
              <a:t>-pojedinac se odvaja od društva</a:t>
            </a:r>
          </a:p>
          <a:p>
            <a:pPr>
              <a:buNone/>
            </a:pPr>
            <a:r>
              <a:rPr lang="hr-HR" dirty="0" smtClean="0"/>
              <a:t>-dozvoljavaju slobodnu interpretaciju svojih spisa</a:t>
            </a:r>
          </a:p>
          <a:p>
            <a:pPr>
              <a:buNone/>
            </a:pPr>
            <a:r>
              <a:rPr lang="hr-HR" dirty="0" smtClean="0"/>
              <a:t>-dolaskom znanosti srušene su neke tvrdnje crkve</a:t>
            </a:r>
          </a:p>
          <a:p>
            <a:pPr>
              <a:buNone/>
            </a:pPr>
            <a:r>
              <a:rPr lang="hr-HR" dirty="0" smtClean="0"/>
              <a:t>-zbog širenja opće izobrazbe dolazi do povećanog rušenja ideala u protestantizmu</a:t>
            </a:r>
            <a:endParaRPr lang="en-US" dirty="0"/>
          </a:p>
        </p:txBody>
      </p:sp>
      <p:pic>
        <p:nvPicPr>
          <p:cNvPr id="6146" name="Picture 2" descr="C:\Documents and Settings\Tata\My Documents\Downloads\whois02_20070508_234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85794"/>
            <a:ext cx="3582593" cy="477201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96204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-Židovi su jače integrirani zbog raznih neodobravanja i pokreta protiv njih,tako su se učvrstili u kolektiv i stopa samoubojstva je jako niska kod njih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-Kršćanstvo ne odobrava rušenje dogmi,katolik vjeru dobiva već gotovu,postoji hijerarhija i time bolja integracija i povezanost društva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Najviše klase prednjače u obrazovanju i zbog toga su skloniji samoubojstvu</a:t>
            </a:r>
          </a:p>
          <a:p>
            <a:r>
              <a:rPr lang="hr-HR" dirty="0" smtClean="0"/>
              <a:t>Žene se svugdje u svijetu manje ubijaju i to se može povezati sa stupnjem obrazovanja,naime one su većinom manje obrazovane od muškaraca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96204" cy="3000396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SAD-crnačka žena ima jednako obrazovanje kao muškarac i tu su podjednake stope samoubojstva između muškarca i žena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Židovi-visoka stopa obrazovanja ali mala samoubojstva,nemaju obrazovanje usmjereno na rušenje religije nego posebno porijeklo znatiželje,obrazuju se kako bi bili nadmoćni prema neprijateljima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5123" name="Picture 3" descr="C:\Documents and Settings\Tata\My Documents\Downloads\Suicide-Gun-Point-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00438"/>
            <a:ext cx="4433896" cy="294938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Altruističko samoubojstvo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“ništa nije dobro bez mjere u životu”</a:t>
            </a:r>
          </a:p>
          <a:p>
            <a:r>
              <a:rPr lang="hr-HR" dirty="0" smtClean="0"/>
              <a:t>Prevelika individualizacija,premala integracija</a:t>
            </a:r>
          </a:p>
          <a:p>
            <a:r>
              <a:rPr lang="hr-HR" dirty="0" smtClean="0"/>
              <a:t>Postoji u primitivnim društvima najviše</a:t>
            </a:r>
          </a:p>
          <a:p>
            <a:endParaRPr lang="hr-HR" dirty="0" smtClean="0"/>
          </a:p>
          <a:p>
            <a:r>
              <a:rPr lang="hr-HR" dirty="0" smtClean="0"/>
              <a:t>Npr. Danski ratnici,Goti,Vizigoti i Kelti-sramota je umrijeti od starosti ili bolesti</a:t>
            </a:r>
          </a:p>
          <a:p>
            <a:r>
              <a:rPr lang="hr-HR" dirty="0" smtClean="0"/>
              <a:t>Indija-udovica se nakon smrti muža mora ubiti</a:t>
            </a:r>
          </a:p>
          <a:p>
            <a:r>
              <a:rPr lang="hr-HR" dirty="0" smtClean="0"/>
              <a:t>Galija-kad premine kralj dužnost je njegovih sluga da se ubiju</a:t>
            </a:r>
          </a:p>
          <a:p>
            <a:r>
              <a:rPr lang="hr-HR" dirty="0" smtClean="0"/>
              <a:t>Samoubojstvo je dužnost a ne želja ili uvijetovanost nekim problemom-OBAVEZNO SAMOUBOJSTVO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7567642" cy="618822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Indijanci-bračna svađa moze biti uzrok samoubojstva</a:t>
            </a:r>
          </a:p>
          <a:p>
            <a:r>
              <a:rPr lang="hr-HR" dirty="0" smtClean="0"/>
              <a:t>Pakoti,Creek-najmanja razočaranja dovode do samoubojstva</a:t>
            </a:r>
          </a:p>
          <a:p>
            <a:r>
              <a:rPr lang="hr-HR" dirty="0" smtClean="0"/>
              <a:t>Japanci-zbog najmanjeg nedostatka ili nazadovanja vrše samoubojstvo</a:t>
            </a:r>
          </a:p>
          <a:p>
            <a:pPr>
              <a:buNone/>
            </a:pPr>
            <a:r>
              <a:rPr lang="hr-HR" dirty="0" smtClean="0"/>
              <a:t>-ta ubojstva nisu zatražena nego pojedinac nema vlastitih interesa: SPONTANO SAMOUBOJSTVO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Ljudi se prelako i s veseljem ubijaju jer smatraju da ih čeka nešto bolje</a:t>
            </a:r>
          </a:p>
          <a:p>
            <a:r>
              <a:rPr lang="hr-HR" dirty="0" smtClean="0"/>
              <a:t>Panteizam ima također utjecaj na samoubojstvo</a:t>
            </a:r>
          </a:p>
          <a:p>
            <a:endParaRPr lang="hr-HR" dirty="0" smtClean="0"/>
          </a:p>
          <a:p>
            <a:r>
              <a:rPr lang="hr-HR" dirty="0" smtClean="0"/>
              <a:t>Poseban tip samoubojstva: Mistično</a:t>
            </a:r>
          </a:p>
          <a:p>
            <a:pPr>
              <a:buNone/>
            </a:pPr>
            <a:r>
              <a:rPr lang="hr-HR" dirty="0" smtClean="0"/>
              <a:t>-danas samoubojstva zbog vjere i često u vojnoj službi</a:t>
            </a: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Samoubojstvo u vojsci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Iako bi vojnici trebali biti integrirani u grupu zbog posla i dužnosti to nije slučaj</a:t>
            </a:r>
          </a:p>
          <a:p>
            <a:r>
              <a:rPr lang="hr-HR" dirty="0" smtClean="0"/>
              <a:t>Stopa samoubojstva kod vojnika je vrlo visoka</a:t>
            </a:r>
          </a:p>
          <a:p>
            <a:r>
              <a:rPr lang="hr-HR" dirty="0" smtClean="0"/>
              <a:t>Razlozi su:</a:t>
            </a:r>
          </a:p>
          <a:p>
            <a:pPr>
              <a:buNone/>
            </a:pPr>
            <a:r>
              <a:rPr lang="hr-HR" dirty="0" smtClean="0"/>
              <a:t>-nisu oženjeni</a:t>
            </a:r>
          </a:p>
          <a:p>
            <a:pPr>
              <a:buNone/>
            </a:pPr>
            <a:r>
              <a:rPr lang="hr-HR" dirty="0" smtClean="0"/>
              <a:t>-alkoholizam</a:t>
            </a:r>
          </a:p>
          <a:p>
            <a:pPr>
              <a:buNone/>
            </a:pPr>
            <a:r>
              <a:rPr lang="hr-HR" dirty="0" smtClean="0"/>
              <a:t>-odbojnost službe</a:t>
            </a:r>
          </a:p>
          <a:p>
            <a:pPr>
              <a:buNone/>
            </a:pPr>
            <a:r>
              <a:rPr lang="hr-HR" dirty="0" smtClean="0"/>
              <a:t>Odbojnost bi trebala biti najviše izražena u prvim godinama ali analiza pokazuje da je više samoubojstava izvršeno pri kraju služenja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072494" cy="35719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Časnici i dočasnici prednjače u samoubojstvu,iako je njihov život manje mučan oni se više odlučuju za samoubojstvo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Dragovoljci bi trebali </a:t>
            </a:r>
            <a:r>
              <a:rPr lang="hr-HR" smtClean="0"/>
              <a:t>imati manju sklonost samoubojstvu </a:t>
            </a:r>
            <a:r>
              <a:rPr lang="hr-HR" dirty="0" smtClean="0"/>
              <a:t>ali to nije tako-samoubojstvo je najviše kod onih koji </a:t>
            </a:r>
            <a:r>
              <a:rPr lang="hr-HR" smtClean="0"/>
              <a:t>su htijeli raditi u toj službi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Danas je ta stopa samoubojstva u vojnoj službi smanjena,skraćen je vojni rok i smanjen je stari vojni duh.</a:t>
            </a:r>
          </a:p>
        </p:txBody>
      </p:sp>
      <p:pic>
        <p:nvPicPr>
          <p:cNvPr id="7170" name="Picture 2" descr="C:\Documents and Settings\Tata\My Documents\Downloads\20070528072350m_HrvatskaVojska1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429000"/>
            <a:ext cx="4193612" cy="287655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samoubojstvu: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6186502" cy="4688026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Najznačajnije Durkheimovo djelo</a:t>
            </a:r>
          </a:p>
          <a:p>
            <a:r>
              <a:rPr lang="hr-HR" dirty="0" smtClean="0"/>
              <a:t>Sastoji se od uvoda i tri knjige</a:t>
            </a:r>
          </a:p>
          <a:p>
            <a:r>
              <a:rPr lang="hr-HR" dirty="0" smtClean="0"/>
              <a:t>Prva knjiga-izvandruštveni čimbenici</a:t>
            </a:r>
          </a:p>
          <a:p>
            <a:r>
              <a:rPr lang="hr-HR" dirty="0" smtClean="0"/>
              <a:t>Druga knjiga-društveni uzroci, tipovi samoubojstva i metode određenja</a:t>
            </a:r>
          </a:p>
          <a:p>
            <a:r>
              <a:rPr lang="hr-HR" dirty="0" smtClean="0"/>
              <a:t>Treća knjiga-društveni elementi i posljedice samoubojstva</a:t>
            </a:r>
          </a:p>
          <a:p>
            <a:r>
              <a:rPr lang="hr-HR" dirty="0" smtClean="0"/>
              <a:t>Samoubojstvo se spominje i u “Društvenoj diobi rada” (sreća raste sukladno proizvodnji-bolji život-specijalizacija)</a:t>
            </a:r>
          </a:p>
          <a:p>
            <a:r>
              <a:rPr lang="hr-HR" dirty="0" smtClean="0"/>
              <a:t>Nagon za samoodržavanjem-dokaz o dobroti života-ako se taj nagon izgubi dolazi do samoubojstva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1027" name="Picture 3" descr="C:\Documents and Settings\Tata\My Documents\Downloads\emile_durkhe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00174"/>
            <a:ext cx="2867559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6429420" cy="561672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Samoubojstvo se prostire kroz civilizacije-središnja Europa-”tamna mrlja”</a:t>
            </a:r>
          </a:p>
          <a:p>
            <a:r>
              <a:rPr lang="hr-HR" dirty="0" smtClean="0"/>
              <a:t>Samoubojstvo ovisno o:</a:t>
            </a:r>
          </a:p>
          <a:p>
            <a:pPr>
              <a:buNone/>
            </a:pPr>
            <a:r>
              <a:rPr lang="hr-HR" dirty="0" smtClean="0"/>
              <a:t>    smještaju: pretežito u gradovima,manje na   selu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klasnom zanimanju:poljuprivreda najmanje podležna a slobodna zanimanja najviše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spolu: muškarci se ubijaju četri puta više od žena</a:t>
            </a:r>
          </a:p>
          <a:p>
            <a:r>
              <a:rPr lang="hr-HR" dirty="0" smtClean="0"/>
              <a:t>Dva vida samoubojstva: a) patološki aspekt modernog društva</a:t>
            </a:r>
          </a:p>
          <a:p>
            <a:pPr>
              <a:buNone/>
            </a:pPr>
            <a:r>
              <a:rPr lang="hr-HR" dirty="0" smtClean="0"/>
              <a:t>     b) odnos između pojedinca i kolektiva </a:t>
            </a:r>
          </a:p>
          <a:p>
            <a:r>
              <a:rPr lang="hr-HR" dirty="0" smtClean="0"/>
              <a:t>Definicija samoubojstva: svaki smrtni slučaj koji neposredno ili posredno proizlazi iz negativnog čina kojeg je izvršila sama žrtva,nastojeći ostvarit rezultat </a:t>
            </a:r>
          </a:p>
          <a:p>
            <a:endParaRPr lang="en-US" dirty="0"/>
          </a:p>
        </p:txBody>
      </p:sp>
      <p:pic>
        <p:nvPicPr>
          <p:cNvPr id="2051" name="Picture 3" descr="C:\Documents and Settings\Tata\My Documents\Downloads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285860"/>
            <a:ext cx="1857376" cy="288925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 glavna tipa samoubojstva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Egoistično:</a:t>
            </a:r>
          </a:p>
          <a:p>
            <a:pPr>
              <a:buNone/>
            </a:pPr>
            <a:r>
              <a:rPr lang="hr-HR" dirty="0" smtClean="0"/>
              <a:t>-mjenja se po dobi</a:t>
            </a:r>
          </a:p>
          <a:p>
            <a:pPr>
              <a:buNone/>
            </a:pPr>
            <a:r>
              <a:rPr lang="hr-HR" dirty="0" smtClean="0"/>
              <a:t>-raste sa godinama</a:t>
            </a:r>
          </a:p>
          <a:p>
            <a:pPr>
              <a:buNone/>
            </a:pPr>
            <a:r>
              <a:rPr lang="hr-HR" dirty="0" smtClean="0"/>
              <a:t>-veća stopa kod muškaraca </a:t>
            </a:r>
          </a:p>
          <a:p>
            <a:pPr>
              <a:buNone/>
            </a:pPr>
            <a:r>
              <a:rPr lang="hr-HR" dirty="0" smtClean="0"/>
              <a:t>-veća stopa kod rastavljenih,udovica i samaca</a:t>
            </a:r>
          </a:p>
          <a:p>
            <a:pPr>
              <a:buNone/>
            </a:pPr>
            <a:r>
              <a:rPr lang="hr-HR" dirty="0" smtClean="0"/>
              <a:t>-veća kod protestanata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Problematika individualizma samoubojsta</a:t>
            </a:r>
          </a:p>
          <a:p>
            <a:pPr>
              <a:buNone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hr-HR" dirty="0" smtClean="0"/>
              <a:t>Altruistično:</a:t>
            </a:r>
          </a:p>
          <a:p>
            <a:pPr>
              <a:buNone/>
            </a:pPr>
            <a:r>
              <a:rPr lang="hr-HR" dirty="0" smtClean="0"/>
              <a:t>-primjeri: Kapetan tone zajedno sa svojim brodom i udovica u Indiji biva spaljena na lomači zajedno sa svojim mrtvim mužem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Anomijsko:</a:t>
            </a:r>
          </a:p>
          <a:p>
            <a:pPr>
              <a:buNone/>
            </a:pPr>
            <a:r>
              <a:rPr lang="hr-HR" dirty="0" smtClean="0"/>
              <a:t>-uzrok npr. ekonomska kriza</a:t>
            </a:r>
          </a:p>
          <a:p>
            <a:pPr>
              <a:buNone/>
            </a:pPr>
            <a:r>
              <a:rPr lang="hr-HR" dirty="0" smtClean="0"/>
              <a:t>-slabe veze vežu pojedinca u grupu npr. razvod braka,muškarac skloniji samoubojstvu nego žena, u braku muškarac dobiva disciplinu, zadovoljstvo i slobodu a žena više disciplinu nego slobodu,zato je sklonija razvodu</a:t>
            </a:r>
          </a:p>
          <a:p>
            <a:pPr>
              <a:buNone/>
            </a:pPr>
            <a:r>
              <a:rPr lang="hr-HR" dirty="0" smtClean="0"/>
              <a:t>-prevelika očekivanja od života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Socijološki i psihološki tipovi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6400816" cy="4473712"/>
          </a:xfrm>
        </p:spPr>
        <p:txBody>
          <a:bodyPr/>
          <a:lstStyle/>
          <a:p>
            <a:r>
              <a:rPr lang="hr-HR" dirty="0" smtClean="0"/>
              <a:t>Stanje apatije</a:t>
            </a:r>
          </a:p>
          <a:p>
            <a:r>
              <a:rPr lang="hr-HR" dirty="0" smtClean="0"/>
              <a:t>Stanje energije i strasti</a:t>
            </a:r>
          </a:p>
          <a:p>
            <a:r>
              <a:rPr lang="hr-HR" dirty="0" smtClean="0"/>
              <a:t>Razdražljivost i gađenje</a:t>
            </a:r>
          </a:p>
          <a:p>
            <a:endParaRPr lang="hr-HR" dirty="0" smtClean="0"/>
          </a:p>
          <a:p>
            <a:r>
              <a:rPr lang="hr-HR" dirty="0" smtClean="0"/>
              <a:t>Samoubojstvo ovisi i o društvenoj i religioznoj integraciji-postajanje istog morala,cilja i grupne povezanosti</a:t>
            </a:r>
          </a:p>
          <a:p>
            <a:endParaRPr lang="hr-HR" dirty="0" smtClean="0"/>
          </a:p>
          <a:p>
            <a:r>
              <a:rPr lang="hr-HR" dirty="0" smtClean="0"/>
              <a:t>Individualizam-sekundarni uzrok samoubojstva,primarni je društveni</a:t>
            </a:r>
          </a:p>
          <a:p>
            <a:endParaRPr lang="en-US" dirty="0"/>
          </a:p>
        </p:txBody>
      </p:sp>
      <p:pic>
        <p:nvPicPr>
          <p:cNvPr id="3075" name="Picture 3" descr="C:\Documents and Settings\Tata\My Documents\Downloads\suicide431_621991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357298"/>
            <a:ext cx="3028950" cy="22574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7496204" cy="6259662"/>
          </a:xfrm>
        </p:spPr>
        <p:txBody>
          <a:bodyPr/>
          <a:lstStyle/>
          <a:p>
            <a:r>
              <a:rPr lang="hr-HR" dirty="0" smtClean="0"/>
              <a:t>Život će se održati ako postoji raison d’entre,neki cilj vrijedan napora,egoizam nije u ljudskoj prirodi</a:t>
            </a:r>
          </a:p>
          <a:p>
            <a:r>
              <a:rPr lang="hr-HR" dirty="0" smtClean="0"/>
              <a:t>Ljudi nisu individualisti nego dio kolektiva-egoizam uzrok samoubojstva uz individualizaciju</a:t>
            </a:r>
          </a:p>
          <a:p>
            <a:pPr>
              <a:buNone/>
            </a:pPr>
            <a:r>
              <a:rPr lang="hr-HR" dirty="0" smtClean="0"/>
              <a:t>-primjeri djece: oni ne izvršavaju samoubojstvo jer nisu integrirani u društvo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Durkheim i Aron-organizacija “Profesionalnih grupa”-u modernom društvu čovjek je nezadovoljan,ne postoje norme,dolazi do krize,nema grupnog cilja,kolektivne svijesti...</a:t>
            </a:r>
          </a:p>
          <a:p>
            <a:r>
              <a:rPr lang="hr-HR" dirty="0" smtClean="0"/>
              <a:t>Neka samoubojstva nose čin junaštva npr. kapetan ne napušta brod koji tone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 etape konstituiranja tipova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Durkheim uzima podatke za manji broj slučajeva i određuje sociološke tipove (statističke koleracije)-odbacuje geografsku povezanost jer ne nailazi na podudaranje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Tri tipa samoubojstva je moguće definirati:</a:t>
            </a:r>
          </a:p>
          <a:p>
            <a:pPr>
              <a:buNone/>
            </a:pPr>
            <a:r>
              <a:rPr lang="hr-HR" dirty="0" smtClean="0"/>
              <a:t>-egoistično:koleracija između stopa samoubojstva i odnosa u obitelji,društvu,braku itd.</a:t>
            </a:r>
          </a:p>
          <a:p>
            <a:pPr>
              <a:buNone/>
            </a:pPr>
            <a:r>
              <a:rPr lang="hr-HR" dirty="0" smtClean="0"/>
              <a:t>-egoisti misle samo ne sebe i nisu dovoljno integrirani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7610476" cy="623107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Altruističko:</a:t>
            </a:r>
          </a:p>
          <a:p>
            <a:pPr>
              <a:buNone/>
            </a:pPr>
            <a:r>
              <a:rPr lang="hr-HR" dirty="0" smtClean="0"/>
              <a:t>-nedostatak individualizacije,dolazi do grupne smrti,pojedinac se žrtvuje zbog altruizma</a:t>
            </a:r>
          </a:p>
          <a:p>
            <a:pPr>
              <a:buNone/>
            </a:pPr>
            <a:r>
              <a:rPr lang="hr-HR" dirty="0" smtClean="0"/>
              <a:t>-povećanje samoubojstva u vojnoj službi</a:t>
            </a:r>
          </a:p>
          <a:p>
            <a:pPr>
              <a:buNone/>
            </a:pPr>
            <a:r>
              <a:rPr lang="hr-HR" dirty="0" smtClean="0"/>
              <a:t>-razvodi:muškarci više pate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Anomijsko:</a:t>
            </a:r>
          </a:p>
          <a:p>
            <a:pPr>
              <a:buNone/>
            </a:pPr>
            <a:r>
              <a:rPr lang="hr-HR" dirty="0" smtClean="0"/>
              <a:t>-karakteristično za moderno društvo</a:t>
            </a:r>
          </a:p>
          <a:p>
            <a:pPr>
              <a:buNone/>
            </a:pPr>
            <a:r>
              <a:rPr lang="hr-HR" dirty="0" smtClean="0"/>
              <a:t>-koleracija između samoubojstva i ekonomske krize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Samoubojstvo nije individualan čin,nego socijalno uvijetovan,ti uzroci ne utječu na svakoga isto,više napadaju slabe,neurotične i nestabilne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1036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Samoubojstvo </vt:lpstr>
      <vt:lpstr>O samoubojstvu:</vt:lpstr>
      <vt:lpstr>Slide 3</vt:lpstr>
      <vt:lpstr>3 glavna tipa samoubojstva</vt:lpstr>
      <vt:lpstr>Slide 5</vt:lpstr>
      <vt:lpstr>Socijološki i psihološki tipovi</vt:lpstr>
      <vt:lpstr>Slide 7</vt:lpstr>
      <vt:lpstr>3 etape konstituiranja tipova</vt:lpstr>
      <vt:lpstr>Slide 9</vt:lpstr>
      <vt:lpstr>Razne definicije samoubojstva </vt:lpstr>
      <vt:lpstr>Slide 11</vt:lpstr>
      <vt:lpstr>POVEZANOST SAMOUBOJSTVA I RELIGIJE</vt:lpstr>
      <vt:lpstr>Slide 13</vt:lpstr>
      <vt:lpstr>Slide 14</vt:lpstr>
      <vt:lpstr>Slide 15</vt:lpstr>
      <vt:lpstr>Altruističko samoubojstvo </vt:lpstr>
      <vt:lpstr>Slide 17</vt:lpstr>
      <vt:lpstr>Samoubojstvo u vojsci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Samoubojstvo </dc:title>
  <dc:creator>Tata</dc:creator>
  <cp:lastModifiedBy>Tata</cp:lastModifiedBy>
  <cp:revision>15</cp:revision>
  <dcterms:created xsi:type="dcterms:W3CDTF">2010-11-21T15:22:05Z</dcterms:created>
  <dcterms:modified xsi:type="dcterms:W3CDTF">2010-11-21T17:41:17Z</dcterms:modified>
</cp:coreProperties>
</file>