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80" r:id="rId22"/>
    <p:sldId id="281" r:id="rId23"/>
    <p:sldId id="282" r:id="rId24"/>
    <p:sldId id="283" r:id="rId25"/>
    <p:sldId id="284" r:id="rId26"/>
    <p:sldId id="285" r:id="rId27"/>
    <p:sldId id="287" r:id="rId28"/>
    <p:sldId id="286" r:id="rId29"/>
    <p:sldId id="288" r:id="rId3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0FF4BE-81B1-4F41-8D6A-F9D8FBE368A8}" type="datetimeFigureOut">
              <a:rPr lang="hr-HR" smtClean="0"/>
              <a:t>24.4.2018.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B3FC39-C2B7-4B82-9359-A8602864484E}"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30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0FF4BE-81B1-4F41-8D6A-F9D8FBE368A8}" type="datetimeFigureOut">
              <a:rPr lang="hr-HR" smtClean="0"/>
              <a:t>24.4.2018.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B3FC39-C2B7-4B82-9359-A8602864484E}" type="slidenum">
              <a:rPr lang="hr-HR" smtClean="0"/>
              <a:t>‹#›</a:t>
            </a:fld>
            <a:endParaRPr lang="hr-HR"/>
          </a:p>
        </p:txBody>
      </p:sp>
    </p:spTree>
    <p:extLst>
      <p:ext uri="{BB962C8B-B14F-4D97-AF65-F5344CB8AC3E}">
        <p14:creationId xmlns:p14="http://schemas.microsoft.com/office/powerpoint/2010/main" val="38319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0FF4BE-81B1-4F41-8D6A-F9D8FBE368A8}" type="datetimeFigureOut">
              <a:rPr lang="hr-HR" smtClean="0"/>
              <a:t>24.4.2018.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B3FC39-C2B7-4B82-9359-A8602864484E}" type="slidenum">
              <a:rPr lang="hr-HR" smtClean="0"/>
              <a:t>‹#›</a:t>
            </a:fld>
            <a:endParaRPr lang="hr-HR"/>
          </a:p>
        </p:txBody>
      </p:sp>
    </p:spTree>
    <p:extLst>
      <p:ext uri="{BB962C8B-B14F-4D97-AF65-F5344CB8AC3E}">
        <p14:creationId xmlns:p14="http://schemas.microsoft.com/office/powerpoint/2010/main" val="209822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0FF4BE-81B1-4F41-8D6A-F9D8FBE368A8}" type="datetimeFigureOut">
              <a:rPr lang="hr-HR" smtClean="0"/>
              <a:t>24.4.2018.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B3FC39-C2B7-4B82-9359-A8602864484E}" type="slidenum">
              <a:rPr lang="hr-HR" smtClean="0"/>
              <a:t>‹#›</a:t>
            </a:fld>
            <a:endParaRPr lang="hr-HR"/>
          </a:p>
        </p:txBody>
      </p:sp>
    </p:spTree>
    <p:extLst>
      <p:ext uri="{BB962C8B-B14F-4D97-AF65-F5344CB8AC3E}">
        <p14:creationId xmlns:p14="http://schemas.microsoft.com/office/powerpoint/2010/main" val="3408379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0FF4BE-81B1-4F41-8D6A-F9D8FBE368A8}" type="datetimeFigureOut">
              <a:rPr lang="hr-HR" smtClean="0"/>
              <a:t>24.4.2018.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CB3FC39-C2B7-4B82-9359-A8602864484E}"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64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0FF4BE-81B1-4F41-8D6A-F9D8FBE368A8}" type="datetimeFigureOut">
              <a:rPr lang="hr-HR" smtClean="0"/>
              <a:t>24.4.2018.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CB3FC39-C2B7-4B82-9359-A8602864484E}" type="slidenum">
              <a:rPr lang="hr-HR" smtClean="0"/>
              <a:t>‹#›</a:t>
            </a:fld>
            <a:endParaRPr lang="hr-HR"/>
          </a:p>
        </p:txBody>
      </p:sp>
    </p:spTree>
    <p:extLst>
      <p:ext uri="{BB962C8B-B14F-4D97-AF65-F5344CB8AC3E}">
        <p14:creationId xmlns:p14="http://schemas.microsoft.com/office/powerpoint/2010/main" val="2782399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0FF4BE-81B1-4F41-8D6A-F9D8FBE368A8}" type="datetimeFigureOut">
              <a:rPr lang="hr-HR" smtClean="0"/>
              <a:t>24.4.2018.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CB3FC39-C2B7-4B82-9359-A8602864484E}" type="slidenum">
              <a:rPr lang="hr-HR" smtClean="0"/>
              <a:t>‹#›</a:t>
            </a:fld>
            <a:endParaRPr lang="hr-HR"/>
          </a:p>
        </p:txBody>
      </p:sp>
    </p:spTree>
    <p:extLst>
      <p:ext uri="{BB962C8B-B14F-4D97-AF65-F5344CB8AC3E}">
        <p14:creationId xmlns:p14="http://schemas.microsoft.com/office/powerpoint/2010/main" val="210122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0FF4BE-81B1-4F41-8D6A-F9D8FBE368A8}" type="datetimeFigureOut">
              <a:rPr lang="hr-HR" smtClean="0"/>
              <a:t>24.4.2018.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CB3FC39-C2B7-4B82-9359-A8602864484E}" type="slidenum">
              <a:rPr lang="hr-HR" smtClean="0"/>
              <a:t>‹#›</a:t>
            </a:fld>
            <a:endParaRPr lang="hr-HR"/>
          </a:p>
        </p:txBody>
      </p:sp>
    </p:spTree>
    <p:extLst>
      <p:ext uri="{BB962C8B-B14F-4D97-AF65-F5344CB8AC3E}">
        <p14:creationId xmlns:p14="http://schemas.microsoft.com/office/powerpoint/2010/main" val="295580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90FF4BE-81B1-4F41-8D6A-F9D8FBE368A8}" type="datetimeFigureOut">
              <a:rPr lang="hr-HR" smtClean="0"/>
              <a:t>24.4.2018.</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CCB3FC39-C2B7-4B82-9359-A8602864484E}" type="slidenum">
              <a:rPr lang="hr-HR" smtClean="0"/>
              <a:t>‹#›</a:t>
            </a:fld>
            <a:endParaRPr lang="hr-HR"/>
          </a:p>
        </p:txBody>
      </p:sp>
    </p:spTree>
    <p:extLst>
      <p:ext uri="{BB962C8B-B14F-4D97-AF65-F5344CB8AC3E}">
        <p14:creationId xmlns:p14="http://schemas.microsoft.com/office/powerpoint/2010/main" val="240434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90FF4BE-81B1-4F41-8D6A-F9D8FBE368A8}" type="datetimeFigureOut">
              <a:rPr lang="hr-HR" smtClean="0"/>
              <a:t>24.4.2018.</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CB3FC39-C2B7-4B82-9359-A8602864484E}" type="slidenum">
              <a:rPr lang="hr-HR" smtClean="0"/>
              <a:t>‹#›</a:t>
            </a:fld>
            <a:endParaRPr lang="hr-HR"/>
          </a:p>
        </p:txBody>
      </p:sp>
    </p:spTree>
    <p:extLst>
      <p:ext uri="{BB962C8B-B14F-4D97-AF65-F5344CB8AC3E}">
        <p14:creationId xmlns:p14="http://schemas.microsoft.com/office/powerpoint/2010/main" val="69234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0FF4BE-81B1-4F41-8D6A-F9D8FBE368A8}" type="datetimeFigureOut">
              <a:rPr lang="hr-HR" smtClean="0"/>
              <a:t>24.4.2018.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CB3FC39-C2B7-4B82-9359-A8602864484E}" type="slidenum">
              <a:rPr lang="hr-HR" smtClean="0"/>
              <a:t>‹#›</a:t>
            </a:fld>
            <a:endParaRPr lang="hr-HR"/>
          </a:p>
        </p:txBody>
      </p:sp>
    </p:spTree>
    <p:extLst>
      <p:ext uri="{BB962C8B-B14F-4D97-AF65-F5344CB8AC3E}">
        <p14:creationId xmlns:p14="http://schemas.microsoft.com/office/powerpoint/2010/main" val="309341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90FF4BE-81B1-4F41-8D6A-F9D8FBE368A8}" type="datetimeFigureOut">
              <a:rPr lang="hr-HR" smtClean="0"/>
              <a:t>24.4.2018.</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CB3FC39-C2B7-4B82-9359-A8602864484E}"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17555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Seminar</a:t>
            </a:r>
            <a:br>
              <a:rPr lang="hr-HR" dirty="0" smtClean="0"/>
            </a:br>
            <a:r>
              <a:rPr lang="hr-HR" dirty="0" smtClean="0"/>
              <a:t>17.4.2018.</a:t>
            </a:r>
            <a:endParaRPr lang="en-US" dirty="0"/>
          </a:p>
        </p:txBody>
      </p:sp>
      <p:sp>
        <p:nvSpPr>
          <p:cNvPr id="3" name="Subtitle 2"/>
          <p:cNvSpPr>
            <a:spLocks noGrp="1"/>
          </p:cNvSpPr>
          <p:nvPr>
            <p:ph type="subTitle" idx="1"/>
          </p:nvPr>
        </p:nvSpPr>
        <p:spPr/>
        <p:txBody>
          <a:bodyPr>
            <a:normAutofit fontScale="85000" lnSpcReduction="20000"/>
          </a:bodyPr>
          <a:lstStyle/>
          <a:p>
            <a:r>
              <a:rPr lang="hr-HR" dirty="0" smtClean="0"/>
              <a:t>Katedra za međunarodno privatno pravo</a:t>
            </a:r>
          </a:p>
          <a:p>
            <a:r>
              <a:rPr lang="hr-HR" dirty="0" smtClean="0"/>
              <a:t>Dr. SC. Tena Hoško</a:t>
            </a:r>
          </a:p>
          <a:p>
            <a:r>
              <a:rPr lang="hr-HR" dirty="0" smtClean="0"/>
              <a:t>Seminar 2018.</a:t>
            </a:r>
            <a:endParaRPr lang="en-US" dirty="0" smtClean="0"/>
          </a:p>
          <a:p>
            <a:endParaRPr lang="en-US" dirty="0"/>
          </a:p>
        </p:txBody>
      </p:sp>
    </p:spTree>
    <p:extLst>
      <p:ext uri="{BB962C8B-B14F-4D97-AF65-F5344CB8AC3E}">
        <p14:creationId xmlns:p14="http://schemas.microsoft.com/office/powerpoint/2010/main" val="1208166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Struktura Uredbe	</a:t>
            </a:r>
            <a:endParaRPr lang="en-US" dirty="0"/>
          </a:p>
        </p:txBody>
      </p:sp>
      <p:sp>
        <p:nvSpPr>
          <p:cNvPr id="3" name="Content Placeholder 2"/>
          <p:cNvSpPr>
            <a:spLocks noGrp="1"/>
          </p:cNvSpPr>
          <p:nvPr>
            <p:ph idx="1"/>
          </p:nvPr>
        </p:nvSpPr>
        <p:spPr/>
        <p:txBody>
          <a:bodyPr/>
          <a:lstStyle/>
          <a:p>
            <a:r>
              <a:rPr lang="hr-HR" dirty="0" smtClean="0"/>
              <a:t>Opće pravilo </a:t>
            </a:r>
          </a:p>
          <a:p>
            <a:r>
              <a:rPr lang="hr-HR" dirty="0" smtClean="0"/>
              <a:t>Ugovori o prijevozu</a:t>
            </a:r>
          </a:p>
          <a:p>
            <a:r>
              <a:rPr lang="hr-HR" dirty="0" smtClean="0"/>
              <a:t>Potrošački ugovori</a:t>
            </a:r>
          </a:p>
          <a:p>
            <a:r>
              <a:rPr lang="hr-HR" dirty="0" smtClean="0"/>
              <a:t>Ugovori o osiguranju</a:t>
            </a:r>
          </a:p>
          <a:p>
            <a:r>
              <a:rPr lang="hr-HR" dirty="0" smtClean="0"/>
              <a:t>Pojedinačni ugovori o radu</a:t>
            </a:r>
            <a:endParaRPr lang="en-US" dirty="0"/>
          </a:p>
        </p:txBody>
      </p:sp>
    </p:spTree>
    <p:extLst>
      <p:ext uri="{BB962C8B-B14F-4D97-AF65-F5344CB8AC3E}">
        <p14:creationId xmlns:p14="http://schemas.microsoft.com/office/powerpoint/2010/main" val="4259635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Uredba Rim I</a:t>
            </a:r>
            <a:endParaRPr lang="en-US" dirty="0"/>
          </a:p>
        </p:txBody>
      </p:sp>
      <p:sp>
        <p:nvSpPr>
          <p:cNvPr id="3" name="Content Placeholder 2"/>
          <p:cNvSpPr>
            <a:spLocks noGrp="1"/>
          </p:cNvSpPr>
          <p:nvPr>
            <p:ph idx="1"/>
          </p:nvPr>
        </p:nvSpPr>
        <p:spPr/>
        <p:txBody>
          <a:bodyPr>
            <a:normAutofit/>
          </a:bodyPr>
          <a:lstStyle/>
          <a:p>
            <a:pPr>
              <a:buNone/>
            </a:pPr>
            <a:r>
              <a:rPr lang="hr-HR" dirty="0" smtClean="0"/>
              <a:t>1. stranke mogu izabrati pravo mjerodavno za ugovor (članak 3)</a:t>
            </a:r>
          </a:p>
          <a:p>
            <a:pPr lvl="0">
              <a:buNone/>
            </a:pPr>
            <a:r>
              <a:rPr lang="hr-HR" dirty="0" smtClean="0"/>
              <a:t>2. u nedostatku izbora prava mjerodavno je pravo države koja je najuže povezana s ugovorom (članak 4)</a:t>
            </a:r>
          </a:p>
          <a:p>
            <a:pPr lvl="0">
              <a:buNone/>
            </a:pPr>
            <a:r>
              <a:rPr lang="hr-HR" dirty="0" smtClean="0"/>
              <a:t>3. s iznimkom nekih određenih vrsta ugovora u kojima je toliko poremećen odnos snaga da je potrebno zaštiti slabiju stranu (potrošački ugovori, </a:t>
            </a:r>
            <a:r>
              <a:rPr lang="hr-HR" dirty="0" err="1" smtClean="0"/>
              <a:t>ugovori</a:t>
            </a:r>
            <a:r>
              <a:rPr lang="hr-HR" dirty="0" smtClean="0"/>
              <a:t> o osiguranju, pojedinačni ugovori o radu, </a:t>
            </a:r>
            <a:r>
              <a:rPr lang="hr-HR" i="1" dirty="0" smtClean="0"/>
              <a:t>ugovori o prijevozu</a:t>
            </a:r>
            <a:r>
              <a:rPr lang="hr-HR" dirty="0" smtClean="0"/>
              <a:t>) </a:t>
            </a:r>
          </a:p>
          <a:p>
            <a:endParaRPr lang="en-US" dirty="0"/>
          </a:p>
        </p:txBody>
      </p:sp>
    </p:spTree>
    <p:extLst>
      <p:ext uri="{BB962C8B-B14F-4D97-AF65-F5344CB8AC3E}">
        <p14:creationId xmlns:p14="http://schemas.microsoft.com/office/powerpoint/2010/main" val="1597974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Stranački izbor mjerodavnog prava (</a:t>
            </a:r>
            <a:r>
              <a:rPr lang="hr-HR" i="1" dirty="0" err="1" smtClean="0"/>
              <a:t>lex</a:t>
            </a:r>
            <a:r>
              <a:rPr lang="hr-HR" i="1" dirty="0" smtClean="0"/>
              <a:t> </a:t>
            </a:r>
            <a:r>
              <a:rPr lang="hr-HR" i="1" dirty="0" err="1" smtClean="0"/>
              <a:t>autonomiae</a:t>
            </a:r>
            <a:r>
              <a:rPr lang="hr-HR" dirty="0" smtClean="0"/>
              <a:t>)</a:t>
            </a:r>
            <a:endParaRPr lang="hr-HR" dirty="0"/>
          </a:p>
        </p:txBody>
      </p:sp>
      <p:sp>
        <p:nvSpPr>
          <p:cNvPr id="3" name="Content Placeholder 2"/>
          <p:cNvSpPr>
            <a:spLocks noGrp="1"/>
          </p:cNvSpPr>
          <p:nvPr>
            <p:ph idx="1"/>
          </p:nvPr>
        </p:nvSpPr>
        <p:spPr/>
        <p:txBody>
          <a:bodyPr>
            <a:normAutofit/>
          </a:bodyPr>
          <a:lstStyle/>
          <a:p>
            <a:pPr>
              <a:lnSpc>
                <a:spcPct val="90000"/>
              </a:lnSpc>
              <a:buNone/>
            </a:pPr>
            <a:r>
              <a:rPr lang="hr-HR" dirty="0" err="1" smtClean="0"/>
              <a:t>čl</a:t>
            </a:r>
            <a:r>
              <a:rPr lang="hr-HR" dirty="0" smtClean="0"/>
              <a:t>. 3. st. 1. Uredba Rim I</a:t>
            </a:r>
          </a:p>
          <a:p>
            <a:pPr>
              <a:lnSpc>
                <a:spcPct val="90000"/>
              </a:lnSpc>
              <a:buNone/>
            </a:pPr>
            <a:r>
              <a:rPr lang="hr-HR" dirty="0" smtClean="0"/>
              <a:t>“Za ugovor je mjerodavno pravo koje stranke izaberu. Izbor mora biti izričit ili mora jasno proizlaziti iz ugovornih odredaba ili okolnosti slučaja. Stranke mogu izabrati pravo mjerodavno za čitav ugovor ili neki njegov dio.”</a:t>
            </a:r>
          </a:p>
          <a:p>
            <a:pPr>
              <a:lnSpc>
                <a:spcPct val="90000"/>
              </a:lnSpc>
              <a:buNone/>
            </a:pPr>
            <a:endParaRPr lang="hr-HR" dirty="0" smtClean="0"/>
          </a:p>
          <a:p>
            <a:pPr>
              <a:lnSpc>
                <a:spcPct val="90000"/>
              </a:lnSpc>
              <a:buNone/>
            </a:pPr>
            <a:r>
              <a:rPr lang="hr-HR" dirty="0" smtClean="0"/>
              <a:t>(Pravo mjerodavno za dopuštenost izbora mjerodavnog prava i određivanje granica izbora mjerodavnog prava: </a:t>
            </a:r>
            <a:r>
              <a:rPr lang="hr-HR" b="1" i="1" dirty="0" err="1" smtClean="0"/>
              <a:t>lex</a:t>
            </a:r>
            <a:r>
              <a:rPr lang="hr-HR" b="1" i="1" dirty="0" smtClean="0"/>
              <a:t> fori</a:t>
            </a:r>
            <a:r>
              <a:rPr lang="hr-HR" dirty="0" smtClean="0"/>
              <a:t>)</a:t>
            </a:r>
            <a:endParaRPr lang="hr-HR" b="1" dirty="0" smtClean="0"/>
          </a:p>
          <a:p>
            <a:pPr>
              <a:buNone/>
            </a:pPr>
            <a:endParaRPr lang="hr-HR" dirty="0"/>
          </a:p>
        </p:txBody>
      </p:sp>
    </p:spTree>
    <p:extLst>
      <p:ext uri="{BB962C8B-B14F-4D97-AF65-F5344CB8AC3E}">
        <p14:creationId xmlns:p14="http://schemas.microsoft.com/office/powerpoint/2010/main" val="1488355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Veza s izabranim pravom</a:t>
            </a:r>
            <a:endParaRPr lang="hr-HR" dirty="0"/>
          </a:p>
        </p:txBody>
      </p:sp>
      <p:sp>
        <p:nvSpPr>
          <p:cNvPr id="3" name="Content Placeholder 2"/>
          <p:cNvSpPr>
            <a:spLocks noGrp="1"/>
          </p:cNvSpPr>
          <p:nvPr>
            <p:ph idx="1"/>
          </p:nvPr>
        </p:nvSpPr>
        <p:spPr/>
        <p:txBody>
          <a:bodyPr/>
          <a:lstStyle/>
          <a:p>
            <a:r>
              <a:rPr lang="hr-HR" dirty="0" smtClean="0"/>
              <a:t>Za izbor mjerodavnog prava ne traži se </a:t>
            </a:r>
            <a:r>
              <a:rPr lang="hr-HR" u="sng" dirty="0" err="1" smtClean="0"/>
              <a:t>koneksitet</a:t>
            </a:r>
            <a:r>
              <a:rPr lang="hr-HR" u="sng" dirty="0" smtClean="0"/>
              <a:t>,</a:t>
            </a:r>
            <a:r>
              <a:rPr lang="hr-HR" dirty="0" smtClean="0"/>
              <a:t>. </a:t>
            </a:r>
            <a:r>
              <a:rPr lang="hr-HR" dirty="0" err="1" smtClean="0"/>
              <a:t>tj</a:t>
            </a:r>
            <a:r>
              <a:rPr lang="hr-HR" dirty="0" smtClean="0"/>
              <a:t>. objektivna veza ugovora ili stranaka s izabranim pravom</a:t>
            </a:r>
          </a:p>
          <a:p>
            <a:r>
              <a:rPr lang="hr-HR" i="1" dirty="0" err="1" smtClean="0"/>
              <a:t>Lex</a:t>
            </a:r>
            <a:r>
              <a:rPr lang="hr-HR" i="1" dirty="0" smtClean="0"/>
              <a:t> </a:t>
            </a:r>
            <a:r>
              <a:rPr lang="hr-HR" i="1" dirty="0" err="1" smtClean="0"/>
              <a:t>autonomiae</a:t>
            </a:r>
            <a:r>
              <a:rPr lang="hr-HR" i="1" dirty="0" smtClean="0"/>
              <a:t> </a:t>
            </a:r>
            <a:r>
              <a:rPr lang="hr-HR" dirty="0" smtClean="0"/>
              <a:t>predstavlja odstupanje od načela najuže veze kao temeljnog načela </a:t>
            </a:r>
            <a:r>
              <a:rPr lang="hr-HR" dirty="0" err="1" smtClean="0"/>
              <a:t>mppa</a:t>
            </a:r>
            <a:endParaRPr lang="hr-HR" i="1" dirty="0" smtClean="0"/>
          </a:p>
          <a:p>
            <a:endParaRPr lang="hr-HR" dirty="0"/>
          </a:p>
        </p:txBody>
      </p:sp>
    </p:spTree>
    <p:extLst>
      <p:ext uri="{BB962C8B-B14F-4D97-AF65-F5344CB8AC3E}">
        <p14:creationId xmlns:p14="http://schemas.microsoft.com/office/powerpoint/2010/main" val="304864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Oblik izbora mjerodavnog prava</a:t>
            </a:r>
            <a:endParaRPr lang="hr-HR" dirty="0"/>
          </a:p>
        </p:txBody>
      </p:sp>
      <p:sp>
        <p:nvSpPr>
          <p:cNvPr id="3" name="Content Placeholder 2"/>
          <p:cNvSpPr>
            <a:spLocks noGrp="1"/>
          </p:cNvSpPr>
          <p:nvPr>
            <p:ph idx="1"/>
          </p:nvPr>
        </p:nvSpPr>
        <p:spPr/>
        <p:txBody>
          <a:bodyPr/>
          <a:lstStyle/>
          <a:p>
            <a:r>
              <a:rPr lang="hr-HR" dirty="0" smtClean="0"/>
              <a:t>načelo neformalnosti </a:t>
            </a:r>
          </a:p>
          <a:p>
            <a:r>
              <a:rPr lang="hr-HR" dirty="0" smtClean="0"/>
              <a:t>ne traži se određeni oblik (</a:t>
            </a:r>
            <a:r>
              <a:rPr lang="hr-HR" dirty="0" err="1" smtClean="0"/>
              <a:t>npr</a:t>
            </a:r>
            <a:r>
              <a:rPr lang="hr-HR" dirty="0" smtClean="0"/>
              <a:t>. pisani)</a:t>
            </a:r>
          </a:p>
          <a:p>
            <a:r>
              <a:rPr lang="hr-HR" dirty="0" smtClean="0"/>
              <a:t>može biti izričit ili prešutan</a:t>
            </a:r>
          </a:p>
          <a:p>
            <a:r>
              <a:rPr lang="hr-HR" dirty="0" smtClean="0"/>
              <a:t>izričit: uglavnom kao ugovorne klauzule o izboru mjerodavnog prava</a:t>
            </a:r>
          </a:p>
          <a:p>
            <a:endParaRPr lang="hr-HR" dirty="0"/>
          </a:p>
        </p:txBody>
      </p:sp>
    </p:spTree>
    <p:extLst>
      <p:ext uri="{BB962C8B-B14F-4D97-AF65-F5344CB8AC3E}">
        <p14:creationId xmlns:p14="http://schemas.microsoft.com/office/powerpoint/2010/main" val="3610310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Prešutni izbor mjerodavnog prava</a:t>
            </a:r>
            <a:endParaRPr lang="hr-HR" dirty="0"/>
          </a:p>
        </p:txBody>
      </p:sp>
      <p:sp>
        <p:nvSpPr>
          <p:cNvPr id="3" name="Content Placeholder 2"/>
          <p:cNvSpPr>
            <a:spLocks noGrp="1"/>
          </p:cNvSpPr>
          <p:nvPr>
            <p:ph idx="1"/>
          </p:nvPr>
        </p:nvSpPr>
        <p:spPr/>
        <p:txBody>
          <a:bodyPr>
            <a:normAutofit/>
          </a:bodyPr>
          <a:lstStyle/>
          <a:p>
            <a:pPr>
              <a:lnSpc>
                <a:spcPct val="80000"/>
              </a:lnSpc>
            </a:pPr>
            <a:r>
              <a:rPr lang="hr-HR" dirty="0"/>
              <a:t>Prešutni izbor mora biti izraz </a:t>
            </a:r>
            <a:r>
              <a:rPr lang="hr-HR" u="sng" dirty="0"/>
              <a:t>stvarne</a:t>
            </a:r>
            <a:r>
              <a:rPr lang="hr-HR" dirty="0"/>
              <a:t>, a </a:t>
            </a:r>
            <a:r>
              <a:rPr lang="hr-HR" u="sng" dirty="0"/>
              <a:t>ne hipotetske volje</a:t>
            </a:r>
            <a:r>
              <a:rPr lang="hr-HR" dirty="0"/>
              <a:t> stranaka da ugovore određeno pravo.</a:t>
            </a:r>
          </a:p>
          <a:p>
            <a:pPr>
              <a:lnSpc>
                <a:spcPct val="80000"/>
              </a:lnSpc>
              <a:buNone/>
            </a:pPr>
            <a:endParaRPr lang="hr-HR" dirty="0"/>
          </a:p>
          <a:p>
            <a:pPr>
              <a:lnSpc>
                <a:spcPct val="80000"/>
              </a:lnSpc>
            </a:pPr>
            <a:r>
              <a:rPr lang="hr-HR" dirty="0"/>
              <a:t>Indiciji o prešutnom izboru:</a:t>
            </a:r>
          </a:p>
          <a:p>
            <a:pPr lvl="1">
              <a:lnSpc>
                <a:spcPct val="80000"/>
              </a:lnSpc>
            </a:pPr>
            <a:r>
              <a:rPr lang="hr-HR" sz="2000" dirty="0"/>
              <a:t>ugovorne odredbe, </a:t>
            </a:r>
            <a:r>
              <a:rPr lang="hr-HR" sz="2000" dirty="0" err="1"/>
              <a:t>npr</a:t>
            </a:r>
            <a:r>
              <a:rPr lang="hr-HR" sz="2000" dirty="0"/>
              <a:t>.</a:t>
            </a:r>
          </a:p>
          <a:p>
            <a:pPr lvl="2">
              <a:lnSpc>
                <a:spcPct val="80000"/>
              </a:lnSpc>
            </a:pPr>
            <a:r>
              <a:rPr lang="hr-HR" sz="2000" dirty="0"/>
              <a:t>klauzula o nadležnosti suda određene države;</a:t>
            </a:r>
          </a:p>
          <a:p>
            <a:pPr lvl="2">
              <a:lnSpc>
                <a:spcPct val="80000"/>
              </a:lnSpc>
            </a:pPr>
            <a:r>
              <a:rPr lang="hr-HR" sz="2000" dirty="0"/>
              <a:t>upućivanje na odredbe zakona neke države;</a:t>
            </a:r>
          </a:p>
          <a:p>
            <a:pPr lvl="2">
              <a:lnSpc>
                <a:spcPct val="80000"/>
              </a:lnSpc>
            </a:pPr>
            <a:r>
              <a:rPr lang="hr-HR" sz="2000" dirty="0"/>
              <a:t>upotreba općih uvjeta poslovanja tipičnih za neko pravo</a:t>
            </a:r>
            <a:r>
              <a:rPr lang="hr-HR" sz="2000" dirty="0" smtClean="0"/>
              <a:t>;</a:t>
            </a:r>
          </a:p>
          <a:p>
            <a:pPr lvl="1">
              <a:lnSpc>
                <a:spcPct val="80000"/>
              </a:lnSpc>
            </a:pPr>
            <a:r>
              <a:rPr lang="hr-HR" sz="2000" dirty="0" smtClean="0"/>
              <a:t>okolnosti slučaja, npr.</a:t>
            </a:r>
          </a:p>
          <a:p>
            <a:pPr lvl="2">
              <a:lnSpc>
                <a:spcPct val="80000"/>
              </a:lnSpc>
            </a:pPr>
            <a:r>
              <a:rPr lang="hr-HR" sz="2000" dirty="0" smtClean="0"/>
              <a:t>praksa </a:t>
            </a:r>
            <a:r>
              <a:rPr lang="hr-HR" sz="2000" dirty="0"/>
              <a:t>koju su stranke između sebe uspostavile;</a:t>
            </a:r>
          </a:p>
          <a:p>
            <a:pPr lvl="2">
              <a:lnSpc>
                <a:spcPct val="80000"/>
              </a:lnSpc>
            </a:pPr>
            <a:r>
              <a:rPr lang="hr-HR" sz="2000" dirty="0"/>
              <a:t>ponašanje stranaka tijekom ispunjenja ugovora;</a:t>
            </a:r>
          </a:p>
          <a:p>
            <a:pPr lvl="2">
              <a:lnSpc>
                <a:spcPct val="80000"/>
              </a:lnSpc>
            </a:pPr>
            <a:r>
              <a:rPr lang="hr-HR" sz="2000" dirty="0"/>
              <a:t>ponašanje stranaka tijekom postupka.</a:t>
            </a:r>
          </a:p>
        </p:txBody>
      </p:sp>
    </p:spTree>
    <p:extLst>
      <p:ext uri="{BB962C8B-B14F-4D97-AF65-F5344CB8AC3E}">
        <p14:creationId xmlns:p14="http://schemas.microsoft.com/office/powerpoint/2010/main" val="1382564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Članak 3(3)</a:t>
            </a:r>
            <a:endParaRPr lang="hr-HR" dirty="0"/>
          </a:p>
        </p:txBody>
      </p:sp>
      <p:sp>
        <p:nvSpPr>
          <p:cNvPr id="3" name="Content Placeholder 2"/>
          <p:cNvSpPr>
            <a:spLocks noGrp="1"/>
          </p:cNvSpPr>
          <p:nvPr>
            <p:ph idx="1"/>
          </p:nvPr>
        </p:nvSpPr>
        <p:spPr/>
        <p:txBody>
          <a:bodyPr/>
          <a:lstStyle/>
          <a:p>
            <a:pPr>
              <a:buNone/>
            </a:pPr>
            <a:r>
              <a:rPr lang="hr-HR" dirty="0" smtClean="0"/>
              <a:t>Ako se svi ostali elementi činjeničnog sadržaja u vrijeme izbora prava nalaze u nekoj drugoj </a:t>
            </a:r>
          </a:p>
          <a:p>
            <a:pPr>
              <a:buNone/>
            </a:pPr>
            <a:r>
              <a:rPr lang="hr-HR" dirty="0" smtClean="0"/>
              <a:t>državi, a ne onoj čije je pravo izabrano, izbor prava ne utječe na primjenu propisa prava te </a:t>
            </a:r>
          </a:p>
          <a:p>
            <a:pPr>
              <a:buNone/>
            </a:pPr>
            <a:r>
              <a:rPr lang="hr-HR" dirty="0" smtClean="0"/>
              <a:t>druge države čija se primjena ne može isključiti ugovorom. </a:t>
            </a:r>
            <a:endParaRPr lang="hr-HR" dirty="0"/>
          </a:p>
        </p:txBody>
      </p:sp>
    </p:spTree>
    <p:extLst>
      <p:ext uri="{BB962C8B-B14F-4D97-AF65-F5344CB8AC3E}">
        <p14:creationId xmlns:p14="http://schemas.microsoft.com/office/powerpoint/2010/main" val="917705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Članak 3(4)</a:t>
            </a:r>
            <a:endParaRPr lang="en-US" dirty="0"/>
          </a:p>
        </p:txBody>
      </p:sp>
      <p:sp>
        <p:nvSpPr>
          <p:cNvPr id="3" name="Content Placeholder 2"/>
          <p:cNvSpPr>
            <a:spLocks noGrp="1"/>
          </p:cNvSpPr>
          <p:nvPr>
            <p:ph idx="1"/>
          </p:nvPr>
        </p:nvSpPr>
        <p:spPr/>
        <p:txBody>
          <a:bodyPr/>
          <a:lstStyle/>
          <a:p>
            <a:r>
              <a:rPr lang="hr-HR" dirty="0" smtClean="0"/>
              <a:t>Kad se svi ostali elementi relevantni za situaciju u vrijeme izbora nalaze u jednoj ili više država članica, mjerodavno </a:t>
            </a:r>
            <a:r>
              <a:rPr lang="hr-HR" smtClean="0"/>
              <a:t>pravo </a:t>
            </a:r>
            <a:r>
              <a:rPr lang="hr-HR" smtClean="0"/>
              <a:t>treće države koje </a:t>
            </a:r>
            <a:r>
              <a:rPr lang="hr-HR" dirty="0" smtClean="0"/>
              <a:t>odaberu ugovorne stranke ne dovodi u pitanje primjenu, prema potrebi, odredaba prava Zajednice od kojih se ne može sporazumno odstupiti, kako se primjenjuju u državi članici pred čijim se sudom vodi postupak.</a:t>
            </a:r>
            <a:endParaRPr lang="en-US" dirty="0"/>
          </a:p>
        </p:txBody>
      </p:sp>
    </p:spTree>
    <p:extLst>
      <p:ext uri="{BB962C8B-B14F-4D97-AF65-F5344CB8AC3E}">
        <p14:creationId xmlns:p14="http://schemas.microsoft.com/office/powerpoint/2010/main" val="2934533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dirty="0" err="1" smtClean="0"/>
              <a:t>Kolizijskopravna</a:t>
            </a:r>
            <a:r>
              <a:rPr lang="sr-Latn-CS" dirty="0" smtClean="0"/>
              <a:t> i </a:t>
            </a:r>
            <a:r>
              <a:rPr lang="sr-Latn-CS" dirty="0" err="1" smtClean="0"/>
              <a:t>materijalnopravna</a:t>
            </a:r>
            <a:r>
              <a:rPr lang="sr-Latn-CS" dirty="0" smtClean="0"/>
              <a:t> autonomija</a:t>
            </a:r>
            <a:endParaRPr lang="hr-HR" dirty="0"/>
          </a:p>
        </p:txBody>
      </p:sp>
      <p:sp>
        <p:nvSpPr>
          <p:cNvPr id="3" name="Content Placeholder 2"/>
          <p:cNvSpPr>
            <a:spLocks noGrp="1"/>
          </p:cNvSpPr>
          <p:nvPr>
            <p:ph idx="1"/>
          </p:nvPr>
        </p:nvSpPr>
        <p:spPr/>
        <p:txBody>
          <a:bodyPr>
            <a:normAutofit/>
          </a:bodyPr>
          <a:lstStyle/>
          <a:p>
            <a:r>
              <a:rPr lang="hr-HR" dirty="0" err="1" smtClean="0"/>
              <a:t>Kolizijskopravna</a:t>
            </a:r>
            <a:r>
              <a:rPr lang="hr-HR" dirty="0" smtClean="0"/>
              <a:t> autonomija</a:t>
            </a:r>
          </a:p>
          <a:p>
            <a:pPr lvl="1"/>
            <a:r>
              <a:rPr lang="hr-HR" dirty="0" smtClean="0"/>
              <a:t>izbor prava je poveznica</a:t>
            </a:r>
          </a:p>
          <a:p>
            <a:pPr lvl="1"/>
            <a:r>
              <a:rPr lang="hr-HR" dirty="0" smtClean="0"/>
              <a:t>izabrano pravo je mjerodavno pravo</a:t>
            </a:r>
          </a:p>
          <a:p>
            <a:pPr lvl="1"/>
            <a:r>
              <a:rPr lang="hr-HR" dirty="0" smtClean="0"/>
              <a:t>primijenit će se dispozitivni i prisilni propisi izabranog prava</a:t>
            </a:r>
          </a:p>
          <a:p>
            <a:r>
              <a:rPr lang="hr-HR" dirty="0" err="1" smtClean="0"/>
              <a:t>Materijalnopravna</a:t>
            </a:r>
            <a:r>
              <a:rPr lang="hr-HR" dirty="0" smtClean="0"/>
              <a:t> autonomija</a:t>
            </a:r>
          </a:p>
          <a:p>
            <a:pPr lvl="1"/>
            <a:r>
              <a:rPr lang="hr-HR" dirty="0" smtClean="0"/>
              <a:t>izbor prava je ugovaranje sadržaja stranog prava</a:t>
            </a:r>
          </a:p>
          <a:p>
            <a:pPr lvl="1"/>
            <a:r>
              <a:rPr lang="hr-HR" dirty="0" smtClean="0"/>
              <a:t>primijenit će se samo dispozitivni propisi izabranog prava</a:t>
            </a:r>
          </a:p>
          <a:p>
            <a:pPr>
              <a:buNone/>
            </a:pPr>
            <a:endParaRPr lang="hr-HR" dirty="0"/>
          </a:p>
        </p:txBody>
      </p:sp>
    </p:spTree>
    <p:extLst>
      <p:ext uri="{BB962C8B-B14F-4D97-AF65-F5344CB8AC3E}">
        <p14:creationId xmlns:p14="http://schemas.microsoft.com/office/powerpoint/2010/main" val="3483936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Ograničenja stranačke autonomije</a:t>
            </a:r>
            <a:endParaRPr lang="hr-HR" dirty="0"/>
          </a:p>
        </p:txBody>
      </p:sp>
      <p:sp>
        <p:nvSpPr>
          <p:cNvPr id="3" name="Content Placeholder 2"/>
          <p:cNvSpPr>
            <a:spLocks noGrp="1"/>
          </p:cNvSpPr>
          <p:nvPr>
            <p:ph idx="1"/>
          </p:nvPr>
        </p:nvSpPr>
        <p:spPr/>
        <p:txBody>
          <a:bodyPr/>
          <a:lstStyle/>
          <a:p>
            <a:r>
              <a:rPr lang="hr-HR" dirty="0" smtClean="0"/>
              <a:t>Potrošački ugovori (</a:t>
            </a:r>
            <a:r>
              <a:rPr lang="hr-HR" dirty="0" err="1" smtClean="0"/>
              <a:t>čl</a:t>
            </a:r>
            <a:r>
              <a:rPr lang="hr-HR" dirty="0" smtClean="0"/>
              <a:t>. 6. Rim I)</a:t>
            </a:r>
          </a:p>
          <a:p>
            <a:r>
              <a:rPr lang="hr-HR" dirty="0" smtClean="0"/>
              <a:t>Ugovori o radu (</a:t>
            </a:r>
            <a:r>
              <a:rPr lang="hr-HR" dirty="0" err="1" smtClean="0"/>
              <a:t>čl</a:t>
            </a:r>
            <a:r>
              <a:rPr lang="hr-HR" dirty="0" smtClean="0"/>
              <a:t>. 8. Rim I)</a:t>
            </a:r>
          </a:p>
          <a:p>
            <a:r>
              <a:rPr lang="hr-HR" dirty="0" smtClean="0"/>
              <a:t>Ugovori o osiguranju (</a:t>
            </a:r>
            <a:r>
              <a:rPr lang="hr-HR" dirty="0" err="1" smtClean="0"/>
              <a:t>čl</a:t>
            </a:r>
            <a:r>
              <a:rPr lang="hr-HR" dirty="0" smtClean="0"/>
              <a:t>. 7. Rim I)</a:t>
            </a:r>
          </a:p>
          <a:p>
            <a:pPr>
              <a:buNone/>
            </a:pPr>
            <a:endParaRPr lang="hr-HR" dirty="0"/>
          </a:p>
        </p:txBody>
      </p:sp>
    </p:spTree>
    <p:extLst>
      <p:ext uri="{BB962C8B-B14F-4D97-AF65-F5344CB8AC3E}">
        <p14:creationId xmlns:p14="http://schemas.microsoft.com/office/powerpoint/2010/main" val="172403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a:t>Uredba Rim I</a:t>
            </a:r>
          </a:p>
        </p:txBody>
      </p:sp>
      <p:sp>
        <p:nvSpPr>
          <p:cNvPr id="5" name="Text Placeholder 4"/>
          <p:cNvSpPr>
            <a:spLocks noGrp="1"/>
          </p:cNvSpPr>
          <p:nvPr>
            <p:ph type="body" idx="1"/>
          </p:nvPr>
        </p:nvSpPr>
        <p:spPr/>
        <p:txBody>
          <a:bodyPr/>
          <a:lstStyle/>
          <a:p>
            <a:r>
              <a:rPr lang="hr-HR" dirty="0" smtClean="0"/>
              <a:t>Uredba (EZ) br. 593/2008 Europskog parlamenta i Vijeća od 17. lipnja 2008. o pravu koje se primjenjuje na ugovorne obveze </a:t>
            </a:r>
            <a:endParaRPr lang="hr-HR" dirty="0"/>
          </a:p>
        </p:txBody>
      </p:sp>
    </p:spTree>
    <p:extLst>
      <p:ext uri="{BB962C8B-B14F-4D97-AF65-F5344CB8AC3E}">
        <p14:creationId xmlns:p14="http://schemas.microsoft.com/office/powerpoint/2010/main" val="368997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Što stranke žele postići izborom mjerodavnog prava?</a:t>
            </a:r>
            <a:endParaRPr lang="hr-HR" dirty="0"/>
          </a:p>
        </p:txBody>
      </p:sp>
      <p:sp>
        <p:nvSpPr>
          <p:cNvPr id="3" name="Content Placeholder 2"/>
          <p:cNvSpPr>
            <a:spLocks noGrp="1"/>
          </p:cNvSpPr>
          <p:nvPr>
            <p:ph idx="1"/>
          </p:nvPr>
        </p:nvSpPr>
        <p:spPr/>
        <p:txBody>
          <a:bodyPr/>
          <a:lstStyle/>
          <a:p>
            <a:pPr lvl="1">
              <a:lnSpc>
                <a:spcPct val="90000"/>
              </a:lnSpc>
            </a:pPr>
            <a:endParaRPr lang="hr-HR" dirty="0" smtClean="0"/>
          </a:p>
          <a:p>
            <a:pPr lvl="1">
              <a:lnSpc>
                <a:spcPct val="90000"/>
              </a:lnSpc>
            </a:pPr>
            <a:r>
              <a:rPr lang="hr-HR" dirty="0" smtClean="0"/>
              <a:t>osigurati primjenu </a:t>
            </a:r>
            <a:r>
              <a:rPr lang="hr-HR" u="sng" dirty="0" smtClean="0"/>
              <a:t>vlastitog</a:t>
            </a:r>
            <a:r>
              <a:rPr lang="hr-HR" dirty="0" smtClean="0"/>
              <a:t> (ili barem neutralnog) prava;</a:t>
            </a:r>
          </a:p>
          <a:p>
            <a:pPr lvl="1">
              <a:lnSpc>
                <a:spcPct val="90000"/>
              </a:lnSpc>
            </a:pPr>
            <a:r>
              <a:rPr lang="hr-HR" dirty="0" smtClean="0"/>
              <a:t>osigurati primjenu prava koje pogoduje zajedničkom interesu stranaka ili interesu jedne od stranaka;</a:t>
            </a:r>
          </a:p>
          <a:p>
            <a:pPr lvl="1">
              <a:lnSpc>
                <a:spcPct val="90000"/>
              </a:lnSpc>
            </a:pPr>
            <a:r>
              <a:rPr lang="hr-HR" dirty="0" smtClean="0"/>
              <a:t>otkloniti neizvjesnost u pogledu mjerodavnog prava (tijekom ispunjavanja ugovora i nakon toga);</a:t>
            </a:r>
          </a:p>
          <a:p>
            <a:pPr lvl="1">
              <a:lnSpc>
                <a:spcPct val="90000"/>
              </a:lnSpc>
            </a:pPr>
            <a:r>
              <a:rPr lang="hr-HR" dirty="0" smtClean="0"/>
              <a:t>smanjiti informacijske troškove.</a:t>
            </a:r>
          </a:p>
          <a:p>
            <a:pPr>
              <a:buNone/>
            </a:pPr>
            <a:endParaRPr lang="hr-HR" dirty="0"/>
          </a:p>
        </p:txBody>
      </p:sp>
    </p:spTree>
    <p:extLst>
      <p:ext uri="{BB962C8B-B14F-4D97-AF65-F5344CB8AC3E}">
        <p14:creationId xmlns:p14="http://schemas.microsoft.com/office/powerpoint/2010/main" val="998378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Uredba Rim I – članak 4. (</a:t>
            </a:r>
            <a:r>
              <a:rPr lang="hr-HR" dirty="0" err="1" smtClean="0"/>
              <a:t>podredna</a:t>
            </a:r>
            <a:r>
              <a:rPr lang="hr-HR" dirty="0" smtClean="0"/>
              <a:t> poveznica)</a:t>
            </a:r>
            <a:endParaRPr lang="hr-HR" dirty="0"/>
          </a:p>
        </p:txBody>
      </p:sp>
      <p:sp>
        <p:nvSpPr>
          <p:cNvPr id="3" name="Content Placeholder 2"/>
          <p:cNvSpPr>
            <a:spLocks noGrp="1"/>
          </p:cNvSpPr>
          <p:nvPr>
            <p:ph idx="1"/>
          </p:nvPr>
        </p:nvSpPr>
        <p:spPr/>
        <p:txBody>
          <a:bodyPr/>
          <a:lstStyle/>
          <a:p>
            <a:pPr marL="514350" indent="-514350">
              <a:buAutoNum type="arabicPeriod"/>
            </a:pPr>
            <a:r>
              <a:rPr lang="hr-HR" dirty="0" smtClean="0"/>
              <a:t>Konkretizacija načela karakteristične činidbe za izričito određene ugovore (uz iznimke)</a:t>
            </a:r>
          </a:p>
          <a:p>
            <a:pPr marL="514350" indent="-514350">
              <a:buAutoNum type="arabicPeriod"/>
            </a:pPr>
            <a:r>
              <a:rPr lang="hr-HR" dirty="0" smtClean="0"/>
              <a:t>Poveznica karakteristična činidba</a:t>
            </a:r>
          </a:p>
          <a:p>
            <a:pPr marL="514350" indent="-514350">
              <a:buAutoNum type="arabicPeriod"/>
            </a:pPr>
            <a:r>
              <a:rPr lang="hr-HR" dirty="0" smtClean="0"/>
              <a:t>Izbjegavajuća klauzula – zbog poštivanja načela najuže veze </a:t>
            </a:r>
          </a:p>
          <a:p>
            <a:pPr marL="514350" indent="-514350">
              <a:buAutoNum type="arabicPeriod"/>
            </a:pPr>
            <a:r>
              <a:rPr lang="hr-HR" dirty="0" smtClean="0"/>
              <a:t>Poveznica najuža veza</a:t>
            </a:r>
          </a:p>
          <a:p>
            <a:pPr marL="514350" indent="-514350">
              <a:buNone/>
            </a:pPr>
            <a:endParaRPr lang="hr-HR" dirty="0"/>
          </a:p>
        </p:txBody>
      </p:sp>
    </p:spTree>
    <p:extLst>
      <p:ext uri="{BB962C8B-B14F-4D97-AF65-F5344CB8AC3E}">
        <p14:creationId xmlns:p14="http://schemas.microsoft.com/office/powerpoint/2010/main" val="4051354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Ugovorni statut</a:t>
            </a:r>
            <a:endParaRPr lang="en-US" dirty="0"/>
          </a:p>
        </p:txBody>
      </p:sp>
      <p:sp>
        <p:nvSpPr>
          <p:cNvPr id="3" name="Content Placeholder 2"/>
          <p:cNvSpPr>
            <a:spLocks noGrp="1"/>
          </p:cNvSpPr>
          <p:nvPr>
            <p:ph idx="1"/>
          </p:nvPr>
        </p:nvSpPr>
        <p:spPr/>
        <p:txBody>
          <a:bodyPr>
            <a:normAutofit/>
          </a:bodyPr>
          <a:lstStyle/>
          <a:p>
            <a:r>
              <a:rPr lang="hr-HR" dirty="0" smtClean="0"/>
              <a:t>Ako stranke nisu izabrale mjerodavno pravo, mjerodavno je </a:t>
            </a:r>
            <a:r>
              <a:rPr lang="hr-HR" u="sng" dirty="0" smtClean="0"/>
              <a:t>pravo s kojim je ugovor najuže povezan</a:t>
            </a:r>
            <a:r>
              <a:rPr lang="hr-HR" dirty="0" smtClean="0"/>
              <a:t>.</a:t>
            </a:r>
          </a:p>
          <a:p>
            <a:pPr algn="just"/>
            <a:r>
              <a:rPr lang="hr-HR" dirty="0" smtClean="0"/>
              <a:t>Oboriva presumpcija da je ugovor najuže povezan s </a:t>
            </a:r>
            <a:r>
              <a:rPr lang="hr-HR" u="sng" dirty="0" smtClean="0"/>
              <a:t>pravom karakteristične činidbe.</a:t>
            </a:r>
          </a:p>
          <a:p>
            <a:pPr lvl="0"/>
            <a:r>
              <a:rPr lang="hr-HR" dirty="0" smtClean="0"/>
              <a:t>Karakteristična činidba je za većinu ugovora </a:t>
            </a:r>
            <a:r>
              <a:rPr lang="hr-HR" u="sng" dirty="0" smtClean="0"/>
              <a:t>nenovčana (naturalna) činidba.</a:t>
            </a:r>
          </a:p>
          <a:p>
            <a:pPr lvl="1"/>
            <a:r>
              <a:rPr lang="hr-HR" dirty="0" err="1" smtClean="0"/>
              <a:t>npr</a:t>
            </a:r>
            <a:r>
              <a:rPr lang="hr-HR" dirty="0" smtClean="0"/>
              <a:t>. činidba prodavatelja, zajmodavca, izvođača radova </a:t>
            </a:r>
          </a:p>
          <a:p>
            <a:pPr lvl="0" algn="just"/>
            <a:endParaRPr lang="hr-HR" dirty="0" smtClean="0"/>
          </a:p>
          <a:p>
            <a:endParaRPr lang="en-US" dirty="0"/>
          </a:p>
        </p:txBody>
      </p:sp>
    </p:spTree>
    <p:extLst>
      <p:ext uri="{BB962C8B-B14F-4D97-AF65-F5344CB8AC3E}">
        <p14:creationId xmlns:p14="http://schemas.microsoft.com/office/powerpoint/2010/main" val="3589613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0" dirty="0" smtClean="0"/>
              <a:t>Načelo karakterističnog sadržaja</a:t>
            </a:r>
            <a:endParaRPr lang="en-US" dirty="0"/>
          </a:p>
        </p:txBody>
      </p:sp>
      <p:sp>
        <p:nvSpPr>
          <p:cNvPr id="3" name="Content Placeholder 2"/>
          <p:cNvSpPr>
            <a:spLocks noGrp="1"/>
          </p:cNvSpPr>
          <p:nvPr>
            <p:ph idx="1"/>
          </p:nvPr>
        </p:nvSpPr>
        <p:spPr/>
        <p:txBody>
          <a:bodyPr>
            <a:noAutofit/>
          </a:bodyPr>
          <a:lstStyle/>
          <a:p>
            <a:r>
              <a:rPr lang="hr-HR" sz="2800" dirty="0"/>
              <a:t>A. </a:t>
            </a:r>
            <a:r>
              <a:rPr lang="hr-HR" sz="2800" dirty="0" err="1"/>
              <a:t>Schnitzer</a:t>
            </a:r>
            <a:r>
              <a:rPr lang="hr-HR" sz="2800" dirty="0"/>
              <a:t>, 1944: </a:t>
            </a:r>
          </a:p>
          <a:p>
            <a:pPr lvl="1"/>
            <a:r>
              <a:rPr lang="hr-HR" dirty="0" smtClean="0"/>
              <a:t>za svaki pravni odnos mjerodavno pravo treba odrediti prema onome što je za taj odnos karakteristično</a:t>
            </a:r>
          </a:p>
          <a:p>
            <a:r>
              <a:rPr lang="hr-HR" sz="2800" dirty="0"/>
              <a:t>Ugovorni statut: pravo stranke koja obavlja činidbu koja predmetnu vrstu ugovora razlikuje od drugih.</a:t>
            </a:r>
          </a:p>
          <a:p>
            <a:pPr>
              <a:buNone/>
            </a:pPr>
            <a:endParaRPr lang="hr-HR" sz="2800" dirty="0"/>
          </a:p>
        </p:txBody>
      </p:sp>
    </p:spTree>
    <p:extLst>
      <p:ext uri="{BB962C8B-B14F-4D97-AF65-F5344CB8AC3E}">
        <p14:creationId xmlns:p14="http://schemas.microsoft.com/office/powerpoint/2010/main" val="3422329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hr-HR" dirty="0" smtClean="0"/>
              <a:t>Zašto pravo karakteristične činidbe?</a:t>
            </a:r>
            <a:br>
              <a:rPr lang="hr-HR" dirty="0" smtClean="0"/>
            </a:br>
            <a:endParaRPr lang="en-US" dirty="0"/>
          </a:p>
        </p:txBody>
      </p:sp>
      <p:sp>
        <p:nvSpPr>
          <p:cNvPr id="3" name="Content Placeholder 2"/>
          <p:cNvSpPr>
            <a:spLocks noGrp="1"/>
          </p:cNvSpPr>
          <p:nvPr>
            <p:ph idx="1"/>
          </p:nvPr>
        </p:nvSpPr>
        <p:spPr/>
        <p:txBody>
          <a:bodyPr/>
          <a:lstStyle/>
          <a:p>
            <a:pPr lvl="1"/>
            <a:r>
              <a:rPr lang="hr-HR" dirty="0" smtClean="0"/>
              <a:t>najčešće ispunjava glavnu gospodarsku i društvenu svrhu ugovora</a:t>
            </a:r>
          </a:p>
          <a:p>
            <a:pPr lvl="1"/>
            <a:r>
              <a:rPr lang="hr-HR" dirty="0" smtClean="0"/>
              <a:t>uglavnom je više regulirana od činidbe plaćanja</a:t>
            </a:r>
          </a:p>
          <a:p>
            <a:pPr lvl="1"/>
            <a:r>
              <a:rPr lang="hr-HR" dirty="0" smtClean="0"/>
              <a:t>upućivanje na pravo karakteristične činidbe omogućuje da se za slične ugovore mjerodavno pravo određuje na sličan način</a:t>
            </a:r>
          </a:p>
          <a:p>
            <a:pPr lvl="1"/>
            <a:r>
              <a:rPr lang="hr-HR" dirty="0" smtClean="0"/>
              <a:t>relativno predvidljiv kriterij za određivanje mjerodavnog prava</a:t>
            </a:r>
          </a:p>
          <a:p>
            <a:endParaRPr lang="en-US" dirty="0"/>
          </a:p>
        </p:txBody>
      </p:sp>
    </p:spTree>
    <p:extLst>
      <p:ext uri="{BB962C8B-B14F-4D97-AF65-F5344CB8AC3E}">
        <p14:creationId xmlns:p14="http://schemas.microsoft.com/office/powerpoint/2010/main" val="1473743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418058"/>
          </a:xfrm>
        </p:spPr>
        <p:txBody>
          <a:bodyPr>
            <a:normAutofit fontScale="90000"/>
          </a:bodyPr>
          <a:lstStyle/>
          <a:p>
            <a:r>
              <a:rPr lang="hr-HR" dirty="0" smtClean="0"/>
              <a:t>Članak 4. Uredbe Rim I</a:t>
            </a:r>
            <a:endParaRPr lang="hr-HR" dirty="0"/>
          </a:p>
        </p:txBody>
      </p:sp>
      <p:sp>
        <p:nvSpPr>
          <p:cNvPr id="3" name="Content Placeholder 2"/>
          <p:cNvSpPr>
            <a:spLocks noGrp="1"/>
          </p:cNvSpPr>
          <p:nvPr>
            <p:ph idx="1"/>
          </p:nvPr>
        </p:nvSpPr>
        <p:spPr>
          <a:xfrm>
            <a:off x="-1" y="1714500"/>
            <a:ext cx="12334009" cy="5143499"/>
          </a:xfrm>
        </p:spPr>
        <p:txBody>
          <a:bodyPr>
            <a:noAutofit/>
          </a:bodyPr>
          <a:lstStyle/>
          <a:p>
            <a:pPr>
              <a:buNone/>
            </a:pPr>
            <a:r>
              <a:rPr lang="hr-HR" sz="1600" dirty="0">
                <a:latin typeface="Calibri" pitchFamily="34" charset="0"/>
              </a:rPr>
              <a:t>Ako pravo mjerodavno za ugovor nije izabrano prema članku 3…</a:t>
            </a:r>
            <a:r>
              <a:rPr lang="vi-VN" sz="1600" dirty="0"/>
              <a:t>:</a:t>
            </a:r>
          </a:p>
          <a:p>
            <a:pPr>
              <a:buNone/>
            </a:pPr>
            <a:r>
              <a:rPr lang="hr-HR" sz="1600" dirty="0">
                <a:latin typeface="Calibri" pitchFamily="34" charset="0"/>
              </a:rPr>
              <a:t>(a) za ugovor o kupoprodaji robe mjerodavno je pravo države u kojoj prodavatelj ima uobičajeno boravište;</a:t>
            </a:r>
          </a:p>
          <a:p>
            <a:pPr>
              <a:buNone/>
            </a:pPr>
            <a:r>
              <a:rPr lang="hr-HR" sz="1600" dirty="0">
                <a:latin typeface="Calibri" pitchFamily="34" charset="0"/>
              </a:rPr>
              <a:t>(b) za ugovor o pružanju usluga mjerodavno je pravo države u kojoj pružatelj usluge ima uobičajeno boravište;</a:t>
            </a:r>
          </a:p>
          <a:p>
            <a:pPr>
              <a:buNone/>
            </a:pPr>
            <a:r>
              <a:rPr lang="pl-PL" sz="1600" dirty="0">
                <a:latin typeface="Calibri" pitchFamily="34" charset="0"/>
              </a:rPr>
              <a:t>(c) za ugovor čiji je predmet stvarno pravo na nekretnini odnosno pravo najma ili </a:t>
            </a:r>
            <a:r>
              <a:rPr lang="hr-HR" sz="1600" dirty="0">
                <a:latin typeface="Calibri" pitchFamily="34" charset="0"/>
              </a:rPr>
              <a:t>zakupa nekretnine mjerodavno je pravo države u kojoj se </a:t>
            </a:r>
            <a:r>
              <a:rPr lang="hr-HR" sz="1600" dirty="0" smtClean="0">
                <a:latin typeface="Calibri" pitchFamily="34" charset="0"/>
              </a:rPr>
              <a:t>nekretnina </a:t>
            </a:r>
            <a:r>
              <a:rPr lang="hr-HR" sz="1600" dirty="0">
                <a:latin typeface="Calibri" pitchFamily="34" charset="0"/>
              </a:rPr>
              <a:t>nalazi;</a:t>
            </a:r>
          </a:p>
          <a:p>
            <a:pPr>
              <a:buNone/>
            </a:pPr>
            <a:r>
              <a:rPr lang="pl-PL" sz="1600" dirty="0">
                <a:latin typeface="Calibri" pitchFamily="34" charset="0"/>
              </a:rPr>
              <a:t>(d) bez obzira na točku (c), za najam ili zakup nekretnine sklopljen za privremeno </a:t>
            </a:r>
            <a:r>
              <a:rPr lang="hr-HR" sz="1600" dirty="0">
                <a:latin typeface="Calibri" pitchFamily="34" charset="0"/>
              </a:rPr>
              <a:t>privatno korištenje za razdoblje koje nije duže od šest </a:t>
            </a:r>
            <a:r>
              <a:rPr lang="hr-HR" sz="1600" dirty="0" smtClean="0">
                <a:latin typeface="Calibri" pitchFamily="34" charset="0"/>
              </a:rPr>
              <a:t>uzastopnih </a:t>
            </a:r>
            <a:r>
              <a:rPr lang="hr-HR" sz="1600" dirty="0">
                <a:latin typeface="Calibri" pitchFamily="34" charset="0"/>
              </a:rPr>
              <a:t>mjeseci, </a:t>
            </a:r>
            <a:r>
              <a:rPr lang="hr-HR" sz="1600" dirty="0" smtClean="0">
                <a:latin typeface="Calibri" pitchFamily="34" charset="0"/>
              </a:rPr>
              <a:t>mjerodavno </a:t>
            </a:r>
            <a:r>
              <a:rPr lang="hr-HR" sz="1600" dirty="0">
                <a:latin typeface="Calibri" pitchFamily="34" charset="0"/>
              </a:rPr>
              <a:t>je pravo države u kojoj najmodavac ili zakupodavac ima uobičajeno boravište, pod uvjetom da je najmoprimac ili zakupoprimac fizička osoba te </a:t>
            </a:r>
            <a:r>
              <a:rPr lang="hr-HR" sz="1600" dirty="0" smtClean="0">
                <a:latin typeface="Calibri" pitchFamily="34" charset="0"/>
              </a:rPr>
              <a:t>da </a:t>
            </a:r>
            <a:r>
              <a:rPr lang="hr-HR" sz="1600" dirty="0">
                <a:latin typeface="Calibri" pitchFamily="34" charset="0"/>
              </a:rPr>
              <a:t>ima uobičajeno boravište u istoj državi;</a:t>
            </a:r>
          </a:p>
          <a:p>
            <a:pPr>
              <a:buNone/>
            </a:pPr>
            <a:r>
              <a:rPr lang="hr-HR" sz="1600" dirty="0">
                <a:latin typeface="Calibri" pitchFamily="34" charset="0"/>
              </a:rPr>
              <a:t>(e) za ugovor o franšizi mjerodavno je pravo države u kojoj korisnik franšize ima uobičajeno boravište; </a:t>
            </a:r>
          </a:p>
          <a:p>
            <a:pPr>
              <a:buNone/>
            </a:pPr>
            <a:r>
              <a:rPr lang="hr-HR" sz="1600" dirty="0">
                <a:latin typeface="Calibri" pitchFamily="34" charset="0"/>
              </a:rPr>
              <a:t>(t) za ugovor o distribuciji mjerodavno je pravo države u kojoj distributer ima uobičajeno boravište;</a:t>
            </a:r>
          </a:p>
          <a:p>
            <a:pPr>
              <a:buNone/>
            </a:pPr>
            <a:r>
              <a:rPr lang="hr-HR" sz="1600" dirty="0">
                <a:latin typeface="Calibri" pitchFamily="34" charset="0"/>
              </a:rPr>
              <a:t>(g) za ugovor o kupoprodaji robe putem dražbe mjerodavno je pravo države u kojoj se odvija dražba, ako je to mjesto moguće utvrditi;</a:t>
            </a:r>
          </a:p>
          <a:p>
            <a:pPr>
              <a:buNone/>
            </a:pPr>
            <a:r>
              <a:rPr lang="hr-HR" sz="1600" dirty="0">
                <a:latin typeface="Calibri" pitchFamily="34" charset="0"/>
              </a:rPr>
              <a:t>(h) za ugovor sklopljen unutar višestranoga sustava, koji udružuje ili olakšava udruživanje </a:t>
            </a:r>
            <a:r>
              <a:rPr lang="pl-PL" sz="1600" dirty="0">
                <a:latin typeface="Calibri" pitchFamily="34" charset="0"/>
              </a:rPr>
              <a:t>većeg broja interesa trećih osoba za kupnju ili prodaju financijskih instrumenata u </a:t>
            </a:r>
            <a:r>
              <a:rPr lang="hr-HR" sz="1600" dirty="0">
                <a:latin typeface="Calibri" pitchFamily="34" charset="0"/>
              </a:rPr>
              <a:t>smislu članka 4. stavka 1., točke 17. Direktive </a:t>
            </a:r>
            <a:r>
              <a:rPr lang="hr-HR" sz="1600" i="1" dirty="0">
                <a:latin typeface="Calibri" pitchFamily="34" charset="0"/>
              </a:rPr>
              <a:t>2004/391EZ, po pravilima koja nisu diskrecijska </a:t>
            </a:r>
            <a:r>
              <a:rPr lang="pl-PL" sz="1600" dirty="0">
                <a:latin typeface="Calibri" pitchFamily="34" charset="0"/>
              </a:rPr>
              <a:t>i koji uređuje samo jedno pravo, mjerodavno je to pravo.</a:t>
            </a:r>
          </a:p>
        </p:txBody>
      </p:sp>
    </p:spTree>
    <p:extLst>
      <p:ext uri="{BB962C8B-B14F-4D97-AF65-F5344CB8AC3E}">
        <p14:creationId xmlns:p14="http://schemas.microsoft.com/office/powerpoint/2010/main" val="2257678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Članak 4. Uredbe Rim I</a:t>
            </a:r>
            <a:endParaRPr lang="hr-HR" dirty="0"/>
          </a:p>
        </p:txBody>
      </p:sp>
      <p:sp>
        <p:nvSpPr>
          <p:cNvPr id="3" name="Content Placeholder 2"/>
          <p:cNvSpPr>
            <a:spLocks noGrp="1"/>
          </p:cNvSpPr>
          <p:nvPr>
            <p:ph idx="1"/>
          </p:nvPr>
        </p:nvSpPr>
        <p:spPr>
          <a:xfrm>
            <a:off x="176645" y="1849582"/>
            <a:ext cx="10034155" cy="4276582"/>
          </a:xfrm>
        </p:spPr>
        <p:txBody>
          <a:bodyPr>
            <a:noAutofit/>
          </a:bodyPr>
          <a:lstStyle/>
          <a:p>
            <a:pPr>
              <a:buNone/>
            </a:pPr>
            <a:r>
              <a:rPr lang="hr-HR" sz="1800" dirty="0">
                <a:latin typeface="Calibri" pitchFamily="34" charset="0"/>
              </a:rPr>
              <a:t>Ako pravo mjerodavno za ugovor nije izabrano prema članku 3…:</a:t>
            </a:r>
          </a:p>
          <a:p>
            <a:pPr>
              <a:buNone/>
            </a:pPr>
            <a:endParaRPr lang="vi-VN" sz="1800" dirty="0"/>
          </a:p>
          <a:p>
            <a:pPr>
              <a:buNone/>
            </a:pPr>
            <a:r>
              <a:rPr lang="hr-HR" sz="1800" dirty="0">
                <a:latin typeface="Calibri" pitchFamily="34" charset="0"/>
              </a:rPr>
              <a:t>(a) za ugovor o kupoprodaji robe…..</a:t>
            </a:r>
            <a:endParaRPr lang="pl-PL" sz="1800" dirty="0">
              <a:latin typeface="Calibri" pitchFamily="34" charset="0"/>
            </a:endParaRPr>
          </a:p>
          <a:p>
            <a:pPr>
              <a:buNone/>
            </a:pPr>
            <a:endParaRPr lang="pl-PL" sz="1800" dirty="0">
              <a:latin typeface="Calibri" pitchFamily="34" charset="0"/>
            </a:endParaRPr>
          </a:p>
          <a:p>
            <a:pPr>
              <a:buNone/>
            </a:pPr>
            <a:r>
              <a:rPr lang="hr-HR" sz="1800" dirty="0">
                <a:latin typeface="Calibri" pitchFamily="34" charset="0"/>
              </a:rPr>
              <a:t>2. Ako ugovor ne spada u stavak 1. ovoga članka ili ako sastojci ugovora spadaju u više točaka od (a) do (h) toga stavka, za ugovor je mjerodavno pravo </a:t>
            </a:r>
            <a:r>
              <a:rPr lang="hr-HR" sz="1800" dirty="0" smtClean="0">
                <a:latin typeface="Calibri" pitchFamily="34" charset="0"/>
              </a:rPr>
              <a:t>države </a:t>
            </a:r>
            <a:r>
              <a:rPr lang="hr-HR" sz="1800" dirty="0">
                <a:latin typeface="Calibri" pitchFamily="34" charset="0"/>
              </a:rPr>
              <a:t>uobičajenog boravišta stranke koja je dužna ispuniti činidbu koja je karakteristična za taj ugovor</a:t>
            </a:r>
            <a:r>
              <a:rPr lang="hr-HR" sz="1800" dirty="0" smtClean="0">
                <a:latin typeface="Calibri" pitchFamily="34" charset="0"/>
              </a:rPr>
              <a:t>.</a:t>
            </a:r>
            <a:endParaRPr lang="hr-HR" sz="1800" dirty="0">
              <a:latin typeface="Calibri" pitchFamily="34" charset="0"/>
            </a:endParaRPr>
          </a:p>
          <a:p>
            <a:pPr>
              <a:buNone/>
            </a:pPr>
            <a:r>
              <a:rPr lang="hr-HR" sz="1800" dirty="0">
                <a:latin typeface="Calibri" pitchFamily="34" charset="0"/>
              </a:rPr>
              <a:t>3. Ako je iz svih okolnosti slučaja jasno da je ugovor očito uže povezan s nekom drugom državom od one navedene u stavcima 1. ili 2., mjerodavno je pravo </a:t>
            </a:r>
            <a:r>
              <a:rPr lang="hr-HR" sz="1800" dirty="0" smtClean="0">
                <a:latin typeface="Calibri" pitchFamily="34" charset="0"/>
              </a:rPr>
              <a:t>te </a:t>
            </a:r>
            <a:r>
              <a:rPr lang="hr-HR" sz="1800" dirty="0">
                <a:latin typeface="Calibri" pitchFamily="34" charset="0"/>
              </a:rPr>
              <a:t>druge države</a:t>
            </a:r>
            <a:r>
              <a:rPr lang="hr-HR" sz="1800" dirty="0" smtClean="0">
                <a:latin typeface="Calibri" pitchFamily="34" charset="0"/>
              </a:rPr>
              <a:t>.</a:t>
            </a:r>
            <a:endParaRPr lang="hr-HR" sz="1800" dirty="0">
              <a:latin typeface="Calibri" pitchFamily="34" charset="0"/>
            </a:endParaRPr>
          </a:p>
          <a:p>
            <a:pPr>
              <a:buNone/>
            </a:pPr>
            <a:r>
              <a:rPr lang="hr-HR" sz="1800" dirty="0">
                <a:latin typeface="Calibri" pitchFamily="34" charset="0"/>
              </a:rPr>
              <a:t>4. Ako se mjerodavno pravo ne može utvrditi primjenom stavaka I. ili 2., za ugovor je mjerodavno pravo države s kojom je on najuže povezan.</a:t>
            </a:r>
          </a:p>
        </p:txBody>
      </p:sp>
    </p:spTree>
    <p:extLst>
      <p:ext uri="{BB962C8B-B14F-4D97-AF65-F5344CB8AC3E}">
        <p14:creationId xmlns:p14="http://schemas.microsoft.com/office/powerpoint/2010/main" val="1103572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Javni poredak</a:t>
            </a:r>
            <a:endParaRPr lang="hr-HR" dirty="0"/>
          </a:p>
        </p:txBody>
      </p:sp>
      <p:sp>
        <p:nvSpPr>
          <p:cNvPr id="3" name="Content Placeholder 2"/>
          <p:cNvSpPr>
            <a:spLocks noGrp="1"/>
          </p:cNvSpPr>
          <p:nvPr>
            <p:ph idx="1"/>
          </p:nvPr>
        </p:nvSpPr>
        <p:spPr/>
        <p:txBody>
          <a:bodyPr/>
          <a:lstStyle/>
          <a:p>
            <a:pPr>
              <a:buNone/>
            </a:pPr>
            <a:r>
              <a:rPr lang="hr-HR" dirty="0" smtClean="0"/>
              <a:t>“Primjena neke odredbe prava na koje upućuje ova Uredba može se odbiti samo ako bi njezina primjena bila očito protivna javnom poretku države suda” (Članak 21.)  </a:t>
            </a:r>
            <a:endParaRPr lang="hr-HR" dirty="0"/>
          </a:p>
        </p:txBody>
      </p:sp>
    </p:spTree>
    <p:extLst>
      <p:ext uri="{BB962C8B-B14F-4D97-AF65-F5344CB8AC3E}">
        <p14:creationId xmlns:p14="http://schemas.microsoft.com/office/powerpoint/2010/main" val="3946485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Pravila neposredne primjene</a:t>
            </a:r>
            <a:endParaRPr lang="hr-HR" dirty="0"/>
          </a:p>
        </p:txBody>
      </p:sp>
      <p:sp>
        <p:nvSpPr>
          <p:cNvPr id="3" name="Content Placeholder 2"/>
          <p:cNvSpPr>
            <a:spLocks noGrp="1"/>
          </p:cNvSpPr>
          <p:nvPr>
            <p:ph idx="1"/>
          </p:nvPr>
        </p:nvSpPr>
        <p:spPr>
          <a:xfrm>
            <a:off x="540327" y="1963882"/>
            <a:ext cx="11398828" cy="4251200"/>
          </a:xfrm>
        </p:spPr>
        <p:txBody>
          <a:bodyPr>
            <a:normAutofit/>
          </a:bodyPr>
          <a:lstStyle/>
          <a:p>
            <a:pPr>
              <a:buNone/>
            </a:pPr>
            <a:r>
              <a:rPr lang="hr-HR" dirty="0" smtClean="0"/>
              <a:t>Čl. 9.</a:t>
            </a:r>
          </a:p>
          <a:p>
            <a:pPr marL="457200" indent="-457200">
              <a:buAutoNum type="arabicPeriod"/>
            </a:pPr>
            <a:r>
              <a:rPr lang="hr-HR" dirty="0" smtClean="0"/>
              <a:t>Pravila neposredne primjene su propisi čiju primjene su propisi čiju primjenu država smatra toliko važnom za zaštitu njezinog javnog interesa, kao što je njezin politički, društveni i gospodarski ustroj, da se ona primjenjuju na sve slučajeve koji ulaze u njeno polje primjene, bez obzira na pravo koje je inače mjerodavno za ugovor prema ovoj Uredbi.</a:t>
            </a:r>
          </a:p>
          <a:p>
            <a:pPr marL="457200" indent="-457200">
              <a:buAutoNum type="arabicPeriod"/>
            </a:pPr>
            <a:r>
              <a:rPr lang="hr-HR" dirty="0" smtClean="0"/>
              <a:t>Ničime </a:t>
            </a:r>
            <a:r>
              <a:rPr lang="hr-HR" dirty="0"/>
              <a:t>se u ovoj Uredbi ne ograničava primjena </a:t>
            </a:r>
            <a:r>
              <a:rPr lang="hr-HR" dirty="0" smtClean="0"/>
              <a:t>pravila neposredne primjene prava </a:t>
            </a:r>
            <a:r>
              <a:rPr lang="hr-HR" dirty="0"/>
              <a:t>države pred čijim se sudom vodi postupak</a:t>
            </a:r>
            <a:r>
              <a:rPr lang="hr-HR" dirty="0" smtClean="0"/>
              <a:t>.</a:t>
            </a:r>
          </a:p>
          <a:p>
            <a:pPr>
              <a:buNone/>
            </a:pPr>
            <a:r>
              <a:rPr lang="hr-HR" dirty="0" smtClean="0"/>
              <a:t>Pravila države suda – </a:t>
            </a:r>
            <a:r>
              <a:rPr lang="hr-HR" i="1" dirty="0" err="1" smtClean="0"/>
              <a:t>lex</a:t>
            </a:r>
            <a:r>
              <a:rPr lang="hr-HR" i="1" dirty="0" smtClean="0"/>
              <a:t> fori</a:t>
            </a:r>
          </a:p>
        </p:txBody>
      </p:sp>
    </p:spTree>
    <p:extLst>
      <p:ext uri="{BB962C8B-B14F-4D97-AF65-F5344CB8AC3E}">
        <p14:creationId xmlns:p14="http://schemas.microsoft.com/office/powerpoint/2010/main" val="1979676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Pravila neposredne primjene</a:t>
            </a:r>
          </a:p>
        </p:txBody>
      </p:sp>
      <p:sp>
        <p:nvSpPr>
          <p:cNvPr id="3" name="Content Placeholder 2"/>
          <p:cNvSpPr>
            <a:spLocks noGrp="1"/>
          </p:cNvSpPr>
          <p:nvPr>
            <p:ph idx="1"/>
          </p:nvPr>
        </p:nvSpPr>
        <p:spPr/>
        <p:txBody>
          <a:bodyPr/>
          <a:lstStyle/>
          <a:p>
            <a:r>
              <a:rPr lang="hr-HR" dirty="0" smtClean="0"/>
              <a:t>Čl. 9. </a:t>
            </a:r>
          </a:p>
          <a:p>
            <a:r>
              <a:rPr lang="hr-HR" dirty="0"/>
              <a:t>3.   Moguće je priznati učinak </a:t>
            </a:r>
            <a:r>
              <a:rPr lang="hr-HR" dirty="0" smtClean="0"/>
              <a:t>pravila neposredne primjene prava </a:t>
            </a:r>
            <a:r>
              <a:rPr lang="hr-HR" dirty="0"/>
              <a:t>države u kojoj obveze koje proizlaze iz ugovora moraju biti ili su izvršene, u mjeri u kojoj </a:t>
            </a:r>
            <a:r>
              <a:rPr lang="hr-HR" dirty="0" smtClean="0"/>
              <a:t>ta pravila neposredne primjene provedbu </a:t>
            </a:r>
            <a:r>
              <a:rPr lang="hr-HR" dirty="0"/>
              <a:t>ugovora čine nezakonitom. Pri odlučivanju o učinku tih </a:t>
            </a:r>
            <a:r>
              <a:rPr lang="hr-HR" dirty="0" smtClean="0"/>
              <a:t>pravila mora </a:t>
            </a:r>
            <a:r>
              <a:rPr lang="hr-HR" dirty="0"/>
              <a:t>se u obzir uzeti njihova priroda i svrha te posljedice njihove primjene odnosno neprimjene.</a:t>
            </a:r>
          </a:p>
          <a:p>
            <a:endParaRPr lang="hr-HR" dirty="0" smtClean="0"/>
          </a:p>
          <a:p>
            <a:r>
              <a:rPr lang="hr-HR" dirty="0"/>
              <a:t>Pravila države mjesta izvršenja – </a:t>
            </a:r>
            <a:r>
              <a:rPr lang="hr-HR" i="1" dirty="0" err="1"/>
              <a:t>lex</a:t>
            </a:r>
            <a:r>
              <a:rPr lang="hr-HR" i="1" dirty="0"/>
              <a:t> </a:t>
            </a:r>
            <a:r>
              <a:rPr lang="hr-HR" i="1" dirty="0" err="1"/>
              <a:t>loci</a:t>
            </a:r>
            <a:r>
              <a:rPr lang="hr-HR" i="1" dirty="0"/>
              <a:t> </a:t>
            </a:r>
            <a:r>
              <a:rPr lang="hr-HR" i="1" dirty="0" err="1"/>
              <a:t>solutionis</a:t>
            </a:r>
            <a:endParaRPr lang="hr-HR" dirty="0"/>
          </a:p>
          <a:p>
            <a:endParaRPr lang="hr-HR" dirty="0"/>
          </a:p>
        </p:txBody>
      </p:sp>
    </p:spTree>
    <p:extLst>
      <p:ext uri="{BB962C8B-B14F-4D97-AF65-F5344CB8AC3E}">
        <p14:creationId xmlns:p14="http://schemas.microsoft.com/office/powerpoint/2010/main" val="403636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Međunarodni ugovori kojima se ujednačava ugovorno pravo</a:t>
            </a:r>
            <a:endParaRPr lang="hr-HR" dirty="0"/>
          </a:p>
        </p:txBody>
      </p:sp>
      <p:sp>
        <p:nvSpPr>
          <p:cNvPr id="3" name="Content Placeholder 2"/>
          <p:cNvSpPr>
            <a:spLocks noGrp="1"/>
          </p:cNvSpPr>
          <p:nvPr>
            <p:ph idx="1"/>
          </p:nvPr>
        </p:nvSpPr>
        <p:spPr/>
        <p:txBody>
          <a:bodyPr/>
          <a:lstStyle/>
          <a:p>
            <a:pPr>
              <a:lnSpc>
                <a:spcPct val="90000"/>
              </a:lnSpc>
              <a:buNone/>
            </a:pPr>
            <a:r>
              <a:rPr lang="hr-HR" sz="2400" dirty="0" err="1"/>
              <a:t>npr</a:t>
            </a:r>
            <a:r>
              <a:rPr lang="hr-HR" sz="2400" dirty="0"/>
              <a:t>. Bečka konvencija o ugovorima o međunarodnoj prodaji robe iz 1980.</a:t>
            </a:r>
          </a:p>
          <a:p>
            <a:pPr>
              <a:lnSpc>
                <a:spcPct val="90000"/>
              </a:lnSpc>
              <a:buNone/>
            </a:pPr>
            <a:endParaRPr lang="hr-HR" sz="2400" dirty="0"/>
          </a:p>
          <a:p>
            <a:pPr>
              <a:lnSpc>
                <a:spcPct val="90000"/>
              </a:lnSpc>
              <a:buNone/>
            </a:pPr>
            <a:r>
              <a:rPr lang="hr-HR" sz="2400" dirty="0"/>
              <a:t>Primjenjuje se ako:</a:t>
            </a:r>
          </a:p>
          <a:p>
            <a:pPr lvl="1">
              <a:lnSpc>
                <a:spcPct val="90000"/>
              </a:lnSpc>
            </a:pPr>
            <a:r>
              <a:rPr lang="hr-HR" sz="2000" dirty="0"/>
              <a:t>stranke ugovora o prodaji imaju sjedište poslovanja u različitim državama ugovornicama</a:t>
            </a:r>
          </a:p>
          <a:p>
            <a:pPr lvl="1">
              <a:lnSpc>
                <a:spcPct val="90000"/>
              </a:lnSpc>
            </a:pPr>
            <a:r>
              <a:rPr lang="hr-HR" sz="2000" dirty="0"/>
              <a:t>ako </a:t>
            </a:r>
            <a:r>
              <a:rPr lang="hr-HR" sz="2000" dirty="0" err="1"/>
              <a:t>mpp</a:t>
            </a:r>
            <a:r>
              <a:rPr lang="hr-HR" sz="2000" dirty="0"/>
              <a:t> upućuje na pravo države ugovornice (</a:t>
            </a:r>
            <a:r>
              <a:rPr lang="hr-HR" sz="2000" dirty="0" err="1"/>
              <a:t>čl</a:t>
            </a:r>
            <a:r>
              <a:rPr lang="hr-HR" sz="2000" dirty="0"/>
              <a:t>. 1. Konvencije)</a:t>
            </a:r>
          </a:p>
          <a:p>
            <a:pPr>
              <a:lnSpc>
                <a:spcPct val="90000"/>
              </a:lnSpc>
              <a:buNone/>
            </a:pPr>
            <a:endParaRPr lang="hr-HR" sz="2400" dirty="0"/>
          </a:p>
          <a:p>
            <a:pPr>
              <a:lnSpc>
                <a:spcPct val="90000"/>
              </a:lnSpc>
              <a:buNone/>
            </a:pPr>
            <a:r>
              <a:rPr lang="hr-HR" sz="2400" dirty="0"/>
              <a:t>Za pitanja koja nisu riješena konvencijom primjenjuju se opća načela na kojima se ona temelji, a </a:t>
            </a:r>
            <a:r>
              <a:rPr lang="hr-HR" sz="2400" dirty="0" err="1"/>
              <a:t>podredno</a:t>
            </a:r>
            <a:r>
              <a:rPr lang="hr-HR" sz="2400" dirty="0"/>
              <a:t> pravo na koje upućuje </a:t>
            </a:r>
            <a:r>
              <a:rPr lang="hr-HR" sz="2400" dirty="0" err="1"/>
              <a:t>mpp</a:t>
            </a:r>
            <a:endParaRPr lang="hr-HR" sz="2400" dirty="0"/>
          </a:p>
        </p:txBody>
      </p:sp>
    </p:spTree>
    <p:extLst>
      <p:ext uri="{BB962C8B-B14F-4D97-AF65-F5344CB8AC3E}">
        <p14:creationId xmlns:p14="http://schemas.microsoft.com/office/powerpoint/2010/main" val="21879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Uredba Rim I</a:t>
            </a:r>
            <a:endParaRPr lang="hr-HR" dirty="0"/>
          </a:p>
        </p:txBody>
      </p:sp>
      <p:sp>
        <p:nvSpPr>
          <p:cNvPr id="3" name="Content Placeholder 2"/>
          <p:cNvSpPr>
            <a:spLocks noGrp="1"/>
          </p:cNvSpPr>
          <p:nvPr>
            <p:ph idx="1"/>
          </p:nvPr>
        </p:nvSpPr>
        <p:spPr/>
        <p:txBody>
          <a:bodyPr>
            <a:noAutofit/>
          </a:bodyPr>
          <a:lstStyle/>
          <a:p>
            <a:pPr>
              <a:buNone/>
            </a:pPr>
            <a:r>
              <a:rPr lang="hr-HR" sz="2800" dirty="0"/>
              <a:t>Recital (6) </a:t>
            </a:r>
            <a:endParaRPr lang="hr-HR" sz="2800" dirty="0" smtClean="0"/>
          </a:p>
          <a:p>
            <a:pPr>
              <a:buNone/>
            </a:pPr>
            <a:r>
              <a:rPr lang="hr-HR" sz="2800" dirty="0" smtClean="0"/>
              <a:t>Radi </a:t>
            </a:r>
            <a:r>
              <a:rPr lang="hr-HR" sz="2800" dirty="0"/>
              <a:t>unaprjeđenja predvidivosti ishoda parničnih postupaka, sigurnosti u pogledu primjene mjerodavnog prava i slobodnog kretanja sudskih odluka, neometano funkcioniranje unutarnjeg tržišta stvara potrebu za time da kolizijska pravila u državama članicama određuju kao mjerodavno isto nacionalno pravo bez obzira na to u kojoj državi je sud pred kojim je tužba podnesena.</a:t>
            </a:r>
          </a:p>
          <a:p>
            <a:pPr>
              <a:buNone/>
            </a:pPr>
            <a:endParaRPr lang="hr-HR" sz="2800" dirty="0"/>
          </a:p>
        </p:txBody>
      </p:sp>
    </p:spTree>
    <p:extLst>
      <p:ext uri="{BB962C8B-B14F-4D97-AF65-F5344CB8AC3E}">
        <p14:creationId xmlns:p14="http://schemas.microsoft.com/office/powerpoint/2010/main" val="266109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Rimsk</a:t>
            </a:r>
            <a:r>
              <a:rPr lang="hr-HR" dirty="0" smtClean="0"/>
              <a:t>a</a:t>
            </a:r>
            <a:r>
              <a:rPr lang="en-US" dirty="0" smtClean="0"/>
              <a:t> </a:t>
            </a:r>
            <a:r>
              <a:rPr lang="en-US" dirty="0" err="1" smtClean="0"/>
              <a:t>konvencij</a:t>
            </a:r>
            <a:r>
              <a:rPr lang="hr-HR" dirty="0" smtClean="0"/>
              <a:t>a</a:t>
            </a:r>
            <a:r>
              <a:rPr lang="en-US" dirty="0" smtClean="0"/>
              <a:t> o </a:t>
            </a:r>
            <a:r>
              <a:rPr lang="en-US" dirty="0" err="1" smtClean="0"/>
              <a:t>mjerodavnom</a:t>
            </a:r>
            <a:r>
              <a:rPr lang="hr-HR" dirty="0" smtClean="0"/>
              <a:t> </a:t>
            </a:r>
            <a:r>
              <a:rPr lang="en-US" dirty="0" err="1" smtClean="0"/>
              <a:t>pravu</a:t>
            </a:r>
            <a:r>
              <a:rPr lang="en-US" dirty="0" smtClean="0"/>
              <a:t> </a:t>
            </a:r>
            <a:r>
              <a:rPr lang="en-US" dirty="0" err="1" smtClean="0"/>
              <a:t>za</a:t>
            </a:r>
            <a:r>
              <a:rPr lang="en-US" dirty="0" smtClean="0"/>
              <a:t> </a:t>
            </a:r>
            <a:r>
              <a:rPr lang="en-US" dirty="0" err="1" smtClean="0"/>
              <a:t>ugovorne</a:t>
            </a:r>
            <a:r>
              <a:rPr lang="en-US" dirty="0" smtClean="0"/>
              <a:t> </a:t>
            </a:r>
            <a:r>
              <a:rPr lang="en-US" dirty="0" err="1" smtClean="0"/>
              <a:t>obveze</a:t>
            </a:r>
            <a:r>
              <a:rPr lang="en-US" dirty="0" smtClean="0"/>
              <a:t> </a:t>
            </a:r>
            <a:r>
              <a:rPr lang="en-US" dirty="0" err="1" smtClean="0"/>
              <a:t>iz</a:t>
            </a:r>
            <a:r>
              <a:rPr lang="en-US" dirty="0" smtClean="0"/>
              <a:t> 1980.</a:t>
            </a:r>
            <a:endParaRPr lang="hr-HR" dirty="0"/>
          </a:p>
        </p:txBody>
      </p:sp>
      <p:sp>
        <p:nvSpPr>
          <p:cNvPr id="3" name="Content Placeholder 2"/>
          <p:cNvSpPr>
            <a:spLocks noGrp="1"/>
          </p:cNvSpPr>
          <p:nvPr>
            <p:ph idx="1"/>
          </p:nvPr>
        </p:nvSpPr>
        <p:spPr>
          <a:xfrm>
            <a:off x="561109" y="2067790"/>
            <a:ext cx="11211791" cy="4147291"/>
          </a:xfrm>
        </p:spPr>
        <p:txBody>
          <a:bodyPr>
            <a:normAutofit/>
          </a:bodyPr>
          <a:lstStyle/>
          <a:p>
            <a:pPr>
              <a:buNone/>
            </a:pPr>
            <a:r>
              <a:rPr lang="hr-HR" b="1" dirty="0" smtClean="0"/>
              <a:t>Cilj: </a:t>
            </a:r>
            <a:r>
              <a:rPr lang="hr-HR" dirty="0" smtClean="0"/>
              <a:t>unifikacija kolizijskih pravila za ugovorni Statut na području EU </a:t>
            </a:r>
          </a:p>
          <a:p>
            <a:endParaRPr lang="pl-PL" dirty="0" smtClean="0"/>
          </a:p>
          <a:p>
            <a:pPr>
              <a:buNone/>
            </a:pPr>
            <a:r>
              <a:rPr lang="pl-PL" dirty="0" smtClean="0"/>
              <a:t>Prvi i Drugi protokol uz Konvenciju iz 1998. </a:t>
            </a:r>
            <a:r>
              <a:rPr lang="hr-HR" dirty="0" smtClean="0"/>
              <a:t>godine predvidjeli su nadležnost Europskog suda</a:t>
            </a:r>
            <a:r>
              <a:rPr lang="pt-BR" dirty="0" smtClean="0"/>
              <a:t> da na upit sudova država članica </a:t>
            </a:r>
            <a:r>
              <a:rPr lang="hr-HR" dirty="0" smtClean="0"/>
              <a:t>d</a:t>
            </a:r>
            <a:r>
              <a:rPr lang="pt-BR" dirty="0" smtClean="0"/>
              <a:t>aje</a:t>
            </a:r>
            <a:r>
              <a:rPr lang="hr-HR" dirty="0" smtClean="0"/>
              <a:t> </a:t>
            </a:r>
            <a:r>
              <a:rPr lang="pl-PL" dirty="0" smtClean="0"/>
              <a:t>vjerodostojna tumačenja Rimske konvencije te su uredili ovlasti Suda da ostvaruje tu nadležnost (na snazi od 2004.)</a:t>
            </a:r>
          </a:p>
          <a:p>
            <a:pPr>
              <a:buNone/>
            </a:pPr>
            <a:endParaRPr lang="pl-PL" dirty="0" smtClean="0"/>
          </a:p>
          <a:p>
            <a:pPr>
              <a:buNone/>
            </a:pPr>
            <a:r>
              <a:rPr lang="pl-PL" dirty="0" smtClean="0"/>
              <a:t>Sudska praksa Europskog suda koja tumači odredbe Rimske konvencije primjenjuje se i na tumačenje istih odredaba Uredbe Rim I </a:t>
            </a:r>
          </a:p>
          <a:p>
            <a:pPr>
              <a:buNone/>
            </a:pPr>
            <a:endParaRPr lang="pl-PL" dirty="0" smtClean="0"/>
          </a:p>
          <a:p>
            <a:pPr>
              <a:buNone/>
            </a:pPr>
            <a:endParaRPr lang="hr-HR" dirty="0"/>
          </a:p>
        </p:txBody>
      </p:sp>
    </p:spTree>
    <p:extLst>
      <p:ext uri="{BB962C8B-B14F-4D97-AF65-F5344CB8AC3E}">
        <p14:creationId xmlns:p14="http://schemas.microsoft.com/office/powerpoint/2010/main" val="196127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Ugovor iz Amsterdama </a:t>
            </a:r>
            <a:endParaRPr lang="hr-HR" dirty="0"/>
          </a:p>
        </p:txBody>
      </p:sp>
      <p:sp>
        <p:nvSpPr>
          <p:cNvPr id="3" name="Content Placeholder 2"/>
          <p:cNvSpPr>
            <a:spLocks noGrp="1"/>
          </p:cNvSpPr>
          <p:nvPr>
            <p:ph idx="1"/>
          </p:nvPr>
        </p:nvSpPr>
        <p:spPr/>
        <p:txBody>
          <a:bodyPr>
            <a:normAutofit/>
          </a:bodyPr>
          <a:lstStyle/>
          <a:p>
            <a:r>
              <a:rPr lang="hr-HR" dirty="0" smtClean="0"/>
              <a:t>Iz 1997., stupio na snagu 1999.</a:t>
            </a:r>
          </a:p>
          <a:p>
            <a:r>
              <a:rPr lang="hr-HR" dirty="0" smtClean="0"/>
              <a:t>Članak 65.</a:t>
            </a:r>
          </a:p>
          <a:p>
            <a:r>
              <a:rPr lang="hr-HR" dirty="0" smtClean="0"/>
              <a:t>Donošenje kolizijskih pravila i pravila međunarodnog građanskog procesnog prava u nadležnosti su europskog zakonodavca s ciljem stvaranja unutrašnjeg tržišta</a:t>
            </a:r>
          </a:p>
          <a:p>
            <a:r>
              <a:rPr lang="hr-HR" dirty="0" smtClean="0"/>
              <a:t>Na području MPP-a ne donose se više konvencije nego uredbe – Rimska konvencija zamijenjena je Uredbom Rim I, Briselska konvencija zamijenjena je Uredbom Bruxelles I</a:t>
            </a:r>
            <a:endParaRPr lang="hr-HR" dirty="0"/>
          </a:p>
        </p:txBody>
      </p:sp>
    </p:spTree>
    <p:extLst>
      <p:ext uri="{BB962C8B-B14F-4D97-AF65-F5344CB8AC3E}">
        <p14:creationId xmlns:p14="http://schemas.microsoft.com/office/powerpoint/2010/main" val="3396963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Polje primjene</a:t>
            </a:r>
            <a:endParaRPr lang="en-US" dirty="0"/>
          </a:p>
        </p:txBody>
      </p:sp>
      <p:sp>
        <p:nvSpPr>
          <p:cNvPr id="3" name="Content Placeholder 2"/>
          <p:cNvSpPr>
            <a:spLocks noGrp="1"/>
          </p:cNvSpPr>
          <p:nvPr>
            <p:ph idx="1"/>
          </p:nvPr>
        </p:nvSpPr>
        <p:spPr/>
        <p:txBody>
          <a:bodyPr/>
          <a:lstStyle/>
          <a:p>
            <a:r>
              <a:rPr lang="hr-HR" dirty="0" smtClean="0"/>
              <a:t>Materijalno (</a:t>
            </a:r>
            <a:r>
              <a:rPr lang="hr-HR" dirty="0" err="1" smtClean="0"/>
              <a:t>čl</a:t>
            </a:r>
            <a:r>
              <a:rPr lang="hr-HR" dirty="0" smtClean="0"/>
              <a:t>. 1.)</a:t>
            </a:r>
          </a:p>
          <a:p>
            <a:r>
              <a:rPr lang="hr-HR" dirty="0" smtClean="0"/>
              <a:t>Personalno (</a:t>
            </a:r>
            <a:r>
              <a:rPr lang="hr-HR" dirty="0" err="1" smtClean="0"/>
              <a:t>čl</a:t>
            </a:r>
            <a:r>
              <a:rPr lang="hr-HR" dirty="0" smtClean="0"/>
              <a:t>. 2.)</a:t>
            </a:r>
          </a:p>
          <a:p>
            <a:r>
              <a:rPr lang="hr-HR" dirty="0" smtClean="0"/>
              <a:t>Vremensko (</a:t>
            </a:r>
            <a:r>
              <a:rPr lang="hr-HR" dirty="0" err="1" smtClean="0"/>
              <a:t>čl</a:t>
            </a:r>
            <a:r>
              <a:rPr lang="hr-HR" dirty="0" smtClean="0"/>
              <a:t>. 28.)</a:t>
            </a:r>
            <a:endParaRPr lang="en-US" dirty="0"/>
          </a:p>
        </p:txBody>
      </p:sp>
    </p:spTree>
    <p:extLst>
      <p:ext uri="{BB962C8B-B14F-4D97-AF65-F5344CB8AC3E}">
        <p14:creationId xmlns:p14="http://schemas.microsoft.com/office/powerpoint/2010/main" val="237733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Vremenska granica primjene Uredbe Rim I u RH</a:t>
            </a:r>
            <a:endParaRPr lang="hr-HR" dirty="0"/>
          </a:p>
        </p:txBody>
      </p:sp>
      <p:sp>
        <p:nvSpPr>
          <p:cNvPr id="3" name="Content Placeholder 2"/>
          <p:cNvSpPr>
            <a:spLocks noGrp="1"/>
          </p:cNvSpPr>
          <p:nvPr>
            <p:ph idx="1"/>
          </p:nvPr>
        </p:nvSpPr>
        <p:spPr>
          <a:xfrm>
            <a:off x="0" y="2088572"/>
            <a:ext cx="10210800" cy="4340823"/>
          </a:xfrm>
        </p:spPr>
        <p:txBody>
          <a:bodyPr>
            <a:normAutofit/>
          </a:bodyPr>
          <a:lstStyle/>
          <a:p>
            <a:pPr>
              <a:buNone/>
            </a:pPr>
            <a:r>
              <a:rPr lang="hr-HR" dirty="0" smtClean="0"/>
              <a:t>Uredbe EU stupaju na snagu na dan koji je u njima naveden kao datum stupanja na snagu ili dvadeseti dan od objave u SL EU, a primjenjuju se od datuma koji je u njima naveden.</a:t>
            </a:r>
          </a:p>
          <a:p>
            <a:pPr>
              <a:buNone/>
            </a:pPr>
            <a:endParaRPr lang="hr-HR" dirty="0" smtClean="0"/>
          </a:p>
          <a:p>
            <a:pPr>
              <a:buNone/>
            </a:pPr>
            <a:r>
              <a:rPr lang="hr-HR" dirty="0" smtClean="0"/>
              <a:t>Uredbe EU koje su u EU stupile na snagu prije pristupanja RH EU, u RH su stupile na snagu na dan pristupanja EU </a:t>
            </a:r>
          </a:p>
          <a:p>
            <a:pPr>
              <a:buNone/>
            </a:pPr>
            <a:endParaRPr lang="hr-HR" dirty="0" smtClean="0"/>
          </a:p>
          <a:p>
            <a:pPr>
              <a:buNone/>
            </a:pPr>
            <a:r>
              <a:rPr lang="hr-HR" dirty="0" smtClean="0"/>
              <a:t>Uredba Rim I stupila je na snagu u RH 1.7.2013., a primjenjuje se na ugovore sklopljene nakon 1.7.2013. (na ugovore sklopljene prije primjenjuje se ZRS)</a:t>
            </a:r>
          </a:p>
        </p:txBody>
      </p:sp>
    </p:spTree>
    <p:extLst>
      <p:ext uri="{BB962C8B-B14F-4D97-AF65-F5344CB8AC3E}">
        <p14:creationId xmlns:p14="http://schemas.microsoft.com/office/powerpoint/2010/main" val="3130904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Polje primjene Uredbe Rim I</a:t>
            </a:r>
            <a:endParaRPr lang="hr-HR" dirty="0"/>
          </a:p>
        </p:txBody>
      </p:sp>
      <p:sp>
        <p:nvSpPr>
          <p:cNvPr id="3" name="Content Placeholder 2"/>
          <p:cNvSpPr>
            <a:spLocks noGrp="1"/>
          </p:cNvSpPr>
          <p:nvPr>
            <p:ph idx="1"/>
          </p:nvPr>
        </p:nvSpPr>
        <p:spPr/>
        <p:txBody>
          <a:bodyPr>
            <a:normAutofit/>
          </a:bodyPr>
          <a:lstStyle/>
          <a:p>
            <a:pPr>
              <a:buNone/>
            </a:pPr>
            <a:r>
              <a:rPr lang="hr-HR" dirty="0" smtClean="0"/>
              <a:t>Uredba se primjenjuje na</a:t>
            </a:r>
            <a:r>
              <a:rPr lang="en-US" dirty="0" smtClean="0"/>
              <a:t>:</a:t>
            </a:r>
            <a:endParaRPr lang="hr-HR" dirty="0" smtClean="0"/>
          </a:p>
          <a:p>
            <a:pPr>
              <a:buNone/>
            </a:pPr>
            <a:r>
              <a:rPr lang="en-US" dirty="0" smtClean="0"/>
              <a:t>1)</a:t>
            </a:r>
            <a:r>
              <a:rPr lang="hr-HR" dirty="0" smtClean="0"/>
              <a:t> Ugovorne obveze </a:t>
            </a:r>
          </a:p>
          <a:p>
            <a:pPr>
              <a:buNone/>
            </a:pPr>
            <a:r>
              <a:rPr lang="en-US" dirty="0" smtClean="0"/>
              <a:t>2) </a:t>
            </a:r>
            <a:r>
              <a:rPr lang="hr-HR" dirty="0" smtClean="0"/>
              <a:t>U građanskim i trgovačkim stvarima</a:t>
            </a:r>
          </a:p>
          <a:p>
            <a:pPr>
              <a:buNone/>
            </a:pPr>
            <a:r>
              <a:rPr lang="en-US" dirty="0" smtClean="0"/>
              <a:t>3) </a:t>
            </a:r>
            <a:r>
              <a:rPr lang="hr-HR" dirty="0" smtClean="0"/>
              <a:t>Koje su međunarodno obilježene</a:t>
            </a:r>
          </a:p>
          <a:p>
            <a:pPr>
              <a:buNone/>
            </a:pPr>
            <a:r>
              <a:rPr lang="hr-HR" dirty="0" smtClean="0"/>
              <a:t>(</a:t>
            </a:r>
            <a:r>
              <a:rPr lang="hr-HR" dirty="0" err="1" smtClean="0"/>
              <a:t>Čl</a:t>
            </a:r>
            <a:r>
              <a:rPr lang="hr-HR" dirty="0" smtClean="0"/>
              <a:t>. 1)</a:t>
            </a:r>
          </a:p>
          <a:p>
            <a:pPr>
              <a:buNone/>
            </a:pPr>
            <a:endParaRPr lang="hr-HR" dirty="0" smtClean="0"/>
          </a:p>
          <a:p>
            <a:r>
              <a:rPr lang="hr-HR" dirty="0" smtClean="0"/>
              <a:t>Primjenjuje se univerzalno ili </a:t>
            </a:r>
            <a:r>
              <a:rPr lang="en-US" i="1" dirty="0" err="1" smtClean="0"/>
              <a:t>erga</a:t>
            </a:r>
            <a:r>
              <a:rPr lang="en-US" i="1" dirty="0" smtClean="0"/>
              <a:t> </a:t>
            </a:r>
            <a:r>
              <a:rPr lang="en-US" i="1" dirty="0" err="1" smtClean="0"/>
              <a:t>omnes</a:t>
            </a:r>
            <a:r>
              <a:rPr lang="en-US" i="1" dirty="0" smtClean="0"/>
              <a:t> </a:t>
            </a:r>
            <a:r>
              <a:rPr lang="en-US" dirty="0" smtClean="0"/>
              <a:t>(</a:t>
            </a:r>
            <a:r>
              <a:rPr lang="hr-HR" dirty="0" err="1" smtClean="0"/>
              <a:t>Čl</a:t>
            </a:r>
            <a:r>
              <a:rPr lang="hr-HR" dirty="0" smtClean="0"/>
              <a:t>. </a:t>
            </a:r>
            <a:r>
              <a:rPr lang="en-US" dirty="0" smtClean="0"/>
              <a:t>2)</a:t>
            </a:r>
            <a:endParaRPr lang="hr-HR" dirty="0" smtClean="0"/>
          </a:p>
          <a:p>
            <a:r>
              <a:rPr lang="en-US" dirty="0" smtClean="0"/>
              <a:t> </a:t>
            </a:r>
            <a:r>
              <a:rPr lang="hr-HR" dirty="0" smtClean="0"/>
              <a:t>Isključuje </a:t>
            </a:r>
            <a:r>
              <a:rPr lang="en-US" i="1" dirty="0" err="1" smtClean="0"/>
              <a:t>renvoi</a:t>
            </a:r>
            <a:r>
              <a:rPr lang="en-US" i="1" dirty="0" smtClean="0"/>
              <a:t> </a:t>
            </a:r>
            <a:r>
              <a:rPr lang="en-US" dirty="0" smtClean="0"/>
              <a:t>(</a:t>
            </a:r>
            <a:r>
              <a:rPr lang="hr-HR" dirty="0" err="1" smtClean="0"/>
              <a:t>Čl</a:t>
            </a:r>
            <a:r>
              <a:rPr lang="hr-HR" dirty="0" smtClean="0"/>
              <a:t>. </a:t>
            </a:r>
            <a:r>
              <a:rPr lang="en-US" dirty="0" smtClean="0"/>
              <a:t>20)</a:t>
            </a:r>
          </a:p>
          <a:p>
            <a:endParaRPr lang="hr-HR" dirty="0"/>
          </a:p>
        </p:txBody>
      </p:sp>
    </p:spTree>
    <p:extLst>
      <p:ext uri="{BB962C8B-B14F-4D97-AF65-F5344CB8AC3E}">
        <p14:creationId xmlns:p14="http://schemas.microsoft.com/office/powerpoint/2010/main" val="306547800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68</TotalTime>
  <Words>1747</Words>
  <Application>Microsoft Office PowerPoint</Application>
  <PresentationFormat>Widescreen</PresentationFormat>
  <Paragraphs>155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Retrospect</vt:lpstr>
      <vt:lpstr>Seminar 17.4.2018.</vt:lpstr>
      <vt:lpstr>Uredba Rim I</vt:lpstr>
      <vt:lpstr>Međunarodni ugovori kojima se ujednačava ugovorno pravo</vt:lpstr>
      <vt:lpstr>Uredba Rim I</vt:lpstr>
      <vt:lpstr>Rimska konvencija o mjerodavnom pravu za ugovorne obveze iz 1980.</vt:lpstr>
      <vt:lpstr>Ugovor iz Amsterdama </vt:lpstr>
      <vt:lpstr>Polje primjene</vt:lpstr>
      <vt:lpstr>Vremenska granica primjene Uredbe Rim I u RH</vt:lpstr>
      <vt:lpstr>Polje primjene Uredbe Rim I</vt:lpstr>
      <vt:lpstr>Struktura Uredbe </vt:lpstr>
      <vt:lpstr>Uredba Rim I</vt:lpstr>
      <vt:lpstr>Stranački izbor mjerodavnog prava (lex autonomiae)</vt:lpstr>
      <vt:lpstr>Veza s izabranim pravom</vt:lpstr>
      <vt:lpstr>Oblik izbora mjerodavnog prava</vt:lpstr>
      <vt:lpstr>Prešutni izbor mjerodavnog prava</vt:lpstr>
      <vt:lpstr>Članak 3(3)</vt:lpstr>
      <vt:lpstr>Članak 3(4)</vt:lpstr>
      <vt:lpstr>Kolizijskopravna i materijalnopravna autonomija</vt:lpstr>
      <vt:lpstr>Ograničenja stranačke autonomije</vt:lpstr>
      <vt:lpstr>Što stranke žele postići izborom mjerodavnog prava?</vt:lpstr>
      <vt:lpstr>Uredba Rim I – članak 4. (podredna poveznica)</vt:lpstr>
      <vt:lpstr>Ugovorni statut</vt:lpstr>
      <vt:lpstr>Načelo karakterističnog sadržaja</vt:lpstr>
      <vt:lpstr> Zašto pravo karakteristične činidbe? </vt:lpstr>
      <vt:lpstr>Članak 4. Uredbe Rim I</vt:lpstr>
      <vt:lpstr>Članak 4. Uredbe Rim I</vt:lpstr>
      <vt:lpstr>Javni poredak</vt:lpstr>
      <vt:lpstr>Pravila neposredne primjene</vt:lpstr>
      <vt:lpstr>Pravila neposredne primjene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18.4.2017.</dc:title>
  <dc:creator>Tena Hoško</dc:creator>
  <cp:lastModifiedBy>Tena Hoško</cp:lastModifiedBy>
  <cp:revision>8</cp:revision>
  <dcterms:created xsi:type="dcterms:W3CDTF">2017-04-18T10:09:38Z</dcterms:created>
  <dcterms:modified xsi:type="dcterms:W3CDTF">2018-04-24T14:23:03Z</dcterms:modified>
</cp:coreProperties>
</file>