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262" r:id="rId7"/>
    <p:sldId id="311" r:id="rId8"/>
    <p:sldId id="263" r:id="rId9"/>
    <p:sldId id="264" r:id="rId10"/>
    <p:sldId id="265" r:id="rId11"/>
    <p:sldId id="270" r:id="rId12"/>
    <p:sldId id="309" r:id="rId13"/>
    <p:sldId id="282" r:id="rId14"/>
    <p:sldId id="283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312" r:id="rId24"/>
    <p:sldId id="313" r:id="rId25"/>
    <p:sldId id="293" r:id="rId26"/>
    <p:sldId id="294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73E02-A621-4297-8734-16039183E619}" type="datetimeFigureOut">
              <a:rPr lang="sr-Latn-CS" smtClean="0"/>
              <a:pPr/>
              <a:t>20.3.2018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5903-FA45-4F2D-8E06-E4A5B10BDC8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8744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20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7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8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6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6B372D-7C33-4BD5-9344-9830BC201962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8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Seminar MPP</a:t>
            </a:r>
            <a:br>
              <a:rPr lang="hr-HR" dirty="0" smtClean="0"/>
            </a:br>
            <a:r>
              <a:rPr lang="hr-HR" dirty="0" smtClean="0"/>
              <a:t>20.3.2018.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Tena </a:t>
            </a:r>
            <a:r>
              <a:rPr lang="hr-HR" dirty="0" err="1" smtClean="0"/>
              <a:t>Hoško</a:t>
            </a:r>
            <a:endParaRPr lang="hr-HR" dirty="0" smtClean="0"/>
          </a:p>
          <a:p>
            <a:r>
              <a:rPr lang="hr-HR" dirty="0" smtClean="0"/>
              <a:t>Seminar 2018.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Utvrdi kategoriju vezivanja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u="sng" dirty="0" smtClean="0"/>
          </a:p>
          <a:p>
            <a:pPr>
              <a:buNone/>
            </a:pPr>
            <a:r>
              <a:rPr lang="hr-HR" u="sng" dirty="0" smtClean="0"/>
              <a:t>Članak 45. ZRS: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/>
              <a:t>Za uvjete zasnivanja </a:t>
            </a:r>
            <a:r>
              <a:rPr lang="hr-HR" dirty="0" smtClean="0"/>
              <a:t>posvojenja </a:t>
            </a:r>
            <a:r>
              <a:rPr lang="hr-HR" dirty="0"/>
              <a:t>i prestanka </a:t>
            </a:r>
            <a:r>
              <a:rPr lang="hr-HR" dirty="0" smtClean="0"/>
              <a:t>posvojenja </a:t>
            </a:r>
            <a:r>
              <a:rPr lang="hr-HR" dirty="0"/>
              <a:t>mjerodavno je pravo države čiji su državljani  </a:t>
            </a:r>
            <a:r>
              <a:rPr lang="hr-HR" dirty="0" err="1" smtClean="0"/>
              <a:t>posvojitelj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dirty="0" smtClean="0"/>
              <a:t>posvojenik.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/>
              <a:t>Članak 4 (1)a. Uredbe Rim I:</a:t>
            </a:r>
          </a:p>
          <a:p>
            <a:pPr>
              <a:buNone/>
            </a:pPr>
            <a:r>
              <a:rPr lang="hr-HR" dirty="0" smtClean="0"/>
              <a:t>	Za ugovor o kupoprodaji robe mjerodavno je pravo države u kojoj prodavatelj ima uobičajeno boravište.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Pravni pojam, pravna činjenica ili ugovorna odredba koji upućuju na mjerodavno pravo za kategoriju vezivanja.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Pravni pojam: državljanstvo, prebivalište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Pravna činjenica: mjesto počinjenja protupravnog čina, mjesto gdje stvar leži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Ugovorna odredba: stranačka autonomija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Utvrdi poveznicu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u="sng" dirty="0" smtClean="0"/>
          </a:p>
          <a:p>
            <a:pPr>
              <a:buNone/>
            </a:pPr>
            <a:r>
              <a:rPr lang="hr-HR" u="sng" dirty="0" smtClean="0"/>
              <a:t>Članak 45. ZRS: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/>
              <a:t>Za uvjete zasnivanja </a:t>
            </a:r>
            <a:r>
              <a:rPr lang="hr-HR" dirty="0" smtClean="0"/>
              <a:t>posvojenja </a:t>
            </a:r>
            <a:r>
              <a:rPr lang="hr-HR" dirty="0"/>
              <a:t>i prestanka </a:t>
            </a:r>
            <a:r>
              <a:rPr lang="hr-HR" dirty="0" smtClean="0"/>
              <a:t>posvojenja </a:t>
            </a:r>
            <a:r>
              <a:rPr lang="hr-HR" dirty="0"/>
              <a:t>mjerodavno je pravo države čiji su državljani  </a:t>
            </a:r>
            <a:r>
              <a:rPr lang="hr-HR" dirty="0" err="1" smtClean="0"/>
              <a:t>posvojitelj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dirty="0" smtClean="0"/>
              <a:t>posvojenik.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u="sng" dirty="0" smtClean="0"/>
              <a:t>Članak 4 (1)a. Uredbe Rim I:</a:t>
            </a:r>
          </a:p>
          <a:p>
            <a:pPr>
              <a:buNone/>
            </a:pPr>
            <a:r>
              <a:rPr lang="hr-HR" dirty="0" smtClean="0"/>
              <a:t>	Za ugovor o kupoprodaji robe mjerodavno je pravo države u kojoj prodavatelj ima uobičajeno boravište.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Subjektivna i objektivna poveznica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Objektivne poveznice: pravni pojmovi ili pravne činjenice koje određuje zakonodavac.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Subjektivna poveznica:  autonomija volje ili stranačka autonomija.</a:t>
            </a:r>
          </a:p>
          <a:p>
            <a:pPr>
              <a:buNone/>
            </a:pPr>
            <a:r>
              <a:rPr lang="hr-HR" dirty="0" smtClean="0"/>
              <a:t>(Primarna poveznica ugovornog i </a:t>
            </a:r>
            <a:r>
              <a:rPr lang="hr-HR" dirty="0" err="1" smtClean="0"/>
              <a:t>izvanugovornog</a:t>
            </a:r>
            <a:r>
              <a:rPr lang="hr-HR" dirty="0" smtClean="0"/>
              <a:t> statuta, ali i nasljednog te </a:t>
            </a:r>
            <a:r>
              <a:rPr lang="hr-HR" dirty="0" err="1" smtClean="0"/>
              <a:t>bračnoimovinskog</a:t>
            </a:r>
            <a:r>
              <a:rPr lang="hr-HR" dirty="0" smtClean="0"/>
              <a:t> od 2019.)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 najuža veza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Apstraktno određena poveznica koja ostavlja vrednovanje konkretnog pravnog odnosa tijelu primjene.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27(2) ZA</a:t>
            </a:r>
          </a:p>
          <a:p>
            <a:pPr marL="171450" indent="-514350" algn="just">
              <a:spcBef>
                <a:spcPts val="0"/>
              </a:spcBef>
              <a:buAutoNum type="arabicParenBoth"/>
            </a:pPr>
            <a:r>
              <a:rPr lang="hr-HR" dirty="0" smtClean="0"/>
              <a:t>Arbitražni </a:t>
            </a:r>
            <a:r>
              <a:rPr lang="hr-HR" dirty="0"/>
              <a:t>sud odlučit će po pravnim pravilima koja su stranke izabrale kao mjerodavna za bit spora. </a:t>
            </a:r>
            <a:r>
              <a:rPr lang="hr-HR" dirty="0" smtClean="0"/>
              <a:t>(…)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hr-HR" dirty="0" smtClean="0"/>
              <a:t>(2) Ako stranke ne postupe u skladu s odredbama stavka 1. ovog članka, arbitražni sud će suditi po pravu za koje smatra da je sa sporom u najužoj vezi.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Poveznice za statusne i obiteljske odnose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patiae</a:t>
            </a:r>
            <a:r>
              <a:rPr lang="hr-HR" i="1" dirty="0" smtClean="0"/>
              <a:t> – </a:t>
            </a:r>
            <a:r>
              <a:rPr lang="hr-HR" dirty="0" smtClean="0"/>
              <a:t>pravo državljanstva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domicilii</a:t>
            </a:r>
            <a:r>
              <a:rPr lang="hr-HR" i="1" dirty="0" smtClean="0"/>
              <a:t> </a:t>
            </a:r>
            <a:r>
              <a:rPr lang="hr-HR" dirty="0" smtClean="0"/>
              <a:t>– pravo prebivališta 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firmae</a:t>
            </a:r>
            <a:r>
              <a:rPr lang="hr-HR" i="1" dirty="0" smtClean="0"/>
              <a:t> </a:t>
            </a:r>
            <a:r>
              <a:rPr lang="hr-HR" i="1" dirty="0" err="1" smtClean="0"/>
              <a:t>habitationis</a:t>
            </a:r>
            <a:r>
              <a:rPr lang="hr-HR" i="1" dirty="0" smtClean="0"/>
              <a:t> </a:t>
            </a:r>
            <a:r>
              <a:rPr lang="hr-HR" dirty="0" smtClean="0"/>
              <a:t>– pravo uobičajenog boravišta </a:t>
            </a:r>
          </a:p>
          <a:p>
            <a:endParaRPr lang="hr-HR" i="1" dirty="0" smtClean="0"/>
          </a:p>
          <a:p>
            <a:pPr>
              <a:buNone/>
            </a:pPr>
            <a:r>
              <a:rPr lang="hr-HR" dirty="0" smtClean="0"/>
              <a:t>Poveznice: državljanstvo, prebivalište i redovno boravište.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Poveznice za ugovorne odnose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autonomiae</a:t>
            </a:r>
            <a:r>
              <a:rPr lang="hr-HR" i="1" dirty="0" smtClean="0"/>
              <a:t> – </a:t>
            </a:r>
            <a:r>
              <a:rPr lang="hr-HR" dirty="0" smtClean="0"/>
              <a:t>pravo koje su stranke izabrale</a:t>
            </a:r>
          </a:p>
          <a:p>
            <a:r>
              <a:rPr lang="hr-HR" dirty="0" smtClean="0"/>
              <a:t>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contractus</a:t>
            </a:r>
            <a:r>
              <a:rPr lang="hr-HR" i="1" dirty="0" smtClean="0"/>
              <a:t> ili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actus</a:t>
            </a:r>
            <a:r>
              <a:rPr lang="hr-HR" i="1" dirty="0" smtClean="0"/>
              <a:t> – </a:t>
            </a:r>
            <a:r>
              <a:rPr lang="hr-HR" dirty="0" smtClean="0"/>
              <a:t>pravo mjesta sklapanja ugovora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solutionis</a:t>
            </a:r>
            <a:r>
              <a:rPr lang="hr-HR" i="1" dirty="0" smtClean="0"/>
              <a:t> – </a:t>
            </a:r>
            <a:r>
              <a:rPr lang="hr-HR" dirty="0" smtClean="0"/>
              <a:t>pravo mjesta izvršenja ugovora</a:t>
            </a:r>
          </a:p>
          <a:p>
            <a:r>
              <a:rPr lang="hr-HR" i="1" dirty="0" smtClean="0"/>
              <a:t>lex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venditoris</a:t>
            </a:r>
            <a:r>
              <a:rPr lang="hr-HR" i="1" dirty="0" smtClean="0"/>
              <a:t> – </a:t>
            </a:r>
            <a:r>
              <a:rPr lang="hr-HR" dirty="0" smtClean="0"/>
              <a:t>pravo mjesta prodavatelja (obavlja </a:t>
            </a:r>
            <a:r>
              <a:rPr lang="hr-HR" b="1" dirty="0" smtClean="0"/>
              <a:t>karakterističnu činidbu</a:t>
            </a:r>
            <a:r>
              <a:rPr lang="hr-HR" dirty="0" smtClean="0"/>
              <a:t>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Poveznice: autonomija stranaka, mjesto sklapanje ugovora, mjesto izvršenje ugovora, mjesto sjedišta prodavatelja.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Poveznice za </a:t>
            </a:r>
            <a:r>
              <a:rPr lang="hr-HR" dirty="0" err="1" smtClean="0"/>
              <a:t>izvanugovornu</a:t>
            </a:r>
            <a:r>
              <a:rPr lang="hr-HR" dirty="0" smtClean="0"/>
              <a:t> odgovornost za štetu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/>
              <a:t>lex </a:t>
            </a:r>
            <a:r>
              <a:rPr lang="hr-HR" i="1" dirty="0" err="1"/>
              <a:t>autonomiae</a:t>
            </a:r>
            <a:r>
              <a:rPr lang="hr-HR" i="1" dirty="0"/>
              <a:t> – </a:t>
            </a:r>
            <a:r>
              <a:rPr lang="hr-HR" dirty="0"/>
              <a:t>pravo koje su stranke </a:t>
            </a:r>
            <a:r>
              <a:rPr lang="hr-HR" dirty="0" smtClean="0"/>
              <a:t>izabrale</a:t>
            </a:r>
            <a:endParaRPr lang="hr-HR" i="1" dirty="0" smtClean="0"/>
          </a:p>
          <a:p>
            <a:r>
              <a:rPr lang="hr-HR" i="1" dirty="0" smtClean="0"/>
              <a:t>Lex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delicti</a:t>
            </a:r>
            <a:r>
              <a:rPr lang="hr-HR" i="1" dirty="0" smtClean="0"/>
              <a:t> </a:t>
            </a:r>
            <a:r>
              <a:rPr lang="hr-HR" i="1" dirty="0" err="1" smtClean="0"/>
              <a:t>commissi</a:t>
            </a:r>
            <a:r>
              <a:rPr lang="hr-HR" i="1" dirty="0" smtClean="0"/>
              <a:t> </a:t>
            </a:r>
            <a:r>
              <a:rPr lang="hr-HR" dirty="0" smtClean="0"/>
              <a:t>– pravo mjesta počinjenja protupravnog čina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loci</a:t>
            </a:r>
            <a:r>
              <a:rPr lang="hr-HR" i="1" dirty="0" smtClean="0"/>
              <a:t> </a:t>
            </a:r>
            <a:r>
              <a:rPr lang="hr-HR" i="1" dirty="0" err="1" smtClean="0"/>
              <a:t>damni</a:t>
            </a:r>
            <a:r>
              <a:rPr lang="hr-HR" i="1" dirty="0" smtClean="0"/>
              <a:t> </a:t>
            </a:r>
            <a:r>
              <a:rPr lang="hr-HR" dirty="0" smtClean="0"/>
              <a:t>– pravo mjesta nastanka štete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Poveznice: mjesto počinjenja protupravnog čina, mjesto nastanka štete.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Poveznica za </a:t>
            </a:r>
            <a:r>
              <a:rPr lang="hr-HR" dirty="0" err="1" smtClean="0"/>
              <a:t>stvarnopravne</a:t>
            </a:r>
            <a:r>
              <a:rPr lang="hr-HR" dirty="0" smtClean="0"/>
              <a:t> odnose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rei </a:t>
            </a:r>
            <a:r>
              <a:rPr lang="hr-HR" i="1" dirty="0" err="1" smtClean="0"/>
              <a:t>sitae</a:t>
            </a:r>
            <a:r>
              <a:rPr lang="hr-HR" i="1" dirty="0" smtClean="0"/>
              <a:t> – </a:t>
            </a:r>
            <a:r>
              <a:rPr lang="hr-HR" dirty="0" smtClean="0"/>
              <a:t>pravo mjesta gdje se stvar nalazi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Poveznica: mjesto gdje se stvar nalazi.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 –</a:t>
            </a:r>
            <a:r>
              <a:rPr lang="hr-HR" dirty="0" smtClean="0"/>
              <a:t> mjerodavno pravo prema kojem se određuje glavni predmet (pravo prema kojem se ocjenjuju glavna prava i obveze, pravo koje je mjerodavno za odnos u cijelosti, pravo koje se primjenjuje za sadržaj pravnog posla)</a:t>
            </a:r>
          </a:p>
          <a:p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– pravo suda odnosno tijela koje postupa u određenom predmetu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Međunarodno privatno pravo uređuje privatnopravne situacije s međunarodnim obilježjem.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Privatnopravna situacija</a:t>
            </a:r>
          </a:p>
          <a:p>
            <a:pPr marL="514350" indent="-514350">
              <a:buAutoNum type="arabicPeriod"/>
            </a:pPr>
            <a:r>
              <a:rPr lang="hr-HR" dirty="0" smtClean="0"/>
              <a:t>Međunarodno obilježje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kolizijskih pravila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Izričita i skrivena pravila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Nepotpuna ili jednostrana i potpuna ili višestrana pravila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Samostalna i nesamostalna pravila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Izričita i skrivena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hr-HR" dirty="0" smtClean="0"/>
              <a:t>Izričita: uobičajena kolizijska pravila u kontinentalnom pravnom sustavu.</a:t>
            </a:r>
          </a:p>
          <a:p>
            <a:pPr marL="0">
              <a:spcBef>
                <a:spcPts val="0"/>
              </a:spcBef>
              <a:buNone/>
            </a:pPr>
            <a:endParaRPr lang="hr-HR" dirty="0" smtClean="0"/>
          </a:p>
          <a:p>
            <a:pPr marL="0">
              <a:spcBef>
                <a:spcPts val="0"/>
              </a:spcBef>
              <a:buNone/>
            </a:pPr>
            <a:r>
              <a:rPr lang="hr-HR" dirty="0" smtClean="0"/>
              <a:t>Skrivena: ona kolizijska pravila koja nisu kolizijska pravila nego primjerice procesna pravila koja u primjeni vrše funkciju kolizijskih pravila.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Potpuna i nepotpuna pravila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hr-HR" dirty="0" smtClean="0"/>
              <a:t>Potpuna ili višestrana pravila: ovisno o okolnostima konkretnog slučaja mogu uputiti na materijalno pravo bilo koje države kao mjerodavno pravo za određenu privatnopravnu situaciju. </a:t>
            </a:r>
          </a:p>
          <a:p>
            <a:pPr marL="0">
              <a:spcBef>
                <a:spcPts val="0"/>
              </a:spcBef>
              <a:buNone/>
            </a:pPr>
            <a:endParaRPr lang="hr-HR" dirty="0" smtClean="0"/>
          </a:p>
          <a:p>
            <a:pPr marL="0">
              <a:spcBef>
                <a:spcPts val="0"/>
              </a:spcBef>
              <a:buNone/>
            </a:pPr>
            <a:r>
              <a:rPr lang="hr-HR" dirty="0" smtClean="0"/>
              <a:t>Nepotpuna ili jednostrana: u svakom konkretnom slučaju dovode do primjene jednog istog, i to uglavnom domaćeg prava</a:t>
            </a:r>
            <a:r>
              <a:rPr lang="hr-HR" dirty="0"/>
              <a:t> </a:t>
            </a:r>
            <a:r>
              <a:rPr lang="hr-HR" dirty="0" smtClean="0"/>
              <a:t>jer im je doseg kategorije vezivanja personalno ili teritorijalno sužen.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Potpuno kp:</a:t>
            </a:r>
            <a:endParaRPr lang="hr-HR" dirty="0"/>
          </a:p>
          <a:p>
            <a:r>
              <a:rPr lang="hr-HR" dirty="0"/>
              <a:t>Za pravnu i poslovnu sposobnost fizičke osobe mjerodavno je pravo države čiji je ona </a:t>
            </a:r>
            <a:r>
              <a:rPr lang="hr-HR" dirty="0" smtClean="0"/>
              <a:t>državljanin.</a:t>
            </a:r>
          </a:p>
          <a:p>
            <a:endParaRPr lang="hr-HR" dirty="0"/>
          </a:p>
          <a:p>
            <a:r>
              <a:rPr lang="hr-HR" dirty="0" smtClean="0"/>
              <a:t>Nepotpuno kp:</a:t>
            </a:r>
          </a:p>
          <a:p>
            <a:r>
              <a:rPr lang="hr-HR" dirty="0" smtClean="0"/>
              <a:t>Za pravnu i poslovnu sposobnost državljanina RH mjerodavno je hrvatsko pravo. – personalno sužen doseg kategorije vezivanja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2589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 – pretvori iz potpunog u nepotpuno kp i vice </a:t>
            </a:r>
            <a:r>
              <a:rPr lang="hr-HR" dirty="0" err="1" smtClean="0"/>
              <a:t>versa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Za nasljeđivanje je mjerodavno pravo uobičajenog boravišta ostavitelja u trenutku smrti.</a:t>
            </a:r>
          </a:p>
          <a:p>
            <a:r>
              <a:rPr lang="hr-HR" dirty="0" smtClean="0"/>
              <a:t>2. Za stvarna prava na nekretninama mjerodavno je pravo gdje nekretnina leži.</a:t>
            </a:r>
          </a:p>
          <a:p>
            <a:r>
              <a:rPr lang="hr-HR" dirty="0" smtClean="0"/>
              <a:t>3. Za stvarna prava na brodu koji se gradi u RH, mjerodavno je hrvatsko pravo.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1949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Samostalna i nesamostalna pravila 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hr-HR" dirty="0" smtClean="0"/>
              <a:t>Samostalno kolizijsko pravilo: ono koje upućuje na mjerodavno pravo.</a:t>
            </a:r>
          </a:p>
          <a:p>
            <a:pPr marL="0">
              <a:spcBef>
                <a:spcPts val="0"/>
              </a:spcBef>
              <a:buNone/>
            </a:pPr>
            <a:endParaRPr lang="hr-HR" dirty="0" smtClean="0"/>
          </a:p>
          <a:p>
            <a:pPr marL="0">
              <a:spcBef>
                <a:spcPts val="0"/>
              </a:spcBef>
              <a:buNone/>
            </a:pPr>
            <a:r>
              <a:rPr lang="hr-HR" dirty="0" smtClean="0"/>
              <a:t>Nesamostalno kolizijsko pravilo: ono koje ne upućuje na mjerodavno pravo nego se njime dopunjuje, usmjerava ili kontrolira primjena samostalnih kolizijskih pravila.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Nesamostalna kolizijska pravila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Usmjerenje, kontrola, dopuna</a:t>
            </a:r>
          </a:p>
          <a:p>
            <a:pPr lvl="1"/>
            <a:r>
              <a:rPr lang="hr-HR" dirty="0" smtClean="0"/>
              <a:t>Popunjavanje praznina</a:t>
            </a:r>
          </a:p>
          <a:p>
            <a:pPr lvl="1"/>
            <a:r>
              <a:rPr lang="hr-HR" dirty="0" smtClean="0"/>
              <a:t>Javni poredak </a:t>
            </a:r>
          </a:p>
          <a:p>
            <a:pPr lvl="1"/>
            <a:r>
              <a:rPr lang="hr-HR" dirty="0" err="1" smtClean="0"/>
              <a:t>Renvoi</a:t>
            </a:r>
            <a:endParaRPr lang="hr-HR" dirty="0" smtClean="0"/>
          </a:p>
          <a:p>
            <a:pPr lvl="1"/>
            <a:r>
              <a:rPr lang="hr-HR" dirty="0" smtClean="0"/>
              <a:t>Zabrana prijevarnog zaobilaženja prava</a:t>
            </a:r>
          </a:p>
          <a:p>
            <a:pPr lvl="1"/>
            <a:r>
              <a:rPr lang="hr-HR" dirty="0" err="1" smtClean="0"/>
              <a:t>Apatridija</a:t>
            </a:r>
            <a:r>
              <a:rPr lang="hr-HR" dirty="0" smtClean="0"/>
              <a:t> i </a:t>
            </a:r>
            <a:r>
              <a:rPr lang="hr-HR" dirty="0" err="1" smtClean="0"/>
              <a:t>polipatridija</a:t>
            </a:r>
            <a:endParaRPr lang="hr-HR" dirty="0" smtClean="0"/>
          </a:p>
          <a:p>
            <a:pPr lvl="1"/>
            <a:r>
              <a:rPr lang="hr-HR" dirty="0" smtClean="0"/>
              <a:t>Kvalifikacija </a:t>
            </a:r>
          </a:p>
          <a:p>
            <a:pPr lvl="1"/>
            <a:r>
              <a:rPr lang="hr-HR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1. ZRS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Ovaj zakon sadrži pravila o određivanju mjerodavnog prava za </a:t>
            </a:r>
            <a:r>
              <a:rPr lang="hr-HR" b="1" dirty="0" smtClean="0"/>
              <a:t>statusne, porodične i imovinske odnosno </a:t>
            </a:r>
            <a:r>
              <a:rPr lang="hr-HR" b="1" dirty="0" err="1" smtClean="0"/>
              <a:t>stvarnopravne</a:t>
            </a:r>
            <a:r>
              <a:rPr lang="hr-HR" b="1" dirty="0" smtClean="0"/>
              <a:t> odnose  s međunarodnim elementom.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dirty="0" smtClean="0"/>
              <a:t>Ovaj zakon sadrži i pravila o nadležnosti sudova i drugih organa Republike Hrvatske za raspravljanje odnosa iz stavka 1. ovog članka, pravila postupka i pravila za priznanje i ovrhu stranih sudskih odluka.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obilježje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Situacija je međunarodno obilježena ako </a:t>
            </a:r>
            <a:r>
              <a:rPr lang="hr-HR" smtClean="0"/>
              <a:t>ima </a:t>
            </a:r>
          </a:p>
          <a:p>
            <a:pPr>
              <a:buNone/>
            </a:pPr>
            <a:r>
              <a:rPr lang="hr-HR" smtClean="0"/>
              <a:t>činjenične veze s više država.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Međunarodni element u subjektu</a:t>
            </a:r>
          </a:p>
          <a:p>
            <a:r>
              <a:rPr lang="hr-HR" dirty="0" smtClean="0"/>
              <a:t>Međunarodni element u objektu</a:t>
            </a:r>
          </a:p>
          <a:p>
            <a:r>
              <a:rPr lang="hr-HR" dirty="0" smtClean="0"/>
              <a:t>Međunarodni element u pravima i obvezama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Pravila međunarodnog privatnog prava uređuju:</a:t>
            </a:r>
          </a:p>
          <a:p>
            <a:pPr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Nadležnost sudova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Kolizijska pravila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Priznanje i ovrha strane sudske odluke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1. ZRS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Ovaj zakon sadrži </a:t>
            </a:r>
            <a:r>
              <a:rPr lang="hr-HR" b="1" dirty="0" smtClean="0"/>
              <a:t>pravila o određivanju  mjerodavnog prava </a:t>
            </a:r>
            <a:r>
              <a:rPr lang="hr-HR" dirty="0" smtClean="0"/>
              <a:t>za statusne, porodične i imovinske odnosno </a:t>
            </a:r>
            <a:r>
              <a:rPr lang="hr-HR" dirty="0" err="1" smtClean="0"/>
              <a:t>stvarnopravne</a:t>
            </a:r>
            <a:r>
              <a:rPr lang="hr-HR" dirty="0" smtClean="0"/>
              <a:t> odnose  s međunarodnim elementom.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smtClean="0"/>
              <a:t>Ovaj zakon sadrži i </a:t>
            </a:r>
            <a:r>
              <a:rPr lang="hr-HR" b="1" dirty="0" smtClean="0"/>
              <a:t>pravila o nadležnosti sudova i drugih organa Republike Hrvatske </a:t>
            </a:r>
            <a:r>
              <a:rPr lang="hr-HR" dirty="0" smtClean="0"/>
              <a:t>za raspravljanje odnosa iz stavka 1. ovog članka, pravila postupka i </a:t>
            </a:r>
            <a:r>
              <a:rPr lang="hr-HR" b="1" dirty="0" smtClean="0"/>
              <a:t>pravila za priznanje i ovrhu stranih sudskih odluka</a:t>
            </a:r>
            <a:r>
              <a:rPr lang="hr-HR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 1. ZMPP (NN 101/2017)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Polje primjene</a:t>
            </a:r>
          </a:p>
          <a:p>
            <a:endParaRPr lang="hr-HR" dirty="0"/>
          </a:p>
          <a:p>
            <a:r>
              <a:rPr lang="hr-HR" dirty="0"/>
              <a:t>Članak 1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Ovim Zakonom se uređuje</a:t>
            </a:r>
            <a:r>
              <a:rPr lang="hr-HR" dirty="0" smtClean="0"/>
              <a:t>:</a:t>
            </a:r>
            <a:endParaRPr lang="hr-HR" dirty="0"/>
          </a:p>
          <a:p>
            <a:r>
              <a:rPr lang="hr-HR" dirty="0"/>
              <a:t>1. mjerodavno pravo za </a:t>
            </a:r>
            <a:r>
              <a:rPr lang="hr-HR" b="1" dirty="0"/>
              <a:t>privatnopravne odnose s međunarodnim </a:t>
            </a:r>
            <a:r>
              <a:rPr lang="hr-HR" b="1" dirty="0" smtClean="0"/>
              <a:t>obilježjem</a:t>
            </a:r>
            <a:endParaRPr lang="hr-HR" b="1" dirty="0"/>
          </a:p>
          <a:p>
            <a:r>
              <a:rPr lang="hr-HR" dirty="0"/>
              <a:t>2. </a:t>
            </a:r>
            <a:r>
              <a:rPr lang="hr-HR" b="1" dirty="0"/>
              <a:t>nadležnost sudova i drugih tijela </a:t>
            </a:r>
            <a:r>
              <a:rPr lang="hr-HR" dirty="0"/>
              <a:t>Republike Hrvatske u pravnim stvarima čiji su predmet odnosi iz točke 1. ovoga članka i pravila </a:t>
            </a:r>
            <a:r>
              <a:rPr lang="hr-HR" dirty="0" smtClean="0"/>
              <a:t>postupka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3</a:t>
            </a:r>
            <a:r>
              <a:rPr lang="hr-HR" dirty="0"/>
              <a:t>. </a:t>
            </a:r>
            <a:r>
              <a:rPr lang="hr-HR" b="1" dirty="0"/>
              <a:t>priznanje i ovrha stranih sudskih odluka </a:t>
            </a:r>
            <a:r>
              <a:rPr lang="hr-HR" dirty="0"/>
              <a:t>u pravnim stvarima čiji su predmet odnosi iz točke 1. ovoga članka.</a:t>
            </a:r>
          </a:p>
        </p:txBody>
      </p:sp>
    </p:spTree>
    <p:extLst>
      <p:ext uri="{BB962C8B-B14F-4D97-AF65-F5344CB8AC3E}">
        <p14:creationId xmlns:p14="http://schemas.microsoft.com/office/powerpoint/2010/main" val="254912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KOLIZIJSKO PRAVILO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Kolizijsko pravilo određuje koje će se od više materijalnih prava primijeniti na pravnu situaciju koja ima vezu s više država.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Kao i svako drugo pravno pravilo, ono ima dispoziciju i sankciju.</a:t>
            </a: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Elementi dispozicije kolizijskog pravila: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Kategorija vezivanja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Poveznica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Sankcija – primjena mjerodavnog prava; stranog ili domaćeg.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KATEGORIJA VEZIVANJA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Kategorija vezivanja predstavlja okvirni ili skupni  pojam apstraktnih životnih odnosa, pravnih činjenica, pravnih situacija ili pravnih odnosa, koji se podvrgavaju pod određeno mjerodavno pravo.</a:t>
            </a:r>
          </a:p>
          <a:p>
            <a:pPr>
              <a:buNone/>
            </a:pPr>
            <a:r>
              <a:rPr lang="hr-HR" dirty="0" smtClean="0"/>
              <a:t>(Kolizijsko pravilo upućuje na pravo po kojem će se prosuđivati kategorija vezivanja.)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Primjer:</a:t>
            </a:r>
          </a:p>
          <a:p>
            <a:pPr>
              <a:buNone/>
            </a:pPr>
            <a:r>
              <a:rPr lang="hr-HR" b="1" dirty="0"/>
              <a:t>Za pravnu i poslovnu sposobnost fizičke osobe </a:t>
            </a:r>
            <a:r>
              <a:rPr lang="hr-HR" dirty="0"/>
              <a:t>mjerodavno </a:t>
            </a:r>
            <a:r>
              <a:rPr lang="hr-HR" dirty="0" smtClean="0"/>
              <a:t>je pravo </a:t>
            </a:r>
            <a:r>
              <a:rPr lang="hr-HR" dirty="0"/>
              <a:t>države čiji je ona državljanin</a:t>
            </a:r>
            <a:r>
              <a:rPr lang="hr-HR" dirty="0" smtClean="0"/>
              <a:t>. (čl. 14. ZRS)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1216</TotalTime>
  <Words>1047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Calibri Light</vt:lpstr>
      <vt:lpstr>Retrospect</vt:lpstr>
      <vt:lpstr>Seminar MPP 20.3.2018.</vt:lpstr>
      <vt:lpstr>Međunarodno privatno pravo</vt:lpstr>
      <vt:lpstr>Članak 1. ZRS</vt:lpstr>
      <vt:lpstr>Međunarodno obilježje </vt:lpstr>
      <vt:lpstr>Međunarodno privatno pravo</vt:lpstr>
      <vt:lpstr>Članak 1. ZRS</vt:lpstr>
      <vt:lpstr>Čl. 1. ZMPP (NN 101/2017)</vt:lpstr>
      <vt:lpstr>KOLIZIJSKO PRAVILO</vt:lpstr>
      <vt:lpstr>KATEGORIJA VEZIVANJA </vt:lpstr>
      <vt:lpstr>Utvrdi kategoriju vezivanja </vt:lpstr>
      <vt:lpstr>POVEZNICA</vt:lpstr>
      <vt:lpstr>Utvrdi poveznicu</vt:lpstr>
      <vt:lpstr>Subjektivna i objektivna poveznica </vt:lpstr>
      <vt:lpstr>Poveznica najuža veza</vt:lpstr>
      <vt:lpstr>Poveznice za statusne i obiteljske odnose</vt:lpstr>
      <vt:lpstr>Poveznice za ugovorne odnose </vt:lpstr>
      <vt:lpstr>Poveznice za izvanugovornu odgovornost za štetu</vt:lpstr>
      <vt:lpstr>Poveznica za stvarnopravne odnose </vt:lpstr>
      <vt:lpstr>Pojam lex</vt:lpstr>
      <vt:lpstr>Vrste kolizijskih pravila </vt:lpstr>
      <vt:lpstr>Izričita i skrivena pravila</vt:lpstr>
      <vt:lpstr> Potpuna i nepotpuna pravila </vt:lpstr>
      <vt:lpstr>Primjer </vt:lpstr>
      <vt:lpstr>Vježba – pretvori iz potpunog u nepotpuno kp i vice versa</vt:lpstr>
      <vt:lpstr> Samostalna i nesamostalna pravila  </vt:lpstr>
      <vt:lpstr>Nesamostalna kolizijska pravila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međunarodnog privatnog prava</dc:title>
  <dc:creator>admin</dc:creator>
  <cp:lastModifiedBy>Tena Hoško</cp:lastModifiedBy>
  <cp:revision>88</cp:revision>
  <dcterms:created xsi:type="dcterms:W3CDTF">2013-04-25T05:09:45Z</dcterms:created>
  <dcterms:modified xsi:type="dcterms:W3CDTF">2018-03-20T18:05:57Z</dcterms:modified>
</cp:coreProperties>
</file>