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334" r:id="rId3"/>
    <p:sldId id="335" r:id="rId4"/>
    <p:sldId id="336" r:id="rId5"/>
    <p:sldId id="337" r:id="rId6"/>
    <p:sldId id="338" r:id="rId7"/>
    <p:sldId id="319" r:id="rId8"/>
    <p:sldId id="320" r:id="rId9"/>
    <p:sldId id="323" r:id="rId10"/>
    <p:sldId id="322" r:id="rId11"/>
    <p:sldId id="333" r:id="rId12"/>
    <p:sldId id="325" r:id="rId13"/>
    <p:sldId id="326" r:id="rId14"/>
    <p:sldId id="328" r:id="rId15"/>
    <p:sldId id="329" r:id="rId16"/>
    <p:sldId id="330" r:id="rId17"/>
    <p:sldId id="331" r:id="rId18"/>
    <p:sldId id="332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1CD15-118F-4514-9A59-4D964E3211F7}" type="datetimeFigureOut">
              <a:rPr lang="sr-Latn-CS" smtClean="0"/>
              <a:pPr/>
              <a:t>20.4.2018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A7DCC-84C7-418A-95A7-D70BAB562BB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1665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131D-EDF6-45A8-926E-1E37AD57797D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C67E-6187-46F0-BED8-C88A096833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67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131D-EDF6-45A8-926E-1E37AD57797D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C67E-6187-46F0-BED8-C88A0968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6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131D-EDF6-45A8-926E-1E37AD57797D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C67E-6187-46F0-BED8-C88A0968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7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131D-EDF6-45A8-926E-1E37AD57797D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C67E-6187-46F0-BED8-C88A0968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2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131D-EDF6-45A8-926E-1E37AD57797D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C67E-6187-46F0-BED8-C88A096833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90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131D-EDF6-45A8-926E-1E37AD57797D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C67E-6187-46F0-BED8-C88A0968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131D-EDF6-45A8-926E-1E37AD57797D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C67E-6187-46F0-BED8-C88A0968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131D-EDF6-45A8-926E-1E37AD57797D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C67E-6187-46F0-BED8-C88A0968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8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131D-EDF6-45A8-926E-1E37AD57797D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C67E-6187-46F0-BED8-C88A0968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2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117131D-EDF6-45A8-926E-1E37AD57797D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3EC67E-6187-46F0-BED8-C88A0968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2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131D-EDF6-45A8-926E-1E37AD57797D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C67E-6187-46F0-BED8-C88A0968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8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117131D-EDF6-45A8-926E-1E37AD57797D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33EC67E-6187-46F0-BED8-C88A096833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71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Seminar</a:t>
            </a:r>
            <a:br>
              <a:rPr lang="hr-HR" dirty="0" smtClean="0"/>
            </a:br>
            <a:r>
              <a:rPr lang="hr-HR" dirty="0" smtClean="0"/>
              <a:t>20.4.2018.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Katedra za međunarodno privatno pravo</a:t>
            </a:r>
          </a:p>
          <a:p>
            <a:r>
              <a:rPr lang="hr-HR" dirty="0" smtClean="0"/>
              <a:t>DR. SC. </a:t>
            </a:r>
            <a:r>
              <a:rPr lang="hr-HR" dirty="0" smtClean="0"/>
              <a:t>Tena Hoško</a:t>
            </a:r>
          </a:p>
          <a:p>
            <a:r>
              <a:rPr lang="hr-HR" dirty="0" smtClean="0"/>
              <a:t>Seminar </a:t>
            </a:r>
            <a:r>
              <a:rPr lang="hr-HR" dirty="0" smtClean="0"/>
              <a:t>2018.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Određivanje mjerodavnog prava – opće pravilo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Čl</a:t>
            </a:r>
            <a:r>
              <a:rPr lang="hr-HR" dirty="0" smtClean="0"/>
              <a:t>. 14. – stranačka autonomija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Čl</a:t>
            </a:r>
            <a:r>
              <a:rPr lang="hr-HR" dirty="0" smtClean="0"/>
              <a:t>. 4. – opće pravilo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Stranačka autonomija – čl. 14/1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1. Stranke se mogu dogovoriti da za </a:t>
            </a:r>
            <a:r>
              <a:rPr lang="hr-HR" dirty="0" err="1"/>
              <a:t>izvanugovorne</a:t>
            </a:r>
            <a:r>
              <a:rPr lang="hr-HR" dirty="0"/>
              <a:t> </a:t>
            </a:r>
            <a:r>
              <a:rPr lang="hr-HR" dirty="0" smtClean="0"/>
              <a:t>obveze bude </a:t>
            </a:r>
            <a:r>
              <a:rPr lang="hr-HR" dirty="0"/>
              <a:t>mjerodavno pravo koje one izaberu:</a:t>
            </a:r>
          </a:p>
          <a:p>
            <a:r>
              <a:rPr lang="hr-HR" dirty="0"/>
              <a:t>(a) sporazumom sklopljenim po događaju koji je </a:t>
            </a:r>
            <a:r>
              <a:rPr lang="hr-HR" dirty="0" smtClean="0"/>
              <a:t>prouzročio nastalu </a:t>
            </a:r>
            <a:r>
              <a:rPr lang="hr-HR" dirty="0"/>
              <a:t>štetu;</a:t>
            </a:r>
          </a:p>
          <a:p>
            <a:r>
              <a:rPr lang="hr-HR" dirty="0"/>
              <a:t>ili</a:t>
            </a:r>
          </a:p>
          <a:p>
            <a:r>
              <a:rPr lang="hr-HR" dirty="0"/>
              <a:t>(b) ako obje stranke obavljaju poslovnu djelatnost, i </a:t>
            </a:r>
            <a:r>
              <a:rPr lang="hr-HR" dirty="0" smtClean="0"/>
              <a:t>sporazumom koji </a:t>
            </a:r>
            <a:r>
              <a:rPr lang="hr-HR" dirty="0"/>
              <a:t>su stranke slobodno sklopile prije </a:t>
            </a:r>
            <a:r>
              <a:rPr lang="hr-HR" dirty="0" smtClean="0"/>
              <a:t>događaja koji </a:t>
            </a:r>
            <a:r>
              <a:rPr lang="hr-HR" dirty="0"/>
              <a:t>je prouzročio nastalu štetu.</a:t>
            </a:r>
          </a:p>
          <a:p>
            <a:r>
              <a:rPr lang="hr-HR" dirty="0"/>
              <a:t>Izbor se iskazuje ili dokazuje opravdanom sigurnošću iz </a:t>
            </a:r>
            <a:r>
              <a:rPr lang="hr-HR" dirty="0" smtClean="0"/>
              <a:t>okolnosti slučaja </a:t>
            </a:r>
            <a:r>
              <a:rPr lang="hr-HR" dirty="0"/>
              <a:t>i ne dovodi u pitanje prava trećih.</a:t>
            </a:r>
          </a:p>
        </p:txBody>
      </p:sp>
    </p:spTree>
    <p:extLst>
      <p:ext uri="{BB962C8B-B14F-4D97-AF65-F5344CB8AC3E}">
        <p14:creationId xmlns:p14="http://schemas.microsoft.com/office/powerpoint/2010/main" val="362347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Stranačka autonomija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Ograničena je:</a:t>
            </a:r>
          </a:p>
          <a:p>
            <a:pPr lvl="1"/>
            <a:r>
              <a:rPr lang="hr-HR" dirty="0" smtClean="0"/>
              <a:t>Vremenski</a:t>
            </a:r>
          </a:p>
          <a:p>
            <a:pPr lvl="2"/>
            <a:r>
              <a:rPr lang="hr-HR" dirty="0" smtClean="0"/>
              <a:t>Pravo se može izabrati nakon nastanka događaja koji je uzrokovao štetu</a:t>
            </a:r>
          </a:p>
          <a:p>
            <a:pPr lvl="2"/>
            <a:r>
              <a:rPr lang="hr-HR" dirty="0" smtClean="0"/>
              <a:t>Osim kada je riječ o trgovcima</a:t>
            </a:r>
          </a:p>
          <a:p>
            <a:pPr lvl="1"/>
            <a:r>
              <a:rPr lang="hr-HR" dirty="0" smtClean="0"/>
              <a:t>Ne može ići na štetu trećih osoba</a:t>
            </a:r>
          </a:p>
          <a:p>
            <a:pPr lvl="1"/>
            <a:endParaRPr lang="en-US" dirty="0" smtClean="0"/>
          </a:p>
          <a:p>
            <a:r>
              <a:rPr lang="hr-HR" dirty="0" smtClean="0"/>
              <a:t>St. 2. i 3. – isto kao u Uredbi Rim I</a:t>
            </a:r>
          </a:p>
          <a:p>
            <a:r>
              <a:rPr lang="hr-HR" dirty="0" smtClean="0"/>
              <a:t>Isključena – nepošteno tržišno natjecanje, ograničenje tržišnog natjecanja, intelektualno vlasništvo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Opće pravilo – </a:t>
            </a:r>
            <a:r>
              <a:rPr lang="hr-HR" dirty="0" err="1" smtClean="0"/>
              <a:t>čl</a:t>
            </a:r>
            <a:r>
              <a:rPr lang="hr-HR" dirty="0" smtClean="0"/>
              <a:t>. 4(1) Uredbe Rim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Ako nije drukčije propisano ovom Uredbom, pravo koje se primjenjuje na izvanugovornu obvezu nastalu iz protupravnog postupanja je pravo one države u kojoj šteta nastane, </a:t>
            </a:r>
            <a:r>
              <a:rPr lang="vi-VN" u="sng" dirty="0" smtClean="0"/>
              <a:t>bez obzira na to u kojoj državi je nastao događaj koji je prouzročio nastalu štetu </a:t>
            </a:r>
            <a:r>
              <a:rPr lang="vi-VN" dirty="0" smtClean="0"/>
              <a:t>te </a:t>
            </a:r>
            <a:r>
              <a:rPr lang="vi-VN" u="sng" dirty="0" smtClean="0"/>
              <a:t>bez obzira na državu ili države u kojoj nastanu posredne posljedice tog događaja.</a:t>
            </a:r>
            <a:endParaRPr lang="en-US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Opće pravilo – </a:t>
            </a:r>
            <a:r>
              <a:rPr lang="hr-HR" dirty="0" err="1" smtClean="0"/>
              <a:t>čl</a:t>
            </a:r>
            <a:r>
              <a:rPr lang="hr-HR" dirty="0" smtClean="0"/>
              <a:t>. 4(2) Uredbe Rim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Međutim, ako osoba kojoj je utvrđena odgovornost i osoba koja je pretrpjela štetu u trenutku nastanka štete imaju uobičajeno boravište u istoj državi, primjenjuju se propisi te države.</a:t>
            </a:r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Opće pravilo – </a:t>
            </a:r>
            <a:r>
              <a:rPr lang="hr-HR" dirty="0" err="1" smtClean="0"/>
              <a:t>čl</a:t>
            </a:r>
            <a:r>
              <a:rPr lang="hr-HR" dirty="0" smtClean="0"/>
              <a:t>. 4(3) Uredbe Rim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Ako je iz svih okolnosti slučaja jasno da je protupravno postupanje </a:t>
            </a:r>
            <a:r>
              <a:rPr lang="vi-VN" b="1" dirty="0" smtClean="0"/>
              <a:t>očito jače povezano </a:t>
            </a:r>
            <a:r>
              <a:rPr lang="vi-VN" dirty="0" smtClean="0"/>
              <a:t>s državom različitom od one iz stavaka 1. i 2., primjenjuju se propisi te druge države. </a:t>
            </a:r>
            <a:r>
              <a:rPr lang="vi-VN" u="sng" dirty="0" smtClean="0"/>
              <a:t>Očito se jača veza s drugom državom može temeljiti posebno na prethodno postojećem odnosu između stranaka, kao što je primjerice ugovor, koji je u uskoj vezi s tim protupravnim postupanjem</a:t>
            </a:r>
            <a:r>
              <a:rPr lang="vi-VN" dirty="0" smtClean="0"/>
              <a:t>.</a:t>
            </a:r>
            <a:endParaRPr lang="hr-HR" dirty="0" smtClean="0"/>
          </a:p>
          <a:p>
            <a:r>
              <a:rPr lang="hr-HR" dirty="0" smtClean="0"/>
              <a:t>Izbjegavajuća klauzula!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Pravila neposredne primjene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Čl</a:t>
            </a:r>
            <a:r>
              <a:rPr lang="hr-HR" dirty="0" smtClean="0"/>
              <a:t>. 16.</a:t>
            </a:r>
          </a:p>
          <a:p>
            <a:r>
              <a:rPr lang="hr-HR" dirty="0" smtClean="0"/>
              <a:t>Ova Uredba ničim ne ograničuje primjenu prava države u kojoj se vodi postupak kada su te odredbe obvezujuće bez obzira na pravo koje se inače primjenjuje na </a:t>
            </a:r>
            <a:r>
              <a:rPr lang="hr-HR" dirty="0" err="1" smtClean="0"/>
              <a:t>izvanugovornu</a:t>
            </a:r>
            <a:r>
              <a:rPr lang="hr-HR" dirty="0" smtClean="0"/>
              <a:t> obvezu.</a:t>
            </a:r>
          </a:p>
          <a:p>
            <a:r>
              <a:rPr lang="hr-HR" dirty="0" smtClean="0"/>
              <a:t>Samo PNP države foruma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Isto kao Rim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Renvoi</a:t>
            </a:r>
            <a:r>
              <a:rPr lang="hr-HR" dirty="0" smtClean="0"/>
              <a:t> isključen</a:t>
            </a:r>
          </a:p>
          <a:p>
            <a:r>
              <a:rPr lang="hr-HR" dirty="0" smtClean="0"/>
              <a:t>Klauzula o javnom poretku</a:t>
            </a:r>
          </a:p>
          <a:p>
            <a:r>
              <a:rPr lang="hr-HR" dirty="0" smtClean="0"/>
              <a:t>Autonomna definicija uobičajenog boravišta</a:t>
            </a:r>
          </a:p>
          <a:p>
            <a:pPr lvl="1"/>
            <a:r>
              <a:rPr lang="hr-HR" dirty="0" smtClean="0"/>
              <a:t>Pravna osoba - mjesto središnje uprave</a:t>
            </a:r>
          </a:p>
          <a:p>
            <a:pPr lvl="1"/>
            <a:r>
              <a:rPr lang="hr-HR" dirty="0" smtClean="0"/>
              <a:t>Fizička osoba koja djeluje u sklopu svog poslovanja - glavno mjesto poslovanja</a:t>
            </a:r>
          </a:p>
          <a:p>
            <a:pPr lvl="1"/>
            <a:r>
              <a:rPr lang="hr-HR" dirty="0" smtClean="0"/>
              <a:t> Ostale fizičke osobe - 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Članak 28. Odnos s postojećim međunarodnim konvencijama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1. Ova Uredba ne dovodi u pitanje primjenu </a:t>
            </a:r>
            <a:r>
              <a:rPr lang="vi-VN" u="sng" dirty="0" smtClean="0"/>
              <a:t>međunarodnih konvencija kojih su u trenutku donošenja ove Uredbe jedna ili više država članica stranke, a koje utvrđuju pravila u slučaju sukoba zakona za izvanugovorne obveze</a:t>
            </a:r>
            <a:r>
              <a:rPr lang="vi-VN" dirty="0" smtClean="0"/>
              <a:t>. </a:t>
            </a:r>
            <a:endParaRPr lang="hr-HR" dirty="0" smtClean="0"/>
          </a:p>
          <a:p>
            <a:r>
              <a:rPr lang="vi-VN" dirty="0" smtClean="0"/>
              <a:t>2. Međutim, ova Uredba među državama članicama </a:t>
            </a:r>
            <a:r>
              <a:rPr lang="vi-VN" u="sng" dirty="0" smtClean="0"/>
              <a:t>ima prednost pred konvencijama zaključenim samo između dvije ili više država članica</a:t>
            </a:r>
            <a:r>
              <a:rPr lang="vi-VN" dirty="0" smtClean="0"/>
              <a:t>, ako se takve konvencije odnose na pitanja koja se uređuju ovom Uredbom.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Uredba Rim I (nastavak)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7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Pravila neposredne primjene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245" y="2330162"/>
            <a:ext cx="8549121" cy="318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Čl. 9.</a:t>
            </a:r>
          </a:p>
          <a:p>
            <a:pPr marL="342900" indent="-342900">
              <a:buAutoNum type="arabicPeriod"/>
            </a:pPr>
            <a:r>
              <a:rPr lang="hr-HR" dirty="0" smtClean="0"/>
              <a:t>Pravila neposredne primjene su propisi čiju primjene su propisi čiju primjenu država smatra toliko važnom za zaštitu njezinog javnog interesa, kao što je njezin politički, društveni i gospodarski ustroj, da se ona primjenjuju na sve slučajeve koji ulaze u njeno polje primjene, bez obzira na pravo koje je inače mjerodavno za ugovor prema ovoj Uredbi.</a:t>
            </a:r>
          </a:p>
          <a:p>
            <a:pPr marL="342900" indent="-342900">
              <a:buAutoNum type="arabicPeriod"/>
            </a:pPr>
            <a:r>
              <a:rPr lang="hr-HR" dirty="0" smtClean="0"/>
              <a:t>Ničime </a:t>
            </a:r>
            <a:r>
              <a:rPr lang="hr-HR" dirty="0"/>
              <a:t>se u ovoj Uredbi ne ograničava primjena </a:t>
            </a:r>
            <a:r>
              <a:rPr lang="hr-HR" dirty="0" smtClean="0"/>
              <a:t>pravila neposredne primjene prava </a:t>
            </a:r>
            <a:r>
              <a:rPr lang="hr-HR" dirty="0"/>
              <a:t>države pred čijim se sudom vodi postupak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Pravila države suda – </a:t>
            </a:r>
            <a:r>
              <a:rPr lang="hr-HR" i="1" dirty="0" err="1" smtClean="0"/>
              <a:t>lex</a:t>
            </a:r>
            <a:r>
              <a:rPr lang="hr-HR" i="1" dirty="0" smtClean="0"/>
              <a:t> fori</a:t>
            </a:r>
          </a:p>
        </p:txBody>
      </p:sp>
    </p:spTree>
    <p:extLst>
      <p:ext uri="{BB962C8B-B14F-4D97-AF65-F5344CB8AC3E}">
        <p14:creationId xmlns:p14="http://schemas.microsoft.com/office/powerpoint/2010/main" val="27783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Pravila neposredne primjene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Čl. 9. </a:t>
            </a:r>
          </a:p>
          <a:p>
            <a:r>
              <a:rPr lang="hr-HR" dirty="0"/>
              <a:t>3.   Moguće je priznati učinak </a:t>
            </a:r>
            <a:r>
              <a:rPr lang="hr-HR" dirty="0" smtClean="0"/>
              <a:t>pravila neposredne primjene prava </a:t>
            </a:r>
            <a:r>
              <a:rPr lang="hr-HR" dirty="0"/>
              <a:t>države u kojoj obveze koje proizlaze iz ugovora moraju biti ili su izvršene, u mjeri u kojoj </a:t>
            </a:r>
            <a:r>
              <a:rPr lang="hr-HR" dirty="0" smtClean="0"/>
              <a:t>ta pravila neposredne primjene provedbu </a:t>
            </a:r>
            <a:r>
              <a:rPr lang="hr-HR" dirty="0"/>
              <a:t>ugovora čine nezakonitom. Pri odlučivanju o učinku tih </a:t>
            </a:r>
            <a:r>
              <a:rPr lang="hr-HR" dirty="0" smtClean="0"/>
              <a:t>pravila mora </a:t>
            </a:r>
            <a:r>
              <a:rPr lang="hr-HR" dirty="0"/>
              <a:t>se u obzir uzeti njihova priroda i svrha te posljedice njihove primjene odnosno neprimjene.</a:t>
            </a:r>
          </a:p>
          <a:p>
            <a:endParaRPr lang="hr-HR" dirty="0" smtClean="0"/>
          </a:p>
          <a:p>
            <a:r>
              <a:rPr lang="hr-HR" dirty="0"/>
              <a:t>Pravila države mjesta izvršenja – </a:t>
            </a:r>
            <a:r>
              <a:rPr lang="hr-HR" i="1" dirty="0" err="1"/>
              <a:t>lex</a:t>
            </a:r>
            <a:r>
              <a:rPr lang="hr-HR" i="1" dirty="0"/>
              <a:t> </a:t>
            </a:r>
            <a:r>
              <a:rPr lang="hr-HR" i="1" dirty="0" err="1"/>
              <a:t>loci</a:t>
            </a:r>
            <a:r>
              <a:rPr lang="hr-HR" i="1" dirty="0"/>
              <a:t> </a:t>
            </a:r>
            <a:r>
              <a:rPr lang="hr-HR" i="1" dirty="0" err="1"/>
              <a:t>solutionis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602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Pravila neposredne primjene - </a:t>
            </a:r>
            <a:r>
              <a:rPr lang="hr-HR" dirty="0" smtClean="0"/>
              <a:t>vrste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</a:t>
            </a:r>
            <a:r>
              <a:rPr lang="hr-HR" i="1" dirty="0" err="1" smtClean="0"/>
              <a:t>legis</a:t>
            </a:r>
            <a:r>
              <a:rPr lang="hr-HR" i="1" dirty="0" smtClean="0"/>
              <a:t> fori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 smtClean="0"/>
              <a:t>Uvijek se primjenjuju i imaju prednost nad PNP </a:t>
            </a:r>
            <a:r>
              <a:rPr lang="hr-HR" i="1" dirty="0" err="1" smtClean="0"/>
              <a:t>legis</a:t>
            </a:r>
            <a:r>
              <a:rPr lang="hr-HR" i="1" dirty="0" smtClean="0"/>
              <a:t> </a:t>
            </a:r>
            <a:r>
              <a:rPr lang="hr-HR" i="1" dirty="0" err="1" smtClean="0"/>
              <a:t>causae</a:t>
            </a:r>
            <a:endParaRPr lang="hr-HR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</a:t>
            </a:r>
            <a:r>
              <a:rPr lang="hr-HR" i="1" dirty="0" err="1" smtClean="0"/>
              <a:t>legis</a:t>
            </a:r>
            <a:r>
              <a:rPr lang="hr-HR" i="1" dirty="0" smtClean="0"/>
              <a:t> </a:t>
            </a:r>
            <a:r>
              <a:rPr lang="hr-HR" i="1" dirty="0" err="1" smtClean="0"/>
              <a:t>causae</a:t>
            </a:r>
            <a:r>
              <a:rPr lang="hr-HR" i="1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 smtClean="0"/>
              <a:t>Primjenjuju se kao dio mjerodavnog prava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trećeg prava u nekim slučajevima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 smtClean="0"/>
              <a:t>Uredba </a:t>
            </a:r>
            <a:r>
              <a:rPr lang="hr-HR" dirty="0" smtClean="0"/>
              <a:t>Rim I, čl. 9. st. 2. </a:t>
            </a:r>
          </a:p>
        </p:txBody>
      </p:sp>
    </p:spTree>
    <p:extLst>
      <p:ext uri="{BB962C8B-B14F-4D97-AF65-F5344CB8AC3E}">
        <p14:creationId xmlns:p14="http://schemas.microsoft.com/office/powerpoint/2010/main" val="182053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Neka druga PNP?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 err="1"/>
              <a:t>Republik</a:t>
            </a:r>
            <a:r>
              <a:rPr lang="en-US" dirty="0"/>
              <a:t> </a:t>
            </a:r>
            <a:r>
              <a:rPr lang="en-US" dirty="0" err="1"/>
              <a:t>Griechenland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Grigoriosa</a:t>
            </a:r>
            <a:r>
              <a:rPr lang="en-US" dirty="0"/>
              <a:t> </a:t>
            </a:r>
            <a:r>
              <a:rPr lang="en-US" dirty="0" err="1"/>
              <a:t>Nikiforidisa</a:t>
            </a:r>
            <a:r>
              <a:rPr lang="en-US" dirty="0"/>
              <a:t>, </a:t>
            </a:r>
            <a:r>
              <a:rPr lang="en-US" dirty="0" smtClean="0"/>
              <a:t>C‑135/15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„</a:t>
            </a:r>
            <a:r>
              <a:rPr lang="en-US" dirty="0" err="1" smtClean="0"/>
              <a:t>Članak</a:t>
            </a:r>
            <a:r>
              <a:rPr lang="en-US" dirty="0" smtClean="0"/>
              <a:t> </a:t>
            </a:r>
            <a:r>
              <a:rPr lang="en-US" dirty="0"/>
              <a:t>9. </a:t>
            </a:r>
            <a:r>
              <a:rPr lang="en-US" dirty="0" err="1"/>
              <a:t>stavak</a:t>
            </a:r>
            <a:r>
              <a:rPr lang="en-US" dirty="0"/>
              <a:t> 3. </a:t>
            </a:r>
            <a:r>
              <a:rPr lang="en-US" dirty="0" err="1"/>
              <a:t>Uredbe</a:t>
            </a:r>
            <a:r>
              <a:rPr lang="en-US" dirty="0"/>
              <a:t> br. 593/2008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tumačiti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da </a:t>
            </a:r>
            <a:r>
              <a:rPr lang="en-US" b="1" dirty="0" err="1"/>
              <a:t>isključuje</a:t>
            </a:r>
            <a:r>
              <a:rPr lang="en-US" b="1" dirty="0"/>
              <a:t> </a:t>
            </a:r>
            <a:r>
              <a:rPr lang="en-US" b="1" dirty="0" err="1"/>
              <a:t>mogućnost</a:t>
            </a:r>
            <a:r>
              <a:rPr lang="en-US" b="1" dirty="0"/>
              <a:t> da </a:t>
            </a:r>
            <a:r>
              <a:rPr lang="en-US" b="1" dirty="0" err="1"/>
              <a:t>sud</a:t>
            </a:r>
            <a:r>
              <a:rPr lang="en-US" b="1" dirty="0"/>
              <a:t> </a:t>
            </a:r>
            <a:r>
              <a:rPr lang="en-US" b="1" dirty="0" err="1"/>
              <a:t>koji</a:t>
            </a:r>
            <a:r>
              <a:rPr lang="en-US" b="1" dirty="0"/>
              <a:t> </a:t>
            </a:r>
            <a:r>
              <a:rPr lang="en-US" b="1" dirty="0" err="1"/>
              <a:t>vodi</a:t>
            </a:r>
            <a:r>
              <a:rPr lang="en-US" b="1" dirty="0"/>
              <a:t> </a:t>
            </a:r>
            <a:r>
              <a:rPr lang="en-US" b="1" dirty="0" err="1"/>
              <a:t>postupak</a:t>
            </a:r>
            <a:r>
              <a:rPr lang="en-US" b="1" dirty="0"/>
              <a:t> </a:t>
            </a:r>
            <a:r>
              <a:rPr lang="en-US" b="1" dirty="0" err="1"/>
              <a:t>primijeni</a:t>
            </a:r>
            <a:r>
              <a:rPr lang="en-US" b="1" dirty="0"/>
              <a:t>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pravna</a:t>
            </a:r>
            <a:r>
              <a:rPr lang="en-US" b="1" dirty="0"/>
              <a:t> </a:t>
            </a:r>
            <a:r>
              <a:rPr lang="en-US" b="1" dirty="0" err="1"/>
              <a:t>pravila</a:t>
            </a:r>
            <a:r>
              <a:rPr lang="en-US" b="1" dirty="0"/>
              <a:t> </a:t>
            </a:r>
            <a:r>
              <a:rPr lang="en-US" b="1" dirty="0" smtClean="0"/>
              <a:t>drug</a:t>
            </a:r>
            <a:r>
              <a:rPr lang="hr-HR" b="1" dirty="0" smtClean="0"/>
              <a:t>a pravila neposredne primjene </a:t>
            </a:r>
            <a:r>
              <a:rPr lang="en-US" b="1" dirty="0" err="1" smtClean="0"/>
              <a:t>koj</a:t>
            </a:r>
            <a:r>
              <a:rPr lang="hr-HR" b="1" dirty="0" smtClean="0"/>
              <a:t>a</a:t>
            </a:r>
            <a:r>
              <a:rPr lang="en-US" b="1" dirty="0" smtClean="0"/>
              <a:t> </a:t>
            </a:r>
            <a:r>
              <a:rPr lang="en-US" b="1" dirty="0" err="1"/>
              <a:t>nisu</a:t>
            </a:r>
            <a:r>
              <a:rPr lang="en-US" b="1" dirty="0"/>
              <a:t> </a:t>
            </a:r>
            <a:r>
              <a:rPr lang="hr-HR" b="1" dirty="0"/>
              <a:t>pravila neposredne primjene </a:t>
            </a:r>
            <a:r>
              <a:rPr lang="en-US" b="1" dirty="0" err="1" smtClean="0"/>
              <a:t>države</a:t>
            </a:r>
            <a:r>
              <a:rPr lang="en-US" b="1" dirty="0" smtClean="0"/>
              <a:t> </a:t>
            </a:r>
            <a:r>
              <a:rPr lang="en-US" b="1" dirty="0" err="1"/>
              <a:t>pred</a:t>
            </a:r>
            <a:r>
              <a:rPr lang="en-US" b="1" dirty="0"/>
              <a:t> </a:t>
            </a:r>
            <a:r>
              <a:rPr lang="en-US" b="1" dirty="0" err="1"/>
              <a:t>čijim</a:t>
            </a:r>
            <a:r>
              <a:rPr lang="en-US" b="1" dirty="0"/>
              <a:t> se </a:t>
            </a:r>
            <a:r>
              <a:rPr lang="en-US" b="1" dirty="0" err="1"/>
              <a:t>sudom</a:t>
            </a:r>
            <a:r>
              <a:rPr lang="en-US" b="1" dirty="0"/>
              <a:t> </a:t>
            </a:r>
            <a:r>
              <a:rPr lang="en-US" b="1" dirty="0" err="1"/>
              <a:t>vodi</a:t>
            </a:r>
            <a:r>
              <a:rPr lang="en-US" b="1" dirty="0"/>
              <a:t> </a:t>
            </a:r>
            <a:r>
              <a:rPr lang="en-US" b="1" dirty="0" err="1"/>
              <a:t>postupak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države</a:t>
            </a:r>
            <a:r>
              <a:rPr lang="en-US" b="1" dirty="0"/>
              <a:t> u </a:t>
            </a:r>
            <a:r>
              <a:rPr lang="en-US" b="1" dirty="0" err="1"/>
              <a:t>kojoj</a:t>
            </a:r>
            <a:r>
              <a:rPr lang="en-US" b="1" dirty="0"/>
              <a:t> </a:t>
            </a:r>
            <a:r>
              <a:rPr lang="en-US" b="1" dirty="0" err="1"/>
              <a:t>obveze</a:t>
            </a:r>
            <a:r>
              <a:rPr lang="en-US" b="1" dirty="0"/>
              <a:t> </a:t>
            </a:r>
            <a:r>
              <a:rPr lang="en-US" b="1" dirty="0" err="1"/>
              <a:t>koje</a:t>
            </a:r>
            <a:r>
              <a:rPr lang="en-US" b="1" dirty="0"/>
              <a:t> </a:t>
            </a:r>
            <a:r>
              <a:rPr lang="en-US" b="1" dirty="0" err="1"/>
              <a:t>proizlaze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ugovora</a:t>
            </a:r>
            <a:r>
              <a:rPr lang="en-US" b="1" dirty="0"/>
              <a:t> </a:t>
            </a:r>
            <a:r>
              <a:rPr lang="en-US" b="1" dirty="0" err="1"/>
              <a:t>moraju</a:t>
            </a:r>
            <a:r>
              <a:rPr lang="en-US" b="1" dirty="0"/>
              <a:t> </a:t>
            </a:r>
            <a:r>
              <a:rPr lang="en-US" b="1" dirty="0" err="1"/>
              <a:t>biti</a:t>
            </a:r>
            <a:r>
              <a:rPr lang="en-US" b="1" dirty="0"/>
              <a:t> </a:t>
            </a:r>
            <a:r>
              <a:rPr lang="en-US" b="1" dirty="0" err="1"/>
              <a:t>izvršene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izvršene</a:t>
            </a:r>
            <a:r>
              <a:rPr lang="en-US" b="1" dirty="0"/>
              <a:t>, </a:t>
            </a:r>
            <a:r>
              <a:rPr lang="en-US" b="1" dirty="0" err="1"/>
              <a:t>ali</a:t>
            </a:r>
            <a:r>
              <a:rPr lang="en-US" b="1" dirty="0"/>
              <a:t> se ne </a:t>
            </a:r>
            <a:r>
              <a:rPr lang="en-US" b="1" dirty="0" err="1"/>
              <a:t>protivi</a:t>
            </a:r>
            <a:r>
              <a:rPr lang="en-US" b="1" dirty="0"/>
              <a:t> </a:t>
            </a:r>
            <a:r>
              <a:rPr lang="en-US" b="1" dirty="0" err="1"/>
              <a:t>tomu</a:t>
            </a:r>
            <a:r>
              <a:rPr lang="en-US" b="1" dirty="0"/>
              <a:t> da </a:t>
            </a:r>
            <a:r>
              <a:rPr lang="en-US" b="1" dirty="0" err="1"/>
              <a:t>sud</a:t>
            </a:r>
            <a:r>
              <a:rPr lang="en-US" b="1" dirty="0"/>
              <a:t> </a:t>
            </a:r>
            <a:r>
              <a:rPr lang="en-US" b="1" dirty="0" err="1"/>
              <a:t>koji</a:t>
            </a:r>
            <a:r>
              <a:rPr lang="en-US" b="1" dirty="0"/>
              <a:t> </a:t>
            </a:r>
            <a:r>
              <a:rPr lang="en-US" b="1" dirty="0" err="1"/>
              <a:t>vodi</a:t>
            </a:r>
            <a:r>
              <a:rPr lang="en-US" b="1" dirty="0"/>
              <a:t> </a:t>
            </a:r>
            <a:r>
              <a:rPr lang="en-US" b="1" dirty="0" err="1"/>
              <a:t>postupak</a:t>
            </a:r>
            <a:r>
              <a:rPr lang="en-US" b="1" dirty="0"/>
              <a:t> </a:t>
            </a:r>
            <a:r>
              <a:rPr lang="en-US" b="1" dirty="0" err="1"/>
              <a:t>uzme</a:t>
            </a:r>
            <a:r>
              <a:rPr lang="en-US" b="1" dirty="0"/>
              <a:t> u </a:t>
            </a:r>
            <a:r>
              <a:rPr lang="en-US" b="1" dirty="0" err="1"/>
              <a:t>obzir</a:t>
            </a:r>
            <a:r>
              <a:rPr lang="en-US" b="1" dirty="0"/>
              <a:t> </a:t>
            </a:r>
            <a:r>
              <a:rPr lang="en-US" b="1" dirty="0" err="1" smtClean="0"/>
              <a:t>takv</a:t>
            </a:r>
            <a:r>
              <a:rPr lang="hr-HR" b="1" dirty="0" smtClean="0"/>
              <a:t>a</a:t>
            </a:r>
            <a:r>
              <a:rPr lang="en-US" b="1" dirty="0" smtClean="0"/>
              <a:t> drug</a:t>
            </a:r>
            <a:r>
              <a:rPr lang="hr-HR" b="1" dirty="0" smtClean="0"/>
              <a:t>a</a:t>
            </a:r>
            <a:r>
              <a:rPr lang="en-US" b="1" dirty="0" smtClean="0"/>
              <a:t> </a:t>
            </a:r>
            <a:r>
              <a:rPr lang="hr-HR" b="1" dirty="0"/>
              <a:t>pravila neposredne primjene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/>
              <a:t>činjenične</a:t>
            </a:r>
            <a:r>
              <a:rPr lang="en-US" b="1" dirty="0"/>
              <a:t> </a:t>
            </a:r>
            <a:r>
              <a:rPr lang="en-US" b="1" dirty="0" err="1"/>
              <a:t>elemente</a:t>
            </a:r>
            <a:r>
              <a:rPr lang="en-US" b="1" dirty="0"/>
              <a:t> </a:t>
            </a:r>
            <a:r>
              <a:rPr lang="en-US" b="1" dirty="0" err="1"/>
              <a:t>ako</a:t>
            </a:r>
            <a:r>
              <a:rPr lang="en-US" b="1" dirty="0"/>
              <a:t> to </a:t>
            </a:r>
            <a:r>
              <a:rPr lang="en-US" b="1" dirty="0" err="1"/>
              <a:t>predviđa</a:t>
            </a:r>
            <a:r>
              <a:rPr lang="en-US" b="1" dirty="0"/>
              <a:t> </a:t>
            </a:r>
            <a:r>
              <a:rPr lang="en-US" b="1" dirty="0" err="1"/>
              <a:t>nacionalno</a:t>
            </a:r>
            <a:r>
              <a:rPr lang="en-US" b="1" dirty="0"/>
              <a:t> </a:t>
            </a:r>
            <a:r>
              <a:rPr lang="en-US" b="1" dirty="0" err="1"/>
              <a:t>pravo</a:t>
            </a:r>
            <a:r>
              <a:rPr lang="en-US" b="1" dirty="0"/>
              <a:t> </a:t>
            </a:r>
            <a:r>
              <a:rPr lang="en-US" b="1" dirty="0" err="1"/>
              <a:t>koje</a:t>
            </a:r>
            <a:r>
              <a:rPr lang="en-US" b="1" dirty="0"/>
              <a:t> je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temelju</a:t>
            </a:r>
            <a:r>
              <a:rPr lang="en-US" b="1" dirty="0"/>
              <a:t> </a:t>
            </a:r>
            <a:r>
              <a:rPr lang="en-US" b="1" dirty="0" err="1"/>
              <a:t>odredaba</a:t>
            </a:r>
            <a:r>
              <a:rPr lang="en-US" b="1" dirty="0"/>
              <a:t>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uredbe</a:t>
            </a:r>
            <a:r>
              <a:rPr lang="en-US" b="1" dirty="0"/>
              <a:t> </a:t>
            </a:r>
            <a:r>
              <a:rPr lang="en-US" b="1" dirty="0" err="1"/>
              <a:t>mjerodavno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ugovor</a:t>
            </a:r>
            <a:r>
              <a:rPr lang="en-US" dirty="0"/>
              <a:t>. </a:t>
            </a:r>
            <a:r>
              <a:rPr lang="en-US" dirty="0" err="1"/>
              <a:t>Načelo</a:t>
            </a:r>
            <a:r>
              <a:rPr lang="en-US" dirty="0"/>
              <a:t> </a:t>
            </a:r>
            <a:r>
              <a:rPr lang="hr-HR" dirty="0" smtClean="0"/>
              <a:t>međusobnog povjerenja</a:t>
            </a:r>
            <a:r>
              <a:rPr lang="en-US" dirty="0" smtClean="0"/>
              <a:t> </a:t>
            </a:r>
            <a:r>
              <a:rPr lang="en-US" dirty="0" err="1"/>
              <a:t>utvrđeno</a:t>
            </a:r>
            <a:r>
              <a:rPr lang="en-US" dirty="0"/>
              <a:t> u </a:t>
            </a:r>
            <a:r>
              <a:rPr lang="en-US" dirty="0" err="1"/>
              <a:t>članku</a:t>
            </a:r>
            <a:r>
              <a:rPr lang="en-US" dirty="0"/>
              <a:t> 4. </a:t>
            </a:r>
            <a:r>
              <a:rPr lang="en-US" dirty="0" err="1"/>
              <a:t>stavku</a:t>
            </a:r>
            <a:r>
              <a:rPr lang="en-US" dirty="0"/>
              <a:t> 3. UEU‑a ne </a:t>
            </a:r>
            <a:r>
              <a:rPr lang="en-US" dirty="0" err="1"/>
              <a:t>dovodi</a:t>
            </a:r>
            <a:r>
              <a:rPr lang="en-US" dirty="0"/>
              <a:t> u </a:t>
            </a:r>
            <a:r>
              <a:rPr lang="en-US" dirty="0" err="1"/>
              <a:t>pitanje</a:t>
            </a:r>
            <a:r>
              <a:rPr lang="en-US" dirty="0"/>
              <a:t> to </a:t>
            </a:r>
            <a:r>
              <a:rPr lang="en-US" dirty="0" err="1"/>
              <a:t>tumačenje</a:t>
            </a:r>
            <a:r>
              <a:rPr lang="en-US" dirty="0" smtClean="0"/>
              <a:t>.</a:t>
            </a:r>
            <a:r>
              <a:rPr lang="hr-HR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Uredba Rim II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Uredba (EZ) br. 864/2007 Europskog parlamenta i Vijeća od 11. srpnja 2007. o pravu koje se primjenjuje na </a:t>
            </a:r>
            <a:r>
              <a:rPr lang="hr-HR" dirty="0" err="1" smtClean="0"/>
              <a:t>izvanugovorne</a:t>
            </a:r>
            <a:r>
              <a:rPr lang="hr-HR" dirty="0" smtClean="0"/>
              <a:t> obveze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07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Polje primjene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Materijalno (</a:t>
            </a:r>
            <a:r>
              <a:rPr lang="hr-HR" dirty="0" err="1" smtClean="0"/>
              <a:t>čl</a:t>
            </a:r>
            <a:r>
              <a:rPr lang="hr-HR" dirty="0" smtClean="0"/>
              <a:t>. 1.)</a:t>
            </a:r>
          </a:p>
          <a:p>
            <a:pPr lvl="1"/>
            <a:r>
              <a:rPr lang="en-US" dirty="0" smtClean="0"/>
              <a:t>1)</a:t>
            </a:r>
            <a:r>
              <a:rPr lang="hr-HR" dirty="0" smtClean="0"/>
              <a:t> </a:t>
            </a:r>
            <a:r>
              <a:rPr lang="hr-HR" dirty="0" err="1" smtClean="0"/>
              <a:t>Izvanugovorni</a:t>
            </a:r>
            <a:r>
              <a:rPr lang="hr-HR" dirty="0" smtClean="0"/>
              <a:t> odnosi</a:t>
            </a:r>
          </a:p>
          <a:p>
            <a:pPr lvl="1"/>
            <a:r>
              <a:rPr lang="en-US" dirty="0" smtClean="0"/>
              <a:t>2) </a:t>
            </a:r>
            <a:r>
              <a:rPr lang="hr-HR" dirty="0" smtClean="0"/>
              <a:t>U građanskim i trgovačkim stvarima</a:t>
            </a:r>
          </a:p>
          <a:p>
            <a:pPr lvl="1"/>
            <a:r>
              <a:rPr lang="en-US" dirty="0" smtClean="0"/>
              <a:t>3) </a:t>
            </a:r>
            <a:r>
              <a:rPr lang="hr-HR" dirty="0" smtClean="0"/>
              <a:t>Koje su međunarodno obilježene</a:t>
            </a:r>
          </a:p>
          <a:p>
            <a:pPr lvl="1"/>
            <a:endParaRPr lang="hr-HR" dirty="0"/>
          </a:p>
          <a:p>
            <a:pPr lvl="1"/>
            <a:r>
              <a:rPr lang="hr-HR" dirty="0" smtClean="0"/>
              <a:t>IZUZETO IZ POLJA PRIMJENE:</a:t>
            </a:r>
          </a:p>
          <a:p>
            <a:pPr lvl="1"/>
            <a:r>
              <a:rPr lang="hr-HR" dirty="0" smtClean="0"/>
              <a:t>Obiteljski predmeti, </a:t>
            </a:r>
            <a:r>
              <a:rPr lang="hr-HR" dirty="0" err="1" smtClean="0"/>
              <a:t>bračnoimovinske</a:t>
            </a:r>
            <a:r>
              <a:rPr lang="hr-HR" dirty="0" smtClean="0"/>
              <a:t> stvari, vrijednosni papiri, prava trgovačkih društava, zaklada, nuklearna šteta, povreda prava osobnosti</a:t>
            </a:r>
          </a:p>
          <a:p>
            <a:r>
              <a:rPr lang="hr-HR" dirty="0" smtClean="0"/>
              <a:t>Personalno (</a:t>
            </a:r>
            <a:r>
              <a:rPr lang="hr-HR" dirty="0" err="1" smtClean="0"/>
              <a:t>čl</a:t>
            </a:r>
            <a:r>
              <a:rPr lang="hr-HR" dirty="0" smtClean="0"/>
              <a:t>. 2.)</a:t>
            </a:r>
          </a:p>
          <a:p>
            <a:r>
              <a:rPr lang="hr-HR" dirty="0" smtClean="0"/>
              <a:t>Vremensko (</a:t>
            </a:r>
            <a:r>
              <a:rPr lang="hr-HR" dirty="0" err="1" smtClean="0"/>
              <a:t>čl</a:t>
            </a:r>
            <a:r>
              <a:rPr lang="hr-HR" dirty="0" smtClean="0"/>
              <a:t>. 31. i 32. + pristupanje RH</a:t>
            </a:r>
            <a:r>
              <a:rPr lang="hr-HR" dirty="0"/>
              <a:t>) - </a:t>
            </a:r>
            <a:r>
              <a:rPr lang="hr-HR" dirty="0" err="1"/>
              <a:t>Deo</a:t>
            </a:r>
            <a:r>
              <a:rPr lang="hr-HR" dirty="0"/>
              <a:t> </a:t>
            </a:r>
            <a:r>
              <a:rPr lang="hr-HR" dirty="0" err="1"/>
              <a:t>Antoine</a:t>
            </a:r>
            <a:r>
              <a:rPr lang="hr-HR" dirty="0"/>
              <a:t> </a:t>
            </a:r>
            <a:r>
              <a:rPr lang="hr-HR" dirty="0" err="1" smtClean="0"/>
              <a:t>Homawoo</a:t>
            </a:r>
            <a:r>
              <a:rPr lang="hr-HR" dirty="0" smtClean="0"/>
              <a:t> protiv GMF </a:t>
            </a:r>
            <a:r>
              <a:rPr lang="hr-HR" dirty="0"/>
              <a:t>Assurances SA</a:t>
            </a:r>
            <a:r>
              <a:rPr lang="hr-HR" dirty="0" smtClean="0"/>
              <a:t>, C‑412/10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Struktura Uredbe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Opće pravilo</a:t>
            </a:r>
          </a:p>
          <a:p>
            <a:r>
              <a:rPr lang="hr-HR" dirty="0" smtClean="0"/>
              <a:t>Odgovornost za proizvode </a:t>
            </a:r>
          </a:p>
          <a:p>
            <a:r>
              <a:rPr lang="hr-HR" dirty="0" smtClean="0"/>
              <a:t>Nepošteno tržišno natjecanje i povreda tržišnog natjecanja</a:t>
            </a:r>
          </a:p>
          <a:p>
            <a:r>
              <a:rPr lang="hr-HR" dirty="0" smtClean="0"/>
              <a:t>Šteta za okoliš</a:t>
            </a:r>
          </a:p>
          <a:p>
            <a:r>
              <a:rPr lang="hr-HR" dirty="0" smtClean="0"/>
              <a:t>Povreda intelektualnog vlasništva</a:t>
            </a:r>
          </a:p>
          <a:p>
            <a:r>
              <a:rPr lang="hr-HR" dirty="0" smtClean="0"/>
              <a:t>Industrijska akcija</a:t>
            </a:r>
          </a:p>
          <a:p>
            <a:r>
              <a:rPr lang="hr-HR" dirty="0" smtClean="0"/>
              <a:t>Posebni oblici odgovornosti: neopravdano bogaćenje, poslovodstvo bez naloga, predugovorna odgovornost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1047</TotalTime>
  <Words>943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Retrospect</vt:lpstr>
      <vt:lpstr>Seminar 20.4.2018.</vt:lpstr>
      <vt:lpstr>Uredba Rim I (nastavak)</vt:lpstr>
      <vt:lpstr>Pravila neposredne primjene</vt:lpstr>
      <vt:lpstr>Pravila neposredne primjene</vt:lpstr>
      <vt:lpstr>Pravila neposredne primjene - vrste</vt:lpstr>
      <vt:lpstr>Neka druga PNP?</vt:lpstr>
      <vt:lpstr>Uredba Rim II</vt:lpstr>
      <vt:lpstr>Polje primjene</vt:lpstr>
      <vt:lpstr>Struktura Uredbe </vt:lpstr>
      <vt:lpstr>Određivanje mjerodavnog prava – opće pravilo</vt:lpstr>
      <vt:lpstr>Stranačka autonomija – čl. 14/1 </vt:lpstr>
      <vt:lpstr>Stranačka autonomija </vt:lpstr>
      <vt:lpstr>Opće pravilo – čl. 4(1) Uredbe Rim II</vt:lpstr>
      <vt:lpstr>Opće pravilo – čl. 4(2) Uredbe Rim II</vt:lpstr>
      <vt:lpstr>Opće pravilo – čl. 4(3) Uredbe Rim II</vt:lpstr>
      <vt:lpstr>Pravila neposredne primjene</vt:lpstr>
      <vt:lpstr>Isto kao Rim I</vt:lpstr>
      <vt:lpstr>Članak 28. Odnos s postojećim međunarodnim konvencijama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1.4.2014.</dc:title>
  <dc:creator>admin</dc:creator>
  <cp:lastModifiedBy>Tena Hoško</cp:lastModifiedBy>
  <cp:revision>99</cp:revision>
  <dcterms:created xsi:type="dcterms:W3CDTF">2014-03-31T14:42:43Z</dcterms:created>
  <dcterms:modified xsi:type="dcterms:W3CDTF">2018-04-20T08:27:25Z</dcterms:modified>
</cp:coreProperties>
</file>