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302" r:id="rId3"/>
    <p:sldId id="299" r:id="rId4"/>
    <p:sldId id="300" r:id="rId5"/>
    <p:sldId id="296" r:id="rId6"/>
    <p:sldId id="306" r:id="rId7"/>
    <p:sldId id="307" r:id="rId8"/>
    <p:sldId id="308" r:id="rId9"/>
    <p:sldId id="309" r:id="rId10"/>
    <p:sldId id="317" r:id="rId11"/>
    <p:sldId id="311" r:id="rId12"/>
    <p:sldId id="310" r:id="rId13"/>
    <p:sldId id="314" r:id="rId14"/>
    <p:sldId id="313" r:id="rId15"/>
    <p:sldId id="312" r:id="rId16"/>
    <p:sldId id="297" r:id="rId17"/>
    <p:sldId id="305" r:id="rId18"/>
    <p:sldId id="326" r:id="rId19"/>
    <p:sldId id="319" r:id="rId20"/>
    <p:sldId id="320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8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73E02-A621-4297-8734-16039183E619}" type="datetimeFigureOut">
              <a:rPr lang="sr-Latn-CS" smtClean="0"/>
              <a:pPr/>
              <a:t>23.4.2018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75903-FA45-4F2D-8E06-E4A5B10BDC8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5661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92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6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6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6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5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6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7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9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36B372D-7C33-4BD5-9344-9830BC201962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6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1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6B372D-7C33-4BD5-9344-9830BC201962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37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Seminar</a:t>
            </a:r>
            <a:br>
              <a:rPr lang="hr-HR" dirty="0" smtClean="0"/>
            </a:br>
            <a:r>
              <a:rPr lang="hr-HR" dirty="0" smtClean="0"/>
              <a:t>24.4.2018.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Katedra za međunarodno privatno pravo</a:t>
            </a:r>
          </a:p>
          <a:p>
            <a:r>
              <a:rPr lang="hr-HR" dirty="0" smtClean="0"/>
              <a:t>DR. </a:t>
            </a:r>
            <a:r>
              <a:rPr lang="hr-HR" dirty="0" smtClean="0"/>
              <a:t>SC</a:t>
            </a:r>
            <a:r>
              <a:rPr lang="hr-HR" dirty="0" smtClean="0"/>
              <a:t>. </a:t>
            </a:r>
            <a:r>
              <a:rPr lang="hr-HR" dirty="0" smtClean="0"/>
              <a:t>Tena Hoško</a:t>
            </a:r>
          </a:p>
          <a:p>
            <a:r>
              <a:rPr lang="hr-HR" dirty="0" smtClean="0"/>
              <a:t>Seminar </a:t>
            </a:r>
            <a:r>
              <a:rPr lang="hr-HR" dirty="0" smtClean="0"/>
              <a:t>2018.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Polje primjene Uredbe Bruxelles 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/>
            <a:endParaRPr lang="hr-HR" dirty="0"/>
          </a:p>
          <a:p>
            <a:r>
              <a:rPr lang="hr-HR" i="1" dirty="0" err="1" smtClean="0"/>
              <a:t>Ratione</a:t>
            </a:r>
            <a:r>
              <a:rPr lang="hr-HR" i="1" dirty="0" smtClean="0"/>
              <a:t> </a:t>
            </a:r>
            <a:r>
              <a:rPr lang="hr-HR" i="1" dirty="0" err="1" smtClean="0"/>
              <a:t>personae</a:t>
            </a:r>
            <a:endParaRPr lang="hr-HR" i="1" dirty="0" smtClean="0"/>
          </a:p>
          <a:p>
            <a:pPr lvl="1"/>
            <a:r>
              <a:rPr lang="hr-HR" dirty="0" smtClean="0"/>
              <a:t>Sjedište/prebivalište </a:t>
            </a:r>
            <a:r>
              <a:rPr lang="hr-HR" dirty="0"/>
              <a:t>tuženika je u državi članici </a:t>
            </a:r>
            <a:r>
              <a:rPr lang="hr-HR" dirty="0" smtClean="0"/>
              <a:t>EU</a:t>
            </a:r>
          </a:p>
          <a:p>
            <a:pPr lvl="1"/>
            <a:r>
              <a:rPr lang="hr-HR" dirty="0" smtClean="0"/>
              <a:t>Isključiva nadležnost</a:t>
            </a:r>
            <a:endParaRPr lang="hr-HR" dirty="0"/>
          </a:p>
          <a:p>
            <a:pPr lvl="1"/>
            <a:r>
              <a:rPr lang="hr-HR" dirty="0"/>
              <a:t>Sporazum o nadležnosti suda EU koji se nalazi na području države </a:t>
            </a:r>
            <a:r>
              <a:rPr lang="hr-HR" dirty="0" smtClean="0"/>
              <a:t>članice</a:t>
            </a:r>
          </a:p>
          <a:p>
            <a:pPr lvl="2"/>
            <a:endParaRPr lang="hr-HR" dirty="0" smtClean="0"/>
          </a:p>
          <a:p>
            <a:pPr lvl="1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7538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Primjena Uredbe Bruxelles I u RH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 smtClean="0"/>
              <a:t>Do 1</a:t>
            </a:r>
            <a:r>
              <a:rPr lang="hr-HR" dirty="0" smtClean="0"/>
              <a:t>. srpnja 2013. – </a:t>
            </a:r>
            <a:r>
              <a:rPr lang="hr-HR" dirty="0" smtClean="0"/>
              <a:t>na snazi je </a:t>
            </a:r>
            <a:r>
              <a:rPr lang="hr-HR" dirty="0" smtClean="0"/>
              <a:t>ZRS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Od </a:t>
            </a:r>
            <a:r>
              <a:rPr lang="hr-HR" dirty="0" smtClean="0"/>
              <a:t>1. srpnja 2013. do </a:t>
            </a:r>
            <a:r>
              <a:rPr lang="hr-HR" dirty="0" smtClean="0"/>
              <a:t>10. </a:t>
            </a:r>
            <a:r>
              <a:rPr lang="hr-HR" dirty="0" smtClean="0"/>
              <a:t>siječnja 2015. – </a:t>
            </a:r>
            <a:r>
              <a:rPr lang="hr-HR" dirty="0" smtClean="0"/>
              <a:t>na snazi je Uredba </a:t>
            </a:r>
            <a:r>
              <a:rPr lang="hr-HR" dirty="0" smtClean="0"/>
              <a:t>Bruxelles I iz 2000.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Od </a:t>
            </a:r>
            <a:r>
              <a:rPr lang="hr-HR" dirty="0" smtClean="0"/>
              <a:t>10. </a:t>
            </a:r>
            <a:r>
              <a:rPr lang="hr-HR" dirty="0" smtClean="0"/>
              <a:t>siječnja 2015. </a:t>
            </a:r>
            <a:r>
              <a:rPr lang="hr-HR" dirty="0" smtClean="0"/>
              <a:t>– </a:t>
            </a:r>
            <a:r>
              <a:rPr lang="hr-HR" dirty="0" smtClean="0"/>
              <a:t>na snazi je Uredba </a:t>
            </a:r>
            <a:r>
              <a:rPr lang="hr-HR" dirty="0" smtClean="0"/>
              <a:t>Bruxelles I iz 2012. 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Isključiva nadležnost prema Uredbi Bruxelles 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stvarima u kojima je propisana isključiva nadležnost jedne države članice, znači da o toj stvari ne smije odlučivat sud niti jedne druge države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Članak 24 – općenito (stvarna prava na nekretninama, trgovačka društva, upis u registre, intelektualno vlasništvo, ovrha)</a:t>
            </a:r>
          </a:p>
          <a:p>
            <a:r>
              <a:rPr lang="hr-HR" dirty="0" smtClean="0"/>
              <a:t>Članak 14(1) – ugovor o osiguranju</a:t>
            </a:r>
          </a:p>
          <a:p>
            <a:r>
              <a:rPr lang="hr-HR" dirty="0" smtClean="0"/>
              <a:t>Članak 18(2)  - potrošački ugovori</a:t>
            </a:r>
          </a:p>
          <a:p>
            <a:r>
              <a:rPr lang="hr-HR" dirty="0" smtClean="0"/>
              <a:t>Članak 22(1) – ugovor o radu</a:t>
            </a:r>
          </a:p>
          <a:p>
            <a:r>
              <a:rPr lang="hr-HR" dirty="0" smtClean="0"/>
              <a:t>Članak 25 – sporazum o nadležnosti 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98180"/>
          </a:xfrm>
        </p:spPr>
        <p:txBody>
          <a:bodyPr/>
          <a:lstStyle/>
          <a:p>
            <a:r>
              <a:rPr lang="hr-HR" dirty="0" smtClean="0"/>
              <a:t>Sporazum o nadležnosti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752528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hr-HR" b="1" u="sng" dirty="0" smtClean="0"/>
              <a:t>Članak 25. </a:t>
            </a:r>
            <a:r>
              <a:rPr lang="hr-HR" b="1" u="sng" dirty="0" smtClean="0"/>
              <a:t>Uredbe </a:t>
            </a:r>
            <a:r>
              <a:rPr lang="hr-HR" b="1" u="sng" dirty="0" smtClean="0"/>
              <a:t>Bruxelles </a:t>
            </a:r>
            <a:r>
              <a:rPr lang="hr-HR" b="1" u="sng" dirty="0" smtClean="0"/>
              <a:t>I bis</a:t>
            </a:r>
            <a:endParaRPr lang="hr-HR" b="1" u="sng" dirty="0" smtClean="0"/>
          </a:p>
          <a:p>
            <a:pPr marL="0" indent="0">
              <a:buNone/>
            </a:pPr>
            <a:r>
              <a:rPr lang="hr-HR" dirty="0"/>
              <a:t>1. Ako su se stranke </a:t>
            </a:r>
            <a:r>
              <a:rPr lang="hr-HR" b="1" dirty="0"/>
              <a:t>neovisno o njihovu </a:t>
            </a:r>
            <a:r>
              <a:rPr lang="hr-HR" b="1" dirty="0" smtClean="0"/>
              <a:t>prebivalištu</a:t>
            </a:r>
            <a:r>
              <a:rPr lang="hr-HR" dirty="0" smtClean="0"/>
              <a:t>, </a:t>
            </a:r>
            <a:r>
              <a:rPr lang="hr-HR" dirty="0"/>
              <a:t>sporazumjele da sud ili sudovi države članice imaju nadležnost u rješavanju sporova koji su nastali ili mogu nastati u vezi određenog pravnog odnosa, taj sud ili sudovi je nadležan/su nadležni, </a:t>
            </a:r>
            <a:r>
              <a:rPr lang="hr-HR" b="1" dirty="0"/>
              <a:t>osim ako je sporazum ništav u pogledu njegove materijalne valjanosti prema pravu te države članice</a:t>
            </a:r>
            <a:r>
              <a:rPr lang="hr-HR" dirty="0"/>
              <a:t>. Ta nadležnost je isključiva osim ako su se stranke drukčije sporazumjele.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Sporazum </a:t>
            </a:r>
            <a:r>
              <a:rPr lang="hr-HR" dirty="0"/>
              <a:t>o </a:t>
            </a:r>
            <a:r>
              <a:rPr lang="hr-HR" dirty="0" smtClean="0"/>
              <a:t>nadlež­nosti </a:t>
            </a:r>
            <a:r>
              <a:rPr lang="hr-HR" dirty="0"/>
              <a:t>se sklapa: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(</a:t>
            </a:r>
            <a:r>
              <a:rPr lang="hr-HR" dirty="0"/>
              <a:t>a) u pisanom obliku ili se potvrđuje u pisanom obliku;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(</a:t>
            </a:r>
            <a:r>
              <a:rPr lang="hr-HR" dirty="0"/>
              <a:t>b) u obliku koji je u skladu s praksom koja je ustaljena među strankama;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(</a:t>
            </a:r>
            <a:r>
              <a:rPr lang="hr-HR" dirty="0"/>
              <a:t>c) u međunarodnoj trgovini, u obliku koji je u skladu s običajima koji su poznati strankama ili bi im morali biti poznati, a koji su opće poznati u međunarodnoj trgovini i redovito ih poštuju stranke ugovora iste vrste u okviru trgovine o kojoj je riječ.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Oblik sporazuma o nadležnosti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Čl. 25. st. 1. </a:t>
            </a:r>
            <a:r>
              <a:rPr lang="hr-HR" dirty="0" err="1" smtClean="0"/>
              <a:t>BUIbis</a:t>
            </a: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/>
              <a:t>Pisani oblik </a:t>
            </a: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smtClean="0"/>
              <a:t>Usmeno s pisanom potvrdom</a:t>
            </a:r>
          </a:p>
          <a:p>
            <a:pPr marL="514350" indent="-514350">
              <a:buAutoNum type="arabicPeriod"/>
            </a:pPr>
            <a:r>
              <a:rPr lang="hr-HR" dirty="0" smtClean="0"/>
              <a:t>U obliku koji odgovara praksi koja se ustalila među strankama </a:t>
            </a:r>
          </a:p>
          <a:p>
            <a:pPr marL="514350" indent="-514350">
              <a:buAutoNum type="arabicPeriod"/>
            </a:pPr>
            <a:r>
              <a:rPr lang="hr-HR" dirty="0" smtClean="0"/>
              <a:t>U obliku koji odgovara običaju koji je strankama poznat ili je morao biti poznat </a:t>
            </a:r>
          </a:p>
          <a:p>
            <a:pPr marL="0" indent="0">
              <a:buNone/>
            </a:pPr>
            <a:r>
              <a:rPr lang="hr-HR" dirty="0" smtClean="0"/>
              <a:t>Čl. 25. st. 2. </a:t>
            </a:r>
            <a:r>
              <a:rPr lang="hr-HR" dirty="0" err="1" smtClean="0"/>
              <a:t>BUIbis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(</a:t>
            </a:r>
            <a:r>
              <a:rPr lang="hr-HR" dirty="0"/>
              <a:t>s pisanim oblikom izjednačeno je svako priopćenje elektroničkim sredstvima koja omogućuju trajni zapis sporazuma)</a:t>
            </a:r>
          </a:p>
          <a:p>
            <a:pPr marL="514350" indent="-514350">
              <a:buAutoNum type="arabicPeriod"/>
            </a:pP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Valjanost sporazuma o nadležnosti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Separabilnost</a:t>
            </a:r>
            <a:r>
              <a:rPr lang="hr-HR" dirty="0" smtClean="0"/>
              <a:t> – izričito propisana </a:t>
            </a:r>
            <a:r>
              <a:rPr lang="hr-HR" dirty="0" err="1" smtClean="0"/>
              <a:t>čl</a:t>
            </a:r>
            <a:r>
              <a:rPr lang="hr-HR" dirty="0" smtClean="0"/>
              <a:t> 25(5) Uredbe Bruxelles I bis</a:t>
            </a:r>
          </a:p>
          <a:p>
            <a:r>
              <a:rPr lang="hr-HR" dirty="0" smtClean="0"/>
              <a:t>„Sporazum </a:t>
            </a:r>
            <a:r>
              <a:rPr lang="hr-HR" dirty="0"/>
              <a:t>o nadležnosti koji je dio ugovora, smatra se sporazumom neovisnim od drugih uvjeta ugovora</a:t>
            </a:r>
            <a:r>
              <a:rPr lang="hr-HR" dirty="0" smtClean="0"/>
              <a:t>. Valjanost </a:t>
            </a:r>
            <a:r>
              <a:rPr lang="hr-HR" dirty="0"/>
              <a:t>sporazuma o nadležnosti ne može se osporavati samo zbog nevaljanosti ugovora</a:t>
            </a:r>
            <a:r>
              <a:rPr lang="hr-HR" dirty="0" smtClean="0"/>
              <a:t>.”</a:t>
            </a:r>
          </a:p>
          <a:p>
            <a:r>
              <a:rPr lang="hr-HR" dirty="0" smtClean="0"/>
              <a:t>Formalna valjanost sporazuma – u cijelosti uređena isključivo pravilima Uredbe</a:t>
            </a:r>
          </a:p>
          <a:p>
            <a:r>
              <a:rPr lang="hr-HR" dirty="0" smtClean="0"/>
              <a:t>Materijalna valjanost sporazuma – primjenjuju se pravila države članice čiji su sudovi nadležni prema sporazumu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 smtClean="0"/>
              <a:t/>
            </a:r>
            <a:br>
              <a:rPr lang="hr-HR" b="1" u="sng" dirty="0" smtClean="0"/>
            </a:br>
            <a:r>
              <a:rPr lang="hr-HR" b="1" u="sng" dirty="0" smtClean="0"/>
              <a:t>Opća nadležnost</a:t>
            </a:r>
            <a:br>
              <a:rPr lang="hr-HR" b="1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u="sng" dirty="0" smtClean="0"/>
              <a:t>Uredba Bruxelles I bis, članak 4:</a:t>
            </a:r>
          </a:p>
          <a:p>
            <a:pPr>
              <a:buNone/>
            </a:pPr>
            <a:r>
              <a:rPr lang="hr-HR" dirty="0" smtClean="0"/>
              <a:t>Osobe s prebivalištem u nekoj državi članici mogu biti tužene, bez obzira na njihovo državljanstvo, pred sudovima te države članice. 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u="sng" dirty="0" smtClean="0"/>
              <a:t>Posebna nadležnost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u="sng" dirty="0" smtClean="0"/>
              <a:t>Članak 7. Uredbe Bruxelles I bis:</a:t>
            </a:r>
          </a:p>
          <a:p>
            <a:pPr marL="514350" indent="-514350">
              <a:buAutoNum type="arabicPeriod"/>
            </a:pPr>
            <a:r>
              <a:rPr lang="hr-HR" dirty="0" smtClean="0"/>
              <a:t>Ugovori</a:t>
            </a:r>
          </a:p>
          <a:p>
            <a:pPr marL="514350" indent="-514350">
              <a:buAutoNum type="arabicPeriod"/>
            </a:pPr>
            <a:r>
              <a:rPr lang="hr-HR" dirty="0" err="1" smtClean="0"/>
              <a:t>Izvanugovorna</a:t>
            </a:r>
            <a:r>
              <a:rPr lang="hr-HR" dirty="0" smtClean="0"/>
              <a:t> odgovornost za štetu</a:t>
            </a:r>
          </a:p>
          <a:p>
            <a:pPr marL="514350" indent="-514350">
              <a:buAutoNum type="arabicPeriod"/>
            </a:pPr>
            <a:r>
              <a:rPr lang="hr-HR" dirty="0" smtClean="0"/>
              <a:t>Građanskopravni zahtjev pred </a:t>
            </a:r>
            <a:r>
              <a:rPr lang="hr-HR" dirty="0" err="1" smtClean="0"/>
              <a:t>kazneneim</a:t>
            </a:r>
            <a:r>
              <a:rPr lang="hr-HR" dirty="0" smtClean="0"/>
              <a:t> sudom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hr-HR" dirty="0" smtClean="0"/>
              <a:t>Povrat kulturnih predmeta</a:t>
            </a:r>
            <a:endParaRPr lang="hr-HR" dirty="0"/>
          </a:p>
          <a:p>
            <a:pPr marL="514350" indent="-514350">
              <a:buAutoNum type="arabicPeriod"/>
            </a:pPr>
            <a:r>
              <a:rPr lang="hr-HR" dirty="0" smtClean="0"/>
              <a:t>Podružnica, zastupstvo ili druga poslovna jedinica</a:t>
            </a:r>
          </a:p>
          <a:p>
            <a:pPr marL="514350" indent="-514350">
              <a:buAutoNum type="arabicPeriod"/>
            </a:pPr>
            <a:r>
              <a:rPr lang="hr-HR" dirty="0" smtClean="0"/>
              <a:t>Trust </a:t>
            </a:r>
          </a:p>
          <a:p>
            <a:pPr marL="514350" indent="-514350">
              <a:buAutoNum type="arabicPeriod"/>
            </a:pPr>
            <a:r>
              <a:rPr lang="hr-HR" dirty="0" smtClean="0"/>
              <a:t>Plaćanje nagrade za spašavanje tereta ili vozarine</a:t>
            </a:r>
          </a:p>
          <a:p>
            <a:pPr marL="514350" indent="-514350">
              <a:buNone/>
            </a:pPr>
            <a:endParaRPr lang="hr-HR" u="sng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Opća v posebna nadležnost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Opća</a:t>
            </a:r>
          </a:p>
          <a:p>
            <a:r>
              <a:rPr lang="hr-HR" dirty="0" smtClean="0"/>
              <a:t>Određuje međunarodnu nadležnost</a:t>
            </a:r>
          </a:p>
          <a:p>
            <a:r>
              <a:rPr lang="hr-HR" dirty="0" smtClean="0"/>
              <a:t>Sudac mora prema pravilima domaćeg parničnog postupka odrediti mjesnu i stvarnu nadležnost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Posebna</a:t>
            </a:r>
          </a:p>
          <a:p>
            <a:r>
              <a:rPr lang="hr-HR" dirty="0" smtClean="0"/>
              <a:t>Određujem mjesnu nadležnost</a:t>
            </a:r>
          </a:p>
          <a:p>
            <a:r>
              <a:rPr lang="hr-HR" dirty="0" smtClean="0"/>
              <a:t>Sudac će samo prema domaćem parničnom postupku odrediti stvarnu nadležnost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6751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u="sng" dirty="0"/>
              <a:t>Posebna </a:t>
            </a:r>
            <a:r>
              <a:rPr lang="hr-HR" b="1" u="sng" dirty="0" smtClean="0"/>
              <a:t>nadležnost – ugovori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1.	a) 	ako je predmet postupka ugovor ili zahtjevi iz ugovora, pred sudom mjesta gdje je obveza </a:t>
            </a:r>
            <a:r>
              <a:rPr lang="hr-HR" dirty="0" smtClean="0"/>
              <a:t>izvršena </a:t>
            </a:r>
            <a:r>
              <a:rPr lang="hr-HR" dirty="0"/>
              <a:t>ili treba biti izvršena ;</a:t>
            </a:r>
          </a:p>
          <a:p>
            <a:pPr marL="0" indent="0">
              <a:buNone/>
            </a:pPr>
            <a:r>
              <a:rPr lang="hr-HR" dirty="0"/>
              <a:t>	b) 	za svrhe ove odredbe, ako drugačije nije ugovoreno, mjesto je izvršenja obveze:</a:t>
            </a:r>
          </a:p>
          <a:p>
            <a:pPr marL="0" indent="0">
              <a:buNone/>
            </a:pPr>
            <a:r>
              <a:rPr lang="hr-HR" dirty="0"/>
              <a:t>	- u slučaju prodaje robe, mjesto u državi članici, u kojem je po ugovoru roba isporučena ili treba biti isporučena,</a:t>
            </a:r>
          </a:p>
          <a:p>
            <a:pPr marL="0" indent="0">
              <a:buNone/>
            </a:pPr>
            <a:r>
              <a:rPr lang="hr-HR" dirty="0"/>
              <a:t>	- u slučaju pružanja usluga, mjesto u državi članici, u kojem je po ugovoru usluga izvršena ili treba biti izvršena.</a:t>
            </a:r>
          </a:p>
          <a:p>
            <a:pPr marL="0" indent="0">
              <a:buNone/>
            </a:pPr>
            <a:r>
              <a:rPr lang="hr-HR" dirty="0"/>
              <a:t>	c)	primjenjuje se odredba pod (a), ako se ne primjenjuje odredba pod (b</a:t>
            </a:r>
            <a:r>
              <a:rPr lang="hr-HR" dirty="0" smtClean="0"/>
              <a:t>);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7570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MEĐUNARODNA NADLEŽNOST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Razgraničenje nadležnosti između domaćih sudova i inozemnih sudova i drugih inozemnih tijela vrši se po pravilima o međunarodnoj sudskoj nadležnosti unutrašnjeg prava države pred čijim se sudom pojavi takav problem razgraničenja.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Pravila o međunarodnoj nadležnosti sudova postavljaju granice jednog pravosuđa, određuju krug situacija u kojima jedno pravosuđe ima pravo i dužnost postupati.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u="sng" dirty="0"/>
              <a:t>Posebna </a:t>
            </a:r>
            <a:r>
              <a:rPr lang="hr-HR" b="1" u="sng" dirty="0" smtClean="0"/>
              <a:t>nadležnost - </a:t>
            </a:r>
            <a:r>
              <a:rPr lang="hr-HR" b="1" u="sng" dirty="0" err="1"/>
              <a:t>izvanugovorna</a:t>
            </a:r>
            <a:r>
              <a:rPr lang="hr-HR" b="1" u="sng" dirty="0"/>
              <a:t> odgovornost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3. ako se radi o predmetima </a:t>
            </a:r>
            <a:r>
              <a:rPr lang="hr-HR" dirty="0" err="1"/>
              <a:t>izvanugovorne</a:t>
            </a:r>
            <a:r>
              <a:rPr lang="hr-HR" dirty="0"/>
              <a:t> odgovornosti ili sličnim predmetima, ili ako su zahtjevi iz takvih radnji predmet postupka, pred sudom mjesta gdje je štetna radnja učinjena ili može biti učinjena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227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međunarodne nadležnosti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Isključiva i </a:t>
            </a:r>
            <a:r>
              <a:rPr lang="hr-HR" dirty="0" err="1" smtClean="0"/>
              <a:t>izberiva</a:t>
            </a:r>
            <a:endParaRPr lang="hr-HR" dirty="0" smtClean="0"/>
          </a:p>
          <a:p>
            <a:r>
              <a:rPr lang="hr-HR" dirty="0" err="1" smtClean="0"/>
              <a:t>Izberiva</a:t>
            </a:r>
            <a:r>
              <a:rPr lang="hr-HR" dirty="0" smtClean="0"/>
              <a:t>: Opća i posebna </a:t>
            </a:r>
          </a:p>
          <a:p>
            <a:r>
              <a:rPr lang="hr-HR" dirty="0" smtClean="0"/>
              <a:t>Zakonski određena i sporazumno određena (</a:t>
            </a:r>
            <a:r>
              <a:rPr lang="hr-HR" dirty="0" err="1" smtClean="0"/>
              <a:t>prorogacija</a:t>
            </a:r>
            <a:r>
              <a:rPr lang="hr-HR" dirty="0" smtClean="0"/>
              <a:t> nadležnosti)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Isključiva i </a:t>
            </a:r>
            <a:r>
              <a:rPr lang="hr-HR" dirty="0" err="1" smtClean="0"/>
              <a:t>izberiva</a:t>
            </a:r>
            <a:r>
              <a:rPr lang="hr-HR" dirty="0" smtClean="0"/>
              <a:t> nadležnost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hr-HR" sz="3400" b="1" dirty="0" smtClean="0"/>
              <a:t>Isključiva međunarodna nadležnost</a:t>
            </a:r>
          </a:p>
          <a:p>
            <a:pPr marL="514350" indent="-514350">
              <a:buNone/>
            </a:pPr>
            <a:r>
              <a:rPr lang="hr-HR" dirty="0" smtClean="0"/>
              <a:t>Postoji kad država svojim propisima bezuvjetno pridržava za svoju </a:t>
            </a:r>
          </a:p>
          <a:p>
            <a:pPr marL="514350" indent="-514350">
              <a:buNone/>
            </a:pPr>
            <a:r>
              <a:rPr lang="hr-HR" dirty="0" smtClean="0"/>
              <a:t>sudbenu vlast i druga tijela postupanje u određenim pravnim stvarima,</a:t>
            </a:r>
          </a:p>
          <a:p>
            <a:pPr marL="514350" indent="-514350">
              <a:buNone/>
            </a:pPr>
            <a:r>
              <a:rPr lang="hr-HR" dirty="0" smtClean="0"/>
              <a:t>bez obzira na postojanje nadležnosti sudova ili tijela drugih država.</a:t>
            </a:r>
          </a:p>
          <a:p>
            <a:pPr marL="514350" indent="-514350">
              <a:buNone/>
            </a:pPr>
            <a:endParaRPr lang="hr-HR" sz="3400" dirty="0" smtClean="0"/>
          </a:p>
          <a:p>
            <a:pPr marL="514350" indent="-514350">
              <a:buAutoNum type="arabicPeriod" startAt="2"/>
            </a:pPr>
            <a:r>
              <a:rPr lang="hr-HR" sz="3400" b="1" dirty="0" err="1" smtClean="0"/>
              <a:t>Izberiva</a:t>
            </a:r>
            <a:r>
              <a:rPr lang="hr-HR" sz="3400" b="1" dirty="0" smtClean="0"/>
              <a:t> međunarodna nadležnost </a:t>
            </a:r>
          </a:p>
          <a:p>
            <a:pPr marL="514350" indent="-514350">
              <a:buNone/>
            </a:pPr>
            <a:r>
              <a:rPr lang="hr-HR" dirty="0" smtClean="0"/>
              <a:t>Kad jedna država svojim propisima predvidi </a:t>
            </a:r>
            <a:r>
              <a:rPr lang="hr-HR" dirty="0" err="1" smtClean="0"/>
              <a:t>izberivu</a:t>
            </a:r>
            <a:r>
              <a:rPr lang="hr-HR" dirty="0" smtClean="0"/>
              <a:t> mjesnu nadležnost </a:t>
            </a:r>
          </a:p>
          <a:p>
            <a:pPr marL="514350" indent="-514350">
              <a:buNone/>
            </a:pPr>
            <a:r>
              <a:rPr lang="hr-HR" dirty="0" smtClean="0"/>
              <a:t>svojih sudova i drugih tijela za određene pravne stvari, ona na taj način </a:t>
            </a:r>
          </a:p>
          <a:p>
            <a:pPr marL="514350" indent="-514350">
              <a:buNone/>
            </a:pPr>
            <a:r>
              <a:rPr lang="hr-HR" dirty="0" smtClean="0"/>
              <a:t>ne isključuje postojanje međunarodne nadležnosti sudova i tijela </a:t>
            </a:r>
          </a:p>
          <a:p>
            <a:pPr marL="514350" indent="-514350">
              <a:buNone/>
            </a:pPr>
            <a:r>
              <a:rPr lang="hr-HR" dirty="0" smtClean="0"/>
              <a:t>drugih država.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Opća i posebna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Opća međunarodna nadležnost jest nadležnost jednog pravosuđa za sve vrste sporova i drugih postupaka (najčešće na temelju prebivališta ili sjedišta tuženika – </a:t>
            </a:r>
            <a:r>
              <a:rPr lang="hr-HR" i="1" dirty="0" err="1" smtClean="0"/>
              <a:t>actor</a:t>
            </a:r>
            <a:r>
              <a:rPr lang="hr-HR" i="1" dirty="0" smtClean="0"/>
              <a:t> </a:t>
            </a:r>
            <a:r>
              <a:rPr lang="hr-HR" i="1" dirty="0" err="1" smtClean="0"/>
              <a:t>sequitur</a:t>
            </a:r>
            <a:r>
              <a:rPr lang="hr-HR" i="1" dirty="0" smtClean="0"/>
              <a:t> forum rei</a:t>
            </a:r>
            <a:r>
              <a:rPr lang="hr-HR" dirty="0" smtClean="0"/>
              <a:t>).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Posebna međunarodna nadležnost postoji kada se nadležnost nekog pravosuđa zasniva za posebne vrste situacija u kojima bez obzira na prebivalište ili sjedište tuženika postoji povezanost s pravosuđem te države (primjerice mjesto gdje se nekretnina nalazi).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Sporazum o međunarodnoj nadležnosti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Postupovni</a:t>
            </a:r>
            <a:r>
              <a:rPr lang="hr-HR" dirty="0" smtClean="0"/>
              <a:t> aspekt načela stranačke autonomije</a:t>
            </a:r>
          </a:p>
          <a:p>
            <a:r>
              <a:rPr lang="hr-HR" dirty="0" smtClean="0"/>
              <a:t>Postupak se neće voditi pred onim sudom pred kojim bi se vodio da nema sporazuma stranaka o izboru suda, nego će se voditi pred onim sudom koji su stranke izabrale</a:t>
            </a:r>
          </a:p>
          <a:p>
            <a:r>
              <a:rPr lang="hr-HR" dirty="0" err="1" smtClean="0"/>
              <a:t>Prorogacijom</a:t>
            </a:r>
            <a:r>
              <a:rPr lang="hr-HR" dirty="0" smtClean="0"/>
              <a:t> se ustanovljuje nepostojeća nadležnost</a:t>
            </a:r>
          </a:p>
          <a:p>
            <a:r>
              <a:rPr lang="hr-HR" dirty="0" smtClean="0"/>
              <a:t>Derogacijom se isključuje postojeća nadležnost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Briselski režim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r-HR" sz="2400" dirty="0" smtClean="0"/>
              <a:t>Briselska konvencija o sudskoj nadležnosti i ovrsi sudskih odluka u građanskim i trgovačkim  stvarima iz 1968. godine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Uredba Vijeća (EZ) br. 44/2001 od 22. prosinca 2000. o nadležnosti i priznanju i ovrsi sudskih odluka u građanskim i trgovačkim stvarima (Uredba Bruxelles I)</a:t>
            </a:r>
          </a:p>
          <a:p>
            <a:pPr>
              <a:buNone/>
            </a:pPr>
            <a:r>
              <a:rPr lang="hr-HR" sz="2400" dirty="0" smtClean="0"/>
              <a:t>Uredba (EU) Europskog parlamenta i </a:t>
            </a:r>
            <a:r>
              <a:rPr lang="hr-HR" sz="2400" dirty="0"/>
              <a:t>Vijeća br. </a:t>
            </a:r>
            <a:r>
              <a:rPr lang="hr-HR" sz="2400" dirty="0" smtClean="0"/>
              <a:t>1215/2012 od 12. prosinca 2012. o nadležnosti i priznanju i ovrsi sudskih odluka u građanskim i trgovačkim stvarima (Uredba Bruxelles I bis/preinačena)</a:t>
            </a:r>
          </a:p>
          <a:p>
            <a:pPr>
              <a:buNone/>
            </a:pPr>
            <a:r>
              <a:rPr lang="hr-HR" sz="2400" dirty="0" smtClean="0"/>
              <a:t> </a:t>
            </a:r>
            <a:endParaRPr lang="hr-H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Briselski režim – </a:t>
            </a:r>
            <a:r>
              <a:rPr lang="hr-HR" dirty="0" err="1" smtClean="0"/>
              <a:t>Luganska</a:t>
            </a:r>
            <a:r>
              <a:rPr lang="hr-HR" dirty="0" smtClean="0"/>
              <a:t> konvencija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Proširuje Briselski režim na države članice EFTE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err="1" smtClean="0"/>
              <a:t>Luganska</a:t>
            </a:r>
            <a:r>
              <a:rPr lang="hr-HR" dirty="0" smtClean="0"/>
              <a:t> konvencija od 16. rujna 1988. o sudskoj nadležnosti i priznanju i ovrsi odluka u građanskim i trgovačkim predmetima </a:t>
            </a:r>
          </a:p>
          <a:p>
            <a:r>
              <a:rPr lang="hr-HR" dirty="0" err="1" smtClean="0"/>
              <a:t>Luganska</a:t>
            </a:r>
            <a:r>
              <a:rPr lang="hr-HR" dirty="0" smtClean="0"/>
              <a:t> konvencija od 30. listopada 2007. o nadležnosti i priznanju i ovrsi odluka u građanskim i trgovačkim predmetima (u nadležnosti EU)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Polje primjene Uredbe Bruxelles 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Građanske i trgovačke stvari – </a:t>
            </a:r>
            <a:r>
              <a:rPr lang="hr-HR" i="1" dirty="0" err="1" smtClean="0"/>
              <a:t>ratione</a:t>
            </a:r>
            <a:r>
              <a:rPr lang="hr-HR" i="1" dirty="0" smtClean="0"/>
              <a:t> </a:t>
            </a:r>
            <a:r>
              <a:rPr lang="hr-HR" i="1" dirty="0" err="1" smtClean="0"/>
              <a:t>materiae</a:t>
            </a:r>
            <a:r>
              <a:rPr lang="hr-HR" i="1" dirty="0" smtClean="0"/>
              <a:t> </a:t>
            </a:r>
          </a:p>
          <a:p>
            <a:pPr marL="400050" lvl="1" indent="0">
              <a:buNone/>
            </a:pPr>
            <a:r>
              <a:rPr lang="hr-HR" dirty="0" smtClean="0"/>
              <a:t>Isključeno: </a:t>
            </a:r>
          </a:p>
          <a:p>
            <a:pPr marL="400050" lvl="1" indent="0">
              <a:buNone/>
            </a:pPr>
            <a:r>
              <a:rPr lang="hr-HR" dirty="0"/>
              <a:t>(a) osobna stanja i pravnu i poslovnu sposobnost fizičkih osoba, stvarna prava koja proizlaze iz bračnog odnosa ili odnosa za koji se prema pravu koje se primjenjuje na takav odnos smatra odnosom s učincima sličnim braku; </a:t>
            </a:r>
            <a:endParaRPr lang="hr-HR" dirty="0" smtClean="0"/>
          </a:p>
          <a:p>
            <a:pPr marL="400050" lvl="1" indent="0">
              <a:buNone/>
            </a:pPr>
            <a:r>
              <a:rPr lang="hr-HR" dirty="0" smtClean="0"/>
              <a:t>(</a:t>
            </a:r>
            <a:r>
              <a:rPr lang="hr-HR" dirty="0"/>
              <a:t>b) stečaj, postupke u vezi likvidacije nesolventnih trgovačkih društava ili drugih pravnih osoba, postupke prisilnog poravnanja ili slične postupke; </a:t>
            </a:r>
            <a:endParaRPr lang="hr-HR" dirty="0" smtClean="0"/>
          </a:p>
          <a:p>
            <a:pPr marL="400050" lvl="1" indent="0">
              <a:buNone/>
            </a:pPr>
            <a:r>
              <a:rPr lang="hr-HR" dirty="0" smtClean="0"/>
              <a:t>(</a:t>
            </a:r>
            <a:r>
              <a:rPr lang="hr-HR" dirty="0"/>
              <a:t>c) socijalno osiguranje; </a:t>
            </a:r>
            <a:endParaRPr lang="hr-HR" dirty="0" smtClean="0"/>
          </a:p>
          <a:p>
            <a:pPr marL="400050" lvl="1" indent="0">
              <a:buNone/>
            </a:pPr>
            <a:r>
              <a:rPr lang="hr-HR" dirty="0" smtClean="0"/>
              <a:t>(</a:t>
            </a:r>
            <a:r>
              <a:rPr lang="hr-HR" dirty="0"/>
              <a:t>d) arbitražu; </a:t>
            </a:r>
            <a:endParaRPr lang="hr-HR" dirty="0" smtClean="0"/>
          </a:p>
          <a:p>
            <a:pPr marL="400050" lvl="1" indent="0">
              <a:buNone/>
            </a:pPr>
            <a:r>
              <a:rPr lang="hr-HR" dirty="0" smtClean="0"/>
              <a:t>(</a:t>
            </a:r>
            <a:r>
              <a:rPr lang="hr-HR" dirty="0"/>
              <a:t>e) obveze uzdržavanja koje proizlaze iz obiteljskog odnosa, roditeljstva, braka ili tazbinskog srodstva; </a:t>
            </a:r>
            <a:endParaRPr lang="hr-HR" dirty="0" smtClean="0"/>
          </a:p>
          <a:p>
            <a:pPr marL="400050" lvl="1" indent="0">
              <a:buNone/>
            </a:pPr>
            <a:r>
              <a:rPr lang="hr-HR" dirty="0" smtClean="0"/>
              <a:t>(</a:t>
            </a:r>
            <a:r>
              <a:rPr lang="hr-HR" dirty="0"/>
              <a:t>f) oporuke i nasljeđivanje, uključujući obveze uzdržavanja koje nastaju na temelju smrti.</a:t>
            </a:r>
            <a:endParaRPr lang="hr-HR" dirty="0" smtClean="0"/>
          </a:p>
          <a:p>
            <a:pPr marL="514350" indent="-514350">
              <a:buNone/>
            </a:pP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1738</TotalTime>
  <Words>1172</Words>
  <Application>Microsoft Office PowerPoint</Application>
  <PresentationFormat>On-screen Show (4:3)</PresentationFormat>
  <Paragraphs>118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Calibri Light</vt:lpstr>
      <vt:lpstr>Retrospect</vt:lpstr>
      <vt:lpstr>Seminar 24.4.2018.</vt:lpstr>
      <vt:lpstr>MEĐUNARODNA NADLEŽNOST</vt:lpstr>
      <vt:lpstr>Vrste međunarodne nadležnosti </vt:lpstr>
      <vt:lpstr>Isključiva i izberiva nadležnost</vt:lpstr>
      <vt:lpstr>Opća i posebna </vt:lpstr>
      <vt:lpstr>Sporazum o međunarodnoj nadležnosti </vt:lpstr>
      <vt:lpstr>Briselski režim</vt:lpstr>
      <vt:lpstr>Briselski režim – Luganska konvencija</vt:lpstr>
      <vt:lpstr>Polje primjene Uredbe Bruxelles I </vt:lpstr>
      <vt:lpstr>Polje primjene Uredbe Bruxelles I </vt:lpstr>
      <vt:lpstr>Primjena Uredbe Bruxelles I u RH</vt:lpstr>
      <vt:lpstr>Isključiva nadležnost prema Uredbi Bruxelles I </vt:lpstr>
      <vt:lpstr>Sporazum o nadležnosti </vt:lpstr>
      <vt:lpstr>Oblik sporazuma o nadležnosti</vt:lpstr>
      <vt:lpstr>Valjanost sporazuma o nadležnosti </vt:lpstr>
      <vt:lpstr> Opća nadležnost </vt:lpstr>
      <vt:lpstr>Posebna nadležnost</vt:lpstr>
      <vt:lpstr>Opća v posebna nadležnost</vt:lpstr>
      <vt:lpstr>Posebna nadležnost – ugovori</vt:lpstr>
      <vt:lpstr>Posebna nadležnost - izvanugovorna odgovornost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međunarodnog privatnog prava</dc:title>
  <dc:creator>admin</dc:creator>
  <cp:lastModifiedBy>Tena Hoško</cp:lastModifiedBy>
  <cp:revision>146</cp:revision>
  <dcterms:created xsi:type="dcterms:W3CDTF">2013-04-25T05:09:45Z</dcterms:created>
  <dcterms:modified xsi:type="dcterms:W3CDTF">2018-04-23T13:29:23Z</dcterms:modified>
</cp:coreProperties>
</file>