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7" r:id="rId3"/>
    <p:sldId id="278" r:id="rId4"/>
    <p:sldId id="285" r:id="rId5"/>
    <p:sldId id="296" r:id="rId6"/>
    <p:sldId id="297" r:id="rId7"/>
    <p:sldId id="298" r:id="rId8"/>
    <p:sldId id="299" r:id="rId9"/>
    <p:sldId id="302" r:id="rId10"/>
    <p:sldId id="303" r:id="rId11"/>
    <p:sldId id="304" r:id="rId12"/>
    <p:sldId id="305" r:id="rId13"/>
    <p:sldId id="287" r:id="rId14"/>
    <p:sldId id="288" r:id="rId15"/>
    <p:sldId id="289" r:id="rId16"/>
    <p:sldId id="290" r:id="rId17"/>
    <p:sldId id="301" r:id="rId18"/>
    <p:sldId id="311" r:id="rId19"/>
    <p:sldId id="307" r:id="rId20"/>
    <p:sldId id="308" r:id="rId21"/>
    <p:sldId id="309" r:id="rId22"/>
    <p:sldId id="269" r:id="rId23"/>
    <p:sldId id="312" r:id="rId24"/>
    <p:sldId id="270" r:id="rId25"/>
    <p:sldId id="271" r:id="rId26"/>
    <p:sldId id="275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187A3-DD9A-4E49-802D-12B0FD76E675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96A14-E752-430C-AB6A-EE4A5813A5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5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EU – prostor slobode, sigurnosti i pravde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-	jamstvo osnovnih sloboda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	-	poštivanje ljudskih prava, demokratskih institucija i pravne države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-	suradnja između pravosudnih tijela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-	sve više ljudi koji putuje unutar EU – važno osigurati da ne izgube mogućnost pristupa pravosuđu ili da se spriječi da izbjegnu pravosuđe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-	upravljanje azilom i useljavanjem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	-	stvaranje minimalnih standarda i postupka za osobe koje traže azil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	-	organiziranje zakonitog useljavanja, sprečavanje nezakonitog useljavanja, jača kontrola granica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-	borba protiv organiziranog kriminala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smtClean="0">
                <a:latin typeface="Arial" panose="020B0604020202020204" pitchFamily="34" charset="0"/>
              </a:rPr>
              <a:t>	-	praktičnim i zakonskim sredstvima sprečavati organizirani kriminal </a:t>
            </a:r>
          </a:p>
          <a:p>
            <a:pPr eaLnBrk="1" hangingPunct="1">
              <a:spcBef>
                <a:spcPct val="0"/>
              </a:spcBef>
            </a:pPr>
            <a:endParaRPr lang="hr-HR" altLang="sr-Latn-RS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altLang="sr-Latn-RS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62DA54-C01D-42B1-A844-528BD8EEBEBF}" type="slidenum">
              <a:rPr lang="hr-HR" altLang="sr-Latn-RS" sz="1200" b="0"/>
              <a:pPr eaLnBrk="1" hangingPunct="1"/>
              <a:t>4</a:t>
            </a:fld>
            <a:endParaRPr lang="hr-HR" altLang="sr-Latn-RS" sz="1200" b="0"/>
          </a:p>
        </p:txBody>
      </p:sp>
    </p:spTree>
    <p:extLst>
      <p:ext uri="{BB962C8B-B14F-4D97-AF65-F5344CB8AC3E}">
        <p14:creationId xmlns:p14="http://schemas.microsoft.com/office/powerpoint/2010/main" val="289403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1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47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306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10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215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91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3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52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4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36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DFC7E3-CBA6-4BDB-AA95-C0993687B452}" type="datetimeFigureOut">
              <a:rPr lang="hr-HR" smtClean="0"/>
              <a:t>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06B911-410A-471F-AAA9-333537AA4247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2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Seminar MPP</a:t>
            </a:r>
            <a:br>
              <a:rPr lang="hr-HR" dirty="0" smtClean="0"/>
            </a:br>
            <a:r>
              <a:rPr lang="hr-HR" sz="3200" dirty="0" smtClean="0"/>
              <a:t>4. travnja 2018.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Dr. </a:t>
            </a:r>
            <a:r>
              <a:rPr lang="hr-HR" dirty="0" err="1" smtClean="0"/>
              <a:t>Hoško</a:t>
            </a:r>
            <a:endParaRPr lang="hr-HR" dirty="0" smtClean="0"/>
          </a:p>
          <a:p>
            <a:r>
              <a:rPr lang="hr-HR" dirty="0" smtClean="0"/>
              <a:t>Katedra za međunarodno privatno pravo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66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unifikacije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Zašto je važna unifikacija pravila međunarodnog privatnog prava na europskoj razini?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Moguća rješenja:</a:t>
            </a:r>
          </a:p>
          <a:p>
            <a:pPr marL="514350" indent="-514350">
              <a:buAutoNum type="arabicPeriod"/>
            </a:pPr>
            <a:r>
              <a:rPr lang="hr-HR" dirty="0" smtClean="0"/>
              <a:t>Harmonizacija privatnog prava </a:t>
            </a:r>
          </a:p>
          <a:p>
            <a:pPr marL="514350" indent="-514350">
              <a:buAutoNum type="arabicPeriod"/>
            </a:pPr>
            <a:r>
              <a:rPr lang="hr-HR" dirty="0" smtClean="0"/>
              <a:t>Harmonizacija pravila </a:t>
            </a:r>
            <a:r>
              <a:rPr lang="hr-HR" dirty="0" err="1" smtClean="0"/>
              <a:t>mpp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iz 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Mijenja se način donošenja propisa – u Vijeću je potrebna jednoglasnost samo za pitanja obiteljskog </a:t>
            </a:r>
            <a:r>
              <a:rPr lang="hr-HR" dirty="0" err="1" smtClean="0"/>
              <a:t>mpp</a:t>
            </a:r>
            <a:r>
              <a:rPr lang="hr-HR" dirty="0" smtClean="0"/>
              <a:t>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8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iz Lisabona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Nadležnost Suda EU</a:t>
            </a:r>
          </a:p>
          <a:p>
            <a:r>
              <a:rPr lang="hr-HR" dirty="0" smtClean="0"/>
              <a:t>Položaj Danske – mogućnost </a:t>
            </a:r>
            <a:r>
              <a:rPr lang="hr-HR" dirty="0" err="1" smtClean="0"/>
              <a:t>opt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-a</a:t>
            </a:r>
          </a:p>
          <a:p>
            <a:r>
              <a:rPr lang="hr-HR" dirty="0" smtClean="0"/>
              <a:t>Malo izmijenjena legislativna nadležnost </a:t>
            </a:r>
          </a:p>
          <a:p>
            <a:r>
              <a:rPr lang="hr-HR" dirty="0" err="1" smtClean="0"/>
              <a:t>Passarelle</a:t>
            </a:r>
            <a:r>
              <a:rPr lang="hr-HR" dirty="0" smtClean="0"/>
              <a:t> klauzula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 dirty="0" err="1" smtClean="0"/>
              <a:t>Lisabonski</a:t>
            </a:r>
            <a:r>
              <a:rPr lang="hr-HR" altLang="sr-Latn-RS" sz="3200" b="1" dirty="0" smtClean="0"/>
              <a:t> ugovor</a:t>
            </a:r>
            <a:endParaRPr lang="de-DE" altLang="sr-Latn-RS" sz="3200" b="1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7918" y="1951920"/>
            <a:ext cx="9202882" cy="4174244"/>
          </a:xfrm>
        </p:spPr>
        <p:txBody>
          <a:bodyPr>
            <a:normAutofit/>
          </a:bodyPr>
          <a:lstStyle/>
          <a:p>
            <a:pPr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2007. – </a:t>
            </a:r>
            <a:endParaRPr lang="hr-HR" altLang="sr-Latn-RS" sz="2400" dirty="0" smtClean="0"/>
          </a:p>
          <a:p>
            <a:pPr lvl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200" dirty="0" smtClean="0"/>
              <a:t>Ugovor o Europskoj uniji i Ugovor </a:t>
            </a:r>
            <a:r>
              <a:rPr lang="hr-HR" altLang="sr-Latn-RS" sz="2200" dirty="0"/>
              <a:t>o </a:t>
            </a:r>
            <a:r>
              <a:rPr lang="hr-HR" altLang="sr-Latn-RS" sz="2200" dirty="0" smtClean="0"/>
              <a:t>funkcioniranju Europske unije </a:t>
            </a:r>
            <a:r>
              <a:rPr lang="hr-HR" altLang="sr-Latn-RS" sz="2200" dirty="0"/>
              <a:t>– </a:t>
            </a:r>
            <a:r>
              <a:rPr lang="hr-HR" altLang="sr-Latn-RS" sz="2200" dirty="0" smtClean="0"/>
              <a:t>UFEU </a:t>
            </a:r>
            <a:r>
              <a:rPr lang="hr-HR" altLang="sr-Latn-RS" sz="2200" dirty="0"/>
              <a:t>(</a:t>
            </a:r>
            <a:r>
              <a:rPr lang="hr-HR" altLang="sr-Latn-RS" sz="2200" i="1" dirty="0"/>
              <a:t>ex.</a:t>
            </a:r>
            <a:r>
              <a:rPr lang="hr-HR" altLang="sr-Latn-RS" sz="2200" dirty="0"/>
              <a:t> UEZ) (stupio na snagu 1. 12. 2009.)</a:t>
            </a:r>
          </a:p>
          <a:p>
            <a:pPr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 smtClean="0"/>
              <a:t>UFEU </a:t>
            </a:r>
            <a:r>
              <a:rPr lang="hr-HR" altLang="sr-Latn-RS" sz="2400" dirty="0"/>
              <a:t>– Dio treći / Politike i unutarnje djelovanje Unije / Glava  V / Prostor slobode, sigurnosti i pravosudni prostor / Poglavlje 1. – Opće odredbe</a:t>
            </a:r>
          </a:p>
          <a:p>
            <a:pPr lvl="1"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000" dirty="0"/>
              <a:t>čl. 67. st. 3. UNDEU </a:t>
            </a:r>
            <a:r>
              <a:rPr lang="de-DE" altLang="sr-Latn-RS" sz="2000" dirty="0"/>
              <a:t>(</a:t>
            </a:r>
            <a:r>
              <a:rPr lang="de-DE" altLang="sr-Latn-RS" sz="2000" i="1" dirty="0"/>
              <a:t>ex </a:t>
            </a:r>
            <a:r>
              <a:rPr lang="hr-HR" altLang="sr-Latn-RS" sz="2000" dirty="0"/>
              <a:t>čl.</a:t>
            </a:r>
            <a:r>
              <a:rPr lang="de-DE" altLang="sr-Latn-RS" sz="2000" dirty="0"/>
              <a:t> 61</a:t>
            </a:r>
            <a:r>
              <a:rPr lang="hr-HR" altLang="sr-Latn-RS" sz="2000" dirty="0"/>
              <a:t>.</a:t>
            </a:r>
            <a:r>
              <a:rPr lang="de-DE" altLang="sr-Latn-RS" sz="2000" dirty="0"/>
              <a:t> </a:t>
            </a:r>
            <a:r>
              <a:rPr lang="hr-HR" altLang="sr-Latn-RS" sz="2000" dirty="0"/>
              <a:t>U</a:t>
            </a:r>
            <a:r>
              <a:rPr lang="de-DE" altLang="sr-Latn-RS" sz="2000" dirty="0"/>
              <a:t>E</a:t>
            </a:r>
            <a:r>
              <a:rPr lang="hr-HR" altLang="sr-Latn-RS" sz="2000" dirty="0"/>
              <a:t>Z)</a:t>
            </a:r>
            <a:r>
              <a:rPr lang="de-DE" altLang="sr-Latn-RS" sz="2000" dirty="0"/>
              <a:t> </a:t>
            </a:r>
            <a:endParaRPr lang="hr-HR" altLang="sr-Latn-RS" sz="2000" dirty="0"/>
          </a:p>
          <a:p>
            <a:pPr lvl="1" eaLnBrk="1" hangingPunct="1">
              <a:buClr>
                <a:srgbClr val="3333CC"/>
              </a:buClr>
              <a:buFontTx/>
              <a:buNone/>
            </a:pPr>
            <a:r>
              <a:rPr lang="hr-HR" altLang="sr-Latn-RS" sz="2000" dirty="0"/>
              <a:t>	EU povjereno osiguravanje visoke razine sigurnosti putem mjera za koordinaciju i suradnju između pravosudnih tijela</a:t>
            </a:r>
          </a:p>
          <a:p>
            <a:pPr lvl="1"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000" dirty="0"/>
              <a:t>čl. 67. st. 4. UNDEU (</a:t>
            </a:r>
            <a:r>
              <a:rPr lang="de-DE" altLang="sr-Latn-RS" sz="2000" i="1" dirty="0"/>
              <a:t>ex</a:t>
            </a:r>
            <a:r>
              <a:rPr lang="de-DE" altLang="sr-Latn-RS" sz="2000" dirty="0"/>
              <a:t> </a:t>
            </a:r>
            <a:r>
              <a:rPr lang="hr-HR" altLang="sr-Latn-RS" sz="2000" dirty="0" err="1"/>
              <a:t>čl</a:t>
            </a:r>
            <a:r>
              <a:rPr lang="de-DE" altLang="sr-Latn-RS" sz="2000" dirty="0"/>
              <a:t>. 61</a:t>
            </a:r>
            <a:r>
              <a:rPr lang="hr-HR" altLang="sr-Latn-RS" sz="2000" dirty="0"/>
              <a:t>.</a:t>
            </a:r>
            <a:r>
              <a:rPr lang="de-DE" altLang="sr-Latn-RS" sz="2000" dirty="0"/>
              <a:t> </a:t>
            </a:r>
            <a:r>
              <a:rPr lang="hr-HR" altLang="sr-Latn-RS" sz="2000" dirty="0"/>
              <a:t>UEZ</a:t>
            </a:r>
            <a:r>
              <a:rPr lang="de-DE" altLang="sr-Latn-RS" sz="2000" dirty="0"/>
              <a:t>) </a:t>
            </a:r>
            <a:endParaRPr lang="hr-HR" altLang="sr-Latn-RS" sz="2000" dirty="0"/>
          </a:p>
          <a:p>
            <a:pPr lvl="1" eaLnBrk="1" hangingPunct="1">
              <a:buClr>
                <a:srgbClr val="3333CC"/>
              </a:buClr>
              <a:buFontTx/>
              <a:buNone/>
            </a:pPr>
            <a:r>
              <a:rPr lang="hr-HR" altLang="sr-Latn-RS" sz="2000" dirty="0"/>
              <a:t>	EU povjereno olakšavanje pristupa pravosuđu, posebno putem načela međusobnog priznanja sudskih i </a:t>
            </a:r>
            <a:r>
              <a:rPr lang="hr-HR" altLang="sr-Latn-RS" sz="2000" dirty="0" err="1"/>
              <a:t>izvansudskih</a:t>
            </a:r>
            <a:r>
              <a:rPr lang="hr-HR" altLang="sr-Latn-RS" sz="2000" dirty="0"/>
              <a:t> odluka u građanskim predmetima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4563B9-FD21-440B-B1A6-14BD7B66C76E}" type="slidenum">
              <a:rPr lang="hr-HR" altLang="sr-Latn-RS" sz="1400" b="0"/>
              <a:pPr eaLnBrk="1" hangingPunct="1"/>
              <a:t>13</a:t>
            </a:fld>
            <a:endParaRPr lang="hr-HR" altLang="sr-Latn-RS" sz="1400" b="0"/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736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sr-Latn-R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dirty="0" smtClean="0">
                <a:solidFill>
                  <a:srgbClr val="00040C"/>
                </a:solidFill>
              </a:rPr>
              <a:t>UFEU </a:t>
            </a:r>
            <a:r>
              <a:rPr lang="hr-HR" altLang="sr-Latn-RS" dirty="0">
                <a:solidFill>
                  <a:srgbClr val="00040C"/>
                </a:solidFill>
              </a:rPr>
              <a:t>– Dio treći / Politike i unutarnje djelovanje Unije / Glava V / Prostor slobode, sigurnosti i pravni prostor / Poglavlje 3. – Pravosudna suradnja u građanskim predmetima</a:t>
            </a:r>
          </a:p>
          <a:p>
            <a:pPr lvl="1"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000" dirty="0">
                <a:solidFill>
                  <a:srgbClr val="00040C"/>
                </a:solidFill>
              </a:rPr>
              <a:t>čl. 81. </a:t>
            </a:r>
            <a:r>
              <a:rPr lang="hr-HR" altLang="sr-Latn-RS" sz="2000" dirty="0" smtClean="0">
                <a:solidFill>
                  <a:srgbClr val="00040C"/>
                </a:solidFill>
              </a:rPr>
              <a:t>UFEU </a:t>
            </a:r>
            <a:r>
              <a:rPr lang="de-DE" altLang="sr-Latn-RS" sz="2000" dirty="0">
                <a:solidFill>
                  <a:srgbClr val="00040C"/>
                </a:solidFill>
              </a:rPr>
              <a:t>(</a:t>
            </a:r>
            <a:r>
              <a:rPr lang="de-DE" altLang="sr-Latn-RS" sz="2000" i="1" dirty="0">
                <a:solidFill>
                  <a:srgbClr val="00040C"/>
                </a:solidFill>
              </a:rPr>
              <a:t>ex</a:t>
            </a:r>
            <a:r>
              <a:rPr lang="de-DE" altLang="sr-Latn-RS" sz="2000" dirty="0">
                <a:solidFill>
                  <a:srgbClr val="00040C"/>
                </a:solidFill>
              </a:rPr>
              <a:t> Art. 65</a:t>
            </a:r>
            <a:r>
              <a:rPr lang="hr-HR" altLang="sr-Latn-RS" sz="2000" dirty="0">
                <a:solidFill>
                  <a:srgbClr val="00040C"/>
                </a:solidFill>
              </a:rPr>
              <a:t>.</a:t>
            </a:r>
            <a:r>
              <a:rPr lang="de-DE" altLang="sr-Latn-RS" sz="2000" dirty="0">
                <a:solidFill>
                  <a:srgbClr val="00040C"/>
                </a:solidFill>
              </a:rPr>
              <a:t> </a:t>
            </a:r>
            <a:r>
              <a:rPr lang="hr-HR" altLang="sr-Latn-RS" sz="2000" dirty="0">
                <a:solidFill>
                  <a:srgbClr val="00040C"/>
                </a:solidFill>
              </a:rPr>
              <a:t>UEZ</a:t>
            </a:r>
            <a:r>
              <a:rPr lang="de-DE" altLang="sr-Latn-RS" sz="2000" dirty="0">
                <a:solidFill>
                  <a:srgbClr val="00040C"/>
                </a:solidFill>
              </a:rPr>
              <a:t>)</a:t>
            </a:r>
            <a:r>
              <a:rPr lang="hr-HR" altLang="sr-Latn-RS" sz="2000" dirty="0">
                <a:solidFill>
                  <a:srgbClr val="00040C"/>
                </a:solidFill>
              </a:rPr>
              <a:t> – EU povjeren razvoj pravosudne suradnje u građanskim predmetima s prekograničnim posljedicama; </a:t>
            </a:r>
          </a:p>
          <a:p>
            <a:pPr lvl="2"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000" dirty="0" smtClean="0">
                <a:solidFill>
                  <a:srgbClr val="00040C"/>
                </a:solidFill>
              </a:rPr>
              <a:t>Europski parlament i Vijeće – donose mjere potrebne za nesmetano djelovanje unutarnjeg tržišta; </a:t>
            </a:r>
          </a:p>
          <a:p>
            <a:pPr lvl="2" eaLnBrk="1" hangingPunct="1"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hr-HR" altLang="sr-Latn-RS" sz="2000" dirty="0" smtClean="0">
                <a:solidFill>
                  <a:srgbClr val="00040C"/>
                </a:solidFill>
              </a:rPr>
              <a:t>Vijeće – donosi mjere u obiteljskim predmetima uz mogućnost </a:t>
            </a:r>
            <a:r>
              <a:rPr lang="hr-HR" altLang="sr-Latn-RS" sz="2000" dirty="0" err="1" smtClean="0">
                <a:solidFill>
                  <a:srgbClr val="00040C"/>
                </a:solidFill>
              </a:rPr>
              <a:t>passarelle</a:t>
            </a:r>
            <a:r>
              <a:rPr lang="hr-HR" altLang="sr-Latn-RS" sz="2000" dirty="0" smtClean="0">
                <a:solidFill>
                  <a:srgbClr val="00040C"/>
                </a:solidFill>
              </a:rPr>
              <a:t> klauzule!</a:t>
            </a:r>
          </a:p>
          <a:p>
            <a:pPr eaLnBrk="1" hangingPunct="1"/>
            <a:endParaRPr lang="hr-HR" altLang="sr-Latn-RS" sz="2400" dirty="0"/>
          </a:p>
        </p:txBody>
      </p:sp>
      <p:sp>
        <p:nvSpPr>
          <p:cNvPr id="20484" name="Footer Placeholder 3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20485" name="Slide Number Placeholder 4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2A219D-6857-4726-BE3D-29716F6B2381}" type="slidenum">
              <a:rPr lang="hr-HR" altLang="sr-Latn-RS" sz="1400" b="0"/>
              <a:pPr eaLnBrk="1" hangingPunct="1"/>
              <a:t>14</a:t>
            </a:fld>
            <a:endParaRPr lang="hr-HR" altLang="sr-Latn-RS" sz="1400" b="0"/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687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sr-Latn-R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dirty="0"/>
              <a:t>Članak 81. UNDEU (</a:t>
            </a:r>
            <a:r>
              <a:rPr lang="hr-HR" altLang="sr-Latn-RS" i="1" dirty="0"/>
              <a:t>ex</a:t>
            </a:r>
            <a:r>
              <a:rPr lang="hr-HR" altLang="sr-Latn-RS" dirty="0"/>
              <a:t> čl. 65. UEZ)</a:t>
            </a:r>
          </a:p>
          <a:p>
            <a:pPr eaLnBrk="1" hangingPunct="1">
              <a:buFontTx/>
              <a:buNone/>
            </a:pPr>
            <a:r>
              <a:rPr lang="en-US" altLang="sr-Latn-RS" dirty="0"/>
              <a:t>1. </a:t>
            </a:r>
            <a:r>
              <a:rPr lang="hr-HR" altLang="sr-Latn-RS" dirty="0"/>
              <a:t> Unija razvija pravosudnu suradnju u građanskim predmetima s prekograničnim obilježjima, koja počiva na načelu uzajamnog priznanja sudskih i </a:t>
            </a:r>
            <a:r>
              <a:rPr lang="hr-HR" altLang="sr-Latn-RS" dirty="0" err="1"/>
              <a:t>izvansudskih</a:t>
            </a:r>
            <a:r>
              <a:rPr lang="hr-HR" altLang="sr-Latn-RS" dirty="0"/>
              <a:t> odluka. Ta suradnja može obuhvatiti donošenje mjera za usklađivanje pravnih propisa država članica. </a:t>
            </a:r>
          </a:p>
          <a:p>
            <a:pPr eaLnBrk="1" hangingPunct="1">
              <a:buFontTx/>
              <a:buNone/>
            </a:pPr>
            <a:r>
              <a:rPr lang="en-US" altLang="sr-Latn-RS" dirty="0"/>
              <a:t>2. </a:t>
            </a:r>
            <a:r>
              <a:rPr lang="hr-HR" altLang="sr-Latn-RS" dirty="0"/>
              <a:t> U svrhu stavka 1, Europski parlament i Vijeće, postupajući u redovnom zakonskom postupku, </a:t>
            </a:r>
            <a:r>
              <a:rPr lang="hr-HR" altLang="sr-Latn-RS" b="1" dirty="0"/>
              <a:t>posebice kad je to potrebno za nesmetano djelovanje unutarnjeg tržišta</a:t>
            </a:r>
            <a:r>
              <a:rPr lang="hr-HR" altLang="sr-Latn-RS" dirty="0"/>
              <a:t>, donose mjere koje trebaju osigurati:</a:t>
            </a:r>
            <a:endParaRPr lang="en-US" altLang="sr-Latn-RS" dirty="0"/>
          </a:p>
          <a:p>
            <a:pPr eaLnBrk="1" hangingPunct="1">
              <a:buFontTx/>
              <a:buNone/>
            </a:pPr>
            <a:r>
              <a:rPr lang="en-US" altLang="sr-Latn-RS" dirty="0"/>
              <a:t>(a) </a:t>
            </a:r>
            <a:r>
              <a:rPr lang="hr-HR" altLang="sr-Latn-RS" dirty="0"/>
              <a:t> uzajamno priznanje i ovrhu sudskih i </a:t>
            </a:r>
            <a:r>
              <a:rPr lang="hr-HR" altLang="sr-Latn-RS" dirty="0" err="1"/>
              <a:t>izvansudskih</a:t>
            </a:r>
            <a:r>
              <a:rPr lang="hr-HR" altLang="sr-Latn-RS" dirty="0"/>
              <a:t> odluka između država članica;</a:t>
            </a:r>
          </a:p>
          <a:p>
            <a:pPr eaLnBrk="1" hangingPunct="1">
              <a:buFontTx/>
              <a:buNone/>
            </a:pPr>
            <a:r>
              <a:rPr lang="en-US" altLang="sr-Latn-RS" dirty="0"/>
              <a:t>(b) </a:t>
            </a:r>
            <a:r>
              <a:rPr lang="hr-HR" altLang="sr-Latn-RS" dirty="0"/>
              <a:t> prekograničnu dostavu sudskih i </a:t>
            </a:r>
            <a:r>
              <a:rPr lang="hr-HR" altLang="sr-Latn-RS" dirty="0" err="1"/>
              <a:t>izvansudskih</a:t>
            </a:r>
            <a:r>
              <a:rPr lang="hr-HR" altLang="sr-Latn-RS" dirty="0"/>
              <a:t> podnesaka;</a:t>
            </a:r>
            <a:endParaRPr lang="en-US" altLang="sr-Latn-RS" dirty="0"/>
          </a:p>
        </p:txBody>
      </p:sp>
      <p:sp>
        <p:nvSpPr>
          <p:cNvPr id="21508" name="Footer Placeholder 3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21509" name="Slide Number Placeholder 4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16F535-425B-486C-B066-A4F2771025EF}" type="slidenum">
              <a:rPr lang="hr-HR" altLang="sr-Latn-RS" sz="1400" b="0"/>
              <a:pPr eaLnBrk="1" hangingPunct="1"/>
              <a:t>15</a:t>
            </a:fld>
            <a:endParaRPr lang="hr-HR" altLang="sr-Latn-RS" sz="1400" b="0"/>
          </a:p>
        </p:txBody>
      </p:sp>
      <p:sp>
        <p:nvSpPr>
          <p:cNvPr id="2151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700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de-DE" altLang="sr-Latn-R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sr-Latn-RS" dirty="0"/>
              <a:t>(c) </a:t>
            </a:r>
            <a:r>
              <a:rPr lang="hr-HR" altLang="sr-Latn-RS" dirty="0"/>
              <a:t>ujednačenost kolizijskih pravila i propisa radi izbjegavanja sukoba nadležnosti;</a:t>
            </a:r>
          </a:p>
          <a:p>
            <a:pPr eaLnBrk="1" hangingPunct="1">
              <a:buFontTx/>
              <a:buNone/>
            </a:pPr>
            <a:r>
              <a:rPr lang="en-US" altLang="sr-Latn-RS" dirty="0"/>
              <a:t>(d) </a:t>
            </a:r>
            <a:r>
              <a:rPr lang="hr-HR" altLang="sr-Latn-RS" dirty="0"/>
              <a:t>suradnju u izvođenju dokaza</a:t>
            </a:r>
            <a:r>
              <a:rPr lang="en-US" altLang="sr-Latn-RS" dirty="0"/>
              <a:t>;</a:t>
            </a:r>
          </a:p>
          <a:p>
            <a:pPr eaLnBrk="1" hangingPunct="1">
              <a:buFontTx/>
              <a:buNone/>
            </a:pPr>
            <a:r>
              <a:rPr lang="en-US" altLang="sr-Latn-RS" dirty="0"/>
              <a:t>(e) </a:t>
            </a:r>
            <a:r>
              <a:rPr lang="hr-HR" altLang="sr-Latn-RS" dirty="0"/>
              <a:t>učinkovit pristup pravosuđu</a:t>
            </a:r>
            <a:r>
              <a:rPr lang="en-US" altLang="sr-Latn-RS" dirty="0"/>
              <a:t>;</a:t>
            </a:r>
          </a:p>
          <a:p>
            <a:pPr eaLnBrk="1" hangingPunct="1">
              <a:buFontTx/>
              <a:buNone/>
            </a:pPr>
            <a:r>
              <a:rPr lang="en-US" altLang="sr-Latn-RS" dirty="0"/>
              <a:t>(f)</a:t>
            </a:r>
            <a:r>
              <a:rPr lang="hr-HR" altLang="sr-Latn-RS" dirty="0"/>
              <a:t> </a:t>
            </a:r>
            <a:r>
              <a:rPr lang="en-US" altLang="sr-Latn-RS" dirty="0"/>
              <a:t> </a:t>
            </a:r>
            <a:r>
              <a:rPr lang="hr-HR" altLang="sr-Latn-RS" dirty="0"/>
              <a:t>uklanjanje zapreka za nesmetano odvijanje građanskih postupaka, a prema potrebi unaprijediti ujednačenost važećih propisa o građanskom postupku u državama članicama; </a:t>
            </a:r>
          </a:p>
          <a:p>
            <a:pPr eaLnBrk="1" hangingPunct="1">
              <a:buFontTx/>
              <a:buNone/>
            </a:pPr>
            <a:r>
              <a:rPr lang="hr-HR" altLang="sr-Latn-RS" dirty="0"/>
              <a:t>(g) razvitak alternativnih metoda rješavanja sporova;</a:t>
            </a:r>
          </a:p>
          <a:p>
            <a:pPr eaLnBrk="1" hangingPunct="1">
              <a:buFontTx/>
              <a:buNone/>
            </a:pPr>
            <a:r>
              <a:rPr lang="hr-HR" altLang="sr-Latn-RS" dirty="0"/>
              <a:t>(h) poticanje daljnje izobrazbe sudaca i sudskih službenika</a:t>
            </a:r>
            <a:r>
              <a:rPr lang="hr-HR" altLang="sr-Latn-RS" dirty="0" smtClean="0"/>
              <a:t>.</a:t>
            </a:r>
            <a:endParaRPr lang="hr-HR" altLang="sr-Latn-RS" dirty="0"/>
          </a:p>
        </p:txBody>
      </p:sp>
      <p:sp>
        <p:nvSpPr>
          <p:cNvPr id="22532" name="Footer Placeholder 3"/>
          <p:cNvSpPr txBox="1">
            <a:spLocks noGrp="1"/>
          </p:cNvSpPr>
          <p:nvPr/>
        </p:nvSpPr>
        <p:spPr bwMode="auto">
          <a:xfrm>
            <a:off x="4648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22533" name="Slide Number Placeholder 4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sr-Latn-CS" altLang="sr-Latn-RS" sz="1400">
              <a:latin typeface="Calibri" panose="020F0502020204030204" pitchFamily="34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25AF21-22E2-458D-8EF7-60C06C2664E2}" type="slidenum">
              <a:rPr lang="hr-HR" altLang="sr-Latn-RS" sz="1400" b="0"/>
              <a:pPr eaLnBrk="1" hangingPunct="1"/>
              <a:t>16</a:t>
            </a:fld>
            <a:endParaRPr lang="hr-HR" altLang="sr-Latn-RS" sz="1400" b="0"/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2233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Obiteljske stvari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3.	Iznimno od stavka 2, mjere u </a:t>
            </a:r>
            <a:r>
              <a:rPr lang="hr-HR" altLang="sr-Latn-RS" dirty="0" err="1"/>
              <a:t>obiteljskopravnim</a:t>
            </a:r>
            <a:r>
              <a:rPr lang="hr-HR" altLang="sr-Latn-RS" dirty="0"/>
              <a:t> odnosima s prekograničnim obilježjem određuje Vijeće postupajući u skladu s posebnim zakonodavnim postupkom. Vijeće odlučuje jednoglasno nakon očitovanja Europskog parlamenta.</a:t>
            </a:r>
          </a:p>
          <a:p>
            <a:r>
              <a:rPr lang="hr-HR" dirty="0" smtClean="0"/>
              <a:t>Vijeće</a:t>
            </a:r>
            <a:r>
              <a:rPr lang="hr-HR" dirty="0"/>
              <a:t>, na prijedlog Komisije, može donijeti odluku kojom se </a:t>
            </a:r>
            <a:r>
              <a:rPr lang="hr-HR" dirty="0" smtClean="0"/>
              <a:t>utvrđuju </a:t>
            </a:r>
            <a:r>
              <a:rPr lang="hr-HR" dirty="0"/>
              <a:t>oni aspekti obiteljskog prava s prekograničnim implikacijama koji mogu biti predmetom akata donesenih u redovnom zakonodavnom postupku. Vijeće odlučuje jednoglasno, nakon savjetovanja s Europskim parlamentom. O prijedlogu iz drugog podstavka obavješćuje se nacionalne parlamente. Ako se nacionalni parlament u roku od šest mjeseci od dana takve obavijesti usprotivi, odluka se ne donosi. Ako protivljenje izostane Vijeće može donijeti odluku.</a:t>
            </a:r>
          </a:p>
        </p:txBody>
      </p:sp>
    </p:spTree>
    <p:extLst>
      <p:ext uri="{BB962C8B-B14F-4D97-AF65-F5344CB8AC3E}">
        <p14:creationId xmlns:p14="http://schemas.microsoft.com/office/powerpoint/2010/main" val="31510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Pojačana suradnja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1548"/>
          </a:xfrm>
        </p:spPr>
        <p:txBody>
          <a:bodyPr>
            <a:normAutofit/>
          </a:bodyPr>
          <a:lstStyle/>
          <a:p>
            <a:r>
              <a:rPr lang="hr-HR" dirty="0" smtClean="0"/>
              <a:t>Uvodi se Ugovorom iz Amsterdama, te mijenja ugovorima iz Nice i Lisabona</a:t>
            </a:r>
          </a:p>
          <a:p>
            <a:r>
              <a:rPr lang="hr-HR" dirty="0" smtClean="0"/>
              <a:t>Oblik suradnje minimalno 9 DČ na odobrenje Vijeća (na prijedlog Komisije uz suglasnost Parlamenta)</a:t>
            </a:r>
          </a:p>
          <a:p>
            <a:r>
              <a:rPr lang="hr-HR" dirty="0" smtClean="0"/>
              <a:t>Propisi u području pojačanje suradnje: </a:t>
            </a:r>
          </a:p>
          <a:p>
            <a:r>
              <a:rPr lang="hr-HR" dirty="0" smtClean="0"/>
              <a:t>Uredba Vijeća (EU) br. 1259/2010, od 20. prosinca 2010. o provedbi pojačane suradnje u području prava primjenljivog na razvod braka i </a:t>
            </a:r>
            <a:r>
              <a:rPr lang="hr-HR" dirty="0"/>
              <a:t>zakonsku rastavu </a:t>
            </a:r>
            <a:r>
              <a:rPr lang="hr-HR" dirty="0" smtClean="0"/>
              <a:t>(14 DČ bez Hrvatske)</a:t>
            </a:r>
          </a:p>
          <a:p>
            <a:r>
              <a:rPr lang="hr-HR" dirty="0"/>
              <a:t>Uredba Vijeća (EU) 2016/1103 od 24. lipnja 2016. o provedbi pojačane suradnje u području nadležnosti, mjerodavnog prava te </a:t>
            </a:r>
            <a:r>
              <a:rPr lang="hr-HR" dirty="0" smtClean="0"/>
              <a:t>priznanju i ovrsi odluka </a:t>
            </a:r>
            <a:r>
              <a:rPr lang="hr-HR" dirty="0"/>
              <a:t>u stvarima </a:t>
            </a:r>
            <a:r>
              <a:rPr lang="hr-HR" dirty="0" err="1"/>
              <a:t>bračnoimovinskih</a:t>
            </a:r>
            <a:r>
              <a:rPr lang="hr-HR" dirty="0"/>
              <a:t> </a:t>
            </a:r>
            <a:r>
              <a:rPr lang="hr-HR" dirty="0" smtClean="0"/>
              <a:t>režima (18 DČ) </a:t>
            </a:r>
          </a:p>
          <a:p>
            <a:r>
              <a:rPr lang="hr-HR" dirty="0"/>
              <a:t>Uredba Vijeća (EU) 2016/1104 od 24. lipnja 2016. o provedbi pojačane suradnje u području nadležnosti, mjerodavnog prava te priznavanja i </a:t>
            </a:r>
            <a:r>
              <a:rPr lang="hr-HR" dirty="0" smtClean="0"/>
              <a:t>ovrsi odluka </a:t>
            </a:r>
            <a:r>
              <a:rPr lang="hr-HR" dirty="0"/>
              <a:t>u stvarima imovinskih posljedica registriranih </a:t>
            </a:r>
            <a:r>
              <a:rPr lang="hr-HR" dirty="0" smtClean="0"/>
              <a:t>partnerstava (18 DČ)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9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europskog MPP-a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u="sng" dirty="0" smtClean="0"/>
              <a:t>Primarno pravo Europske unije</a:t>
            </a:r>
          </a:p>
          <a:p>
            <a:pPr marL="514350" indent="-514350">
              <a:buNone/>
            </a:pPr>
            <a:r>
              <a:rPr lang="hr-HR" dirty="0" smtClean="0"/>
              <a:t>Ugovor iz Lisabona (</a:t>
            </a:r>
            <a:r>
              <a:rPr lang="hr-HR" dirty="0" err="1" smtClean="0"/>
              <a:t>čl</a:t>
            </a:r>
            <a:r>
              <a:rPr lang="hr-HR" dirty="0" smtClean="0"/>
              <a:t> . 101 i </a:t>
            </a:r>
            <a:r>
              <a:rPr lang="hr-HR" dirty="0" err="1" smtClean="0"/>
              <a:t>čl</a:t>
            </a:r>
            <a:r>
              <a:rPr lang="hr-HR" dirty="0" smtClean="0"/>
              <a:t>. 102)</a:t>
            </a:r>
          </a:p>
          <a:p>
            <a:pPr marL="514350" indent="-514350">
              <a:buNone/>
            </a:pPr>
            <a:r>
              <a:rPr lang="hr-HR" dirty="0" smtClean="0"/>
              <a:t>Međunarodni ugovori u kojima je EU stranka </a:t>
            </a:r>
            <a:r>
              <a:rPr lang="hr-HR" dirty="0" smtClean="0"/>
              <a:t>(</a:t>
            </a:r>
            <a:r>
              <a:rPr lang="hr-HR" dirty="0" smtClean="0"/>
              <a:t>europski ugovori)  - između primarnog i sekundarnog prava</a:t>
            </a:r>
          </a:p>
          <a:p>
            <a:pPr marL="514350" indent="-514350">
              <a:buAutoNum type="arabicPeriod" startAt="2"/>
            </a:pPr>
            <a:r>
              <a:rPr lang="hr-HR" u="sng" dirty="0" smtClean="0"/>
              <a:t>Sekundarno</a:t>
            </a:r>
          </a:p>
          <a:p>
            <a:pPr marL="514350" indent="-514350">
              <a:buNone/>
            </a:pPr>
            <a:r>
              <a:rPr lang="hr-HR" dirty="0" smtClean="0"/>
              <a:t>Uredbe EU (izravno se primjenjuju u državama </a:t>
            </a:r>
            <a:r>
              <a:rPr lang="hr-HR" dirty="0" smtClean="0"/>
              <a:t>članicama</a:t>
            </a:r>
            <a:r>
              <a:rPr lang="hr-HR" dirty="0" smtClean="0"/>
              <a:t>)</a:t>
            </a:r>
            <a:endParaRPr lang="hr-HR" u="sng" dirty="0" smtClean="0"/>
          </a:p>
        </p:txBody>
      </p:sp>
    </p:spTree>
    <p:extLst>
      <p:ext uri="{BB962C8B-B14F-4D97-AF65-F5344CB8AC3E}">
        <p14:creationId xmlns:p14="http://schemas.microsoft.com/office/powerpoint/2010/main" val="15980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AA292D-69FC-4D00-83F4-8897B052B2B0}" type="slidenum">
              <a:rPr lang="hr-HR" altLang="sr-Latn-RS" sz="1400" b="0"/>
              <a:pPr eaLnBrk="1" hangingPunct="1"/>
              <a:t>2</a:t>
            </a:fld>
            <a:endParaRPr lang="hr-HR" altLang="sr-Latn-RS" sz="1400" b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/>
              <a:t>Izvori mpp-a - RH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 smtClean="0"/>
              <a:t>Unutarnji izvori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opći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p</a:t>
            </a:r>
            <a:r>
              <a:rPr lang="hr-HR" altLang="sr-Latn-RS" sz="2400" dirty="0" smtClean="0"/>
              <a:t>osebni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 smtClean="0"/>
              <a:t>Međunarodni ugovori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dvostrani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v</a:t>
            </a:r>
            <a:r>
              <a:rPr lang="hr-HR" altLang="sr-Latn-RS" sz="2400" dirty="0" smtClean="0"/>
              <a:t>išestrani</a:t>
            </a:r>
            <a:endParaRPr lang="hr-HR" altLang="sr-Latn-RS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Europski izvori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Primarni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400" dirty="0"/>
              <a:t>sekundarni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hr-HR" altLang="sr-Latn-RS" sz="2400" dirty="0"/>
          </a:p>
          <a:p>
            <a:pPr eaLnBrk="1" hangingPunct="1">
              <a:buFontTx/>
              <a:buNone/>
            </a:pP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4276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Međunarodni </a:t>
            </a:r>
            <a:r>
              <a:rPr lang="hr-HR" sz="3600" dirty="0"/>
              <a:t>ugovori u kojima je EU stranka </a:t>
            </a:r>
            <a:br>
              <a:rPr lang="hr-HR" sz="3600" dirty="0"/>
            </a:br>
            <a:r>
              <a:rPr lang="hr-HR" sz="3600" dirty="0"/>
              <a:t>(europski ugovori)  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Nova </a:t>
            </a:r>
            <a:r>
              <a:rPr lang="hr-HR" dirty="0" err="1" smtClean="0"/>
              <a:t>Luganska</a:t>
            </a:r>
            <a:r>
              <a:rPr lang="hr-HR" dirty="0" smtClean="0"/>
              <a:t> konvencija – mišljenje Suda EU 1/03 iz 2006.</a:t>
            </a:r>
          </a:p>
          <a:p>
            <a:r>
              <a:rPr lang="hr-HR" dirty="0" smtClean="0"/>
              <a:t>Haške konvencije – EU pristupila Haškoj konferenciji 2007.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MPP-a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Europski izvori (primarno pa sekundarno pravo)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Međudržavni ugovori (koji nisu europski)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Specijalni zakoni (Pomorski zakonik, Zakon o mjenici, ZOSPZP)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Opći zakon - ZRS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Međudržavni ugovori (koji nisu europski)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 lvl="1"/>
            <a:r>
              <a:rPr lang="hr-HR" dirty="0" smtClean="0"/>
              <a:t>Imaju prednost pred međudržavnim ugovorima sklopljenim isključivo između dvije ili više države članice</a:t>
            </a:r>
          </a:p>
          <a:p>
            <a:pPr lvl="1"/>
            <a:r>
              <a:rPr lang="hr-HR" dirty="0" smtClean="0"/>
              <a:t>Ne diraju u primjenu međudržavnih ugovora između država članica i trećih država</a:t>
            </a:r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787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i="1" dirty="0" err="1"/>
              <a:t>Članak</a:t>
            </a:r>
            <a:r>
              <a:rPr lang="en-US" i="1" dirty="0"/>
              <a:t> 25</a:t>
            </a:r>
            <a:r>
              <a:rPr lang="en-US" i="1" dirty="0" smtClean="0"/>
              <a:t>.</a:t>
            </a:r>
            <a:r>
              <a:rPr lang="hr-HR" i="1" dirty="0" smtClean="0"/>
              <a:t> Rim I, Članak 28. Rim II, </a:t>
            </a:r>
            <a:endParaRPr lang="en-US" i="1" dirty="0"/>
          </a:p>
          <a:p>
            <a:pPr fontAlgn="base"/>
            <a:r>
              <a:rPr lang="en-US" b="1" dirty="0" err="1"/>
              <a:t>Odnos</a:t>
            </a:r>
            <a:r>
              <a:rPr lang="en-US" b="1" dirty="0"/>
              <a:t> s </a:t>
            </a:r>
            <a:r>
              <a:rPr lang="en-US" b="1" dirty="0" err="1"/>
              <a:t>postojećim</a:t>
            </a:r>
            <a:r>
              <a:rPr lang="en-US" b="1" dirty="0"/>
              <a:t> </a:t>
            </a:r>
            <a:r>
              <a:rPr lang="en-US" b="1" dirty="0" err="1"/>
              <a:t>međunarodnim</a:t>
            </a:r>
            <a:r>
              <a:rPr lang="en-US" b="1" dirty="0"/>
              <a:t> </a:t>
            </a:r>
            <a:r>
              <a:rPr lang="en-US" b="1" dirty="0" err="1"/>
              <a:t>konvencijama</a:t>
            </a:r>
            <a:endParaRPr lang="en-US" b="1" dirty="0"/>
          </a:p>
          <a:p>
            <a:pPr fontAlgn="base"/>
            <a:r>
              <a:rPr lang="en-US" dirty="0"/>
              <a:t>1.   Ova </a:t>
            </a:r>
            <a:r>
              <a:rPr lang="en-US" dirty="0" err="1"/>
              <a:t>Uredba</a:t>
            </a:r>
            <a:r>
              <a:rPr lang="en-US" dirty="0"/>
              <a:t> ne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konvencija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Uredbe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2.   Ova </a:t>
            </a:r>
            <a:r>
              <a:rPr lang="en-US" dirty="0" err="1"/>
              <a:t>Uredba</a:t>
            </a:r>
            <a:r>
              <a:rPr lang="en-US" dirty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članicama</a:t>
            </a:r>
            <a:r>
              <a:rPr lang="en-US" dirty="0"/>
              <a:t>, </a:t>
            </a:r>
            <a:r>
              <a:rPr lang="en-US" dirty="0" err="1"/>
              <a:t>prevladava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konvencijama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sklopljene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u </a:t>
            </a:r>
            <a:r>
              <a:rPr lang="en-US" dirty="0" err="1"/>
              <a:t>mjeri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konvencije</a:t>
            </a:r>
            <a:r>
              <a:rPr lang="en-US" dirty="0"/>
              <a:t> </a:t>
            </a:r>
            <a:r>
              <a:rPr lang="en-US" dirty="0" err="1"/>
              <a:t>obuhvaćaju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regulirana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Uredbom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37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98298"/>
          </a:xfrm>
        </p:spPr>
        <p:txBody>
          <a:bodyPr>
            <a:normAutofit/>
          </a:bodyPr>
          <a:lstStyle/>
          <a:p>
            <a:r>
              <a:rPr lang="hr-HR"/>
              <a:t>Interpolacija prava EU i RH- kolizijska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2234044"/>
            <a:ext cx="9441873" cy="46239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Uredba</a:t>
            </a:r>
            <a:r>
              <a:rPr lang="en-US" dirty="0" smtClean="0"/>
              <a:t> (EZ) br. 593/2008 </a:t>
            </a:r>
            <a:r>
              <a:rPr lang="en-US" dirty="0" err="1" smtClean="0"/>
              <a:t>Europskog</a:t>
            </a:r>
            <a:r>
              <a:rPr lang="en-US" dirty="0" smtClean="0"/>
              <a:t> </a:t>
            </a:r>
            <a:r>
              <a:rPr lang="en-US" dirty="0" err="1" smtClean="0"/>
              <a:t>parlamenta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hr-HR" dirty="0" smtClean="0"/>
              <a:t> </a:t>
            </a:r>
            <a:r>
              <a:rPr lang="en-US" dirty="0" err="1" smtClean="0"/>
              <a:t>Vijeća</a:t>
            </a:r>
            <a:r>
              <a:rPr lang="en-US" dirty="0" smtClean="0"/>
              <a:t> </a:t>
            </a:r>
            <a:r>
              <a:rPr lang="hr-HR" dirty="0" smtClean="0"/>
              <a:t>od </a:t>
            </a:r>
            <a:r>
              <a:rPr lang="en-US" dirty="0" smtClean="0"/>
              <a:t>17. </a:t>
            </a:r>
            <a:r>
              <a:rPr lang="en-US" dirty="0" err="1" smtClean="0"/>
              <a:t>lipnja</a:t>
            </a:r>
            <a:r>
              <a:rPr lang="hr-HR" dirty="0" smtClean="0"/>
              <a:t> </a:t>
            </a:r>
            <a:r>
              <a:rPr lang="pl-PL" dirty="0" smtClean="0"/>
              <a:t>2008. </a:t>
            </a:r>
            <a:r>
              <a:rPr lang="en-US" dirty="0" smtClean="0"/>
              <a:t>o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mjerodavnom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obveze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Uredba</a:t>
            </a:r>
            <a:r>
              <a:rPr lang="en-US" b="1" dirty="0" smtClean="0"/>
              <a:t> Rim I)</a:t>
            </a:r>
            <a:endParaRPr lang="hr-HR" b="1" dirty="0" smtClean="0"/>
          </a:p>
          <a:p>
            <a:pPr marL="914400" lvl="1" indent="-514350"/>
            <a:r>
              <a:rPr lang="hr-HR" dirty="0" smtClean="0"/>
              <a:t>Zamjenjuje odredbe svih zakona (općeg i posebnih) o pravu mjerodavnom za ugovor (nakon 1.7.2013.)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Uredba (EZ) br. 864/2007 </a:t>
            </a:r>
            <a:r>
              <a:rPr lang="en-US" dirty="0" err="1" smtClean="0"/>
              <a:t>Europskog</a:t>
            </a:r>
            <a:r>
              <a:rPr lang="en-US" dirty="0" smtClean="0"/>
              <a:t> </a:t>
            </a:r>
            <a:r>
              <a:rPr lang="en-US" dirty="0" err="1" smtClean="0"/>
              <a:t>parlamenta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hr-HR" dirty="0" smtClean="0"/>
              <a:t> </a:t>
            </a:r>
            <a:r>
              <a:rPr lang="en-US" dirty="0" err="1" smtClean="0"/>
              <a:t>Vijeća</a:t>
            </a:r>
            <a:r>
              <a:rPr lang="en-US" dirty="0" smtClean="0"/>
              <a:t> </a:t>
            </a:r>
            <a:r>
              <a:rPr lang="hr-HR" dirty="0" smtClean="0"/>
              <a:t>od 11. srpnja 2007. o pravu mjerodavnom za </a:t>
            </a:r>
            <a:r>
              <a:rPr lang="hr-HR" dirty="0" err="1" smtClean="0"/>
              <a:t>izvanugovorne</a:t>
            </a:r>
            <a:r>
              <a:rPr lang="hr-HR" dirty="0" smtClean="0"/>
              <a:t> obveze </a:t>
            </a:r>
            <a:r>
              <a:rPr lang="hr-HR" b="1" dirty="0" smtClean="0"/>
              <a:t>(Uredba Rim II)</a:t>
            </a:r>
          </a:p>
          <a:p>
            <a:pPr marL="914400" lvl="1" indent="-514350"/>
            <a:r>
              <a:rPr lang="hr-HR" dirty="0" smtClean="0"/>
              <a:t>Zamjenjuje odredbe svih zakona (općeg i posebnih) o pravu mjerodavnom za </a:t>
            </a:r>
            <a:r>
              <a:rPr lang="hr-HR" dirty="0" err="1" smtClean="0"/>
              <a:t>izvanugovornu</a:t>
            </a:r>
            <a:r>
              <a:rPr lang="hr-HR" dirty="0" smtClean="0"/>
              <a:t> odgovornost (nakon 1.7.2013)</a:t>
            </a:r>
          </a:p>
          <a:p>
            <a:pPr marL="914400" lvl="1" indent="-514350"/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34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Interpolacija prava EU i RH – nadležnost, priznanje i ovrha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>
                <a:latin typeface="Calibri" pitchFamily="34" charset="0"/>
              </a:rPr>
              <a:t>Uredba (EU) br. 1215/2012 Europskog parlamenta i Vijeća od 12. prosinca 2012. o nadležnosti, priznanju i </a:t>
            </a:r>
            <a:r>
              <a:rPr lang="hr-HR" dirty="0" smtClean="0">
                <a:latin typeface="Calibri" pitchFamily="34" charset="0"/>
              </a:rPr>
              <a:t>ovrsi </a:t>
            </a:r>
            <a:r>
              <a:rPr lang="vi-VN" dirty="0" smtClean="0">
                <a:latin typeface="Calibri" pitchFamily="34" charset="0"/>
              </a:rPr>
              <a:t>sudskih odluka u građanskim i trgovačkim stvarima </a:t>
            </a:r>
            <a:r>
              <a:rPr lang="vi-VN" b="1" dirty="0" smtClean="0">
                <a:latin typeface="Calibri" pitchFamily="34" charset="0"/>
              </a:rPr>
              <a:t>(Uredba Bruxelles I</a:t>
            </a:r>
            <a:r>
              <a:rPr lang="hr-HR" b="1" dirty="0" smtClean="0">
                <a:latin typeface="Calibri" pitchFamily="34" charset="0"/>
              </a:rPr>
              <a:t> bis)</a:t>
            </a:r>
          </a:p>
          <a:p>
            <a:pPr lvl="1"/>
            <a:r>
              <a:rPr lang="hr-HR" dirty="0" smtClean="0">
                <a:latin typeface="Calibri" pitchFamily="34" charset="0"/>
              </a:rPr>
              <a:t>Primjenjuje se ako tuženik ima prebivalište u državi članici ili ako je riječ o </a:t>
            </a:r>
            <a:r>
              <a:rPr lang="hr-HR" dirty="0" err="1" smtClean="0">
                <a:latin typeface="Calibri" pitchFamily="34" charset="0"/>
              </a:rPr>
              <a:t>prorogaciji</a:t>
            </a:r>
            <a:r>
              <a:rPr lang="hr-HR" dirty="0" smtClean="0">
                <a:latin typeface="Calibri" pitchFamily="34" charset="0"/>
              </a:rPr>
              <a:t> ili ako je riječ o isključivoj nadležnosti prema Uredbi u trgovačkim i građanskim stvarima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59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Kolizijske odredbe prava RH zamijenjene su u ugovornim, </a:t>
            </a:r>
            <a:r>
              <a:rPr lang="hr-HR" dirty="0" err="1" smtClean="0"/>
              <a:t>izvanugovornim</a:t>
            </a:r>
            <a:r>
              <a:rPr lang="hr-HR" dirty="0" smtClean="0"/>
              <a:t>  i predmetima uzdržavanja i nasljeđivanja</a:t>
            </a:r>
          </a:p>
          <a:p>
            <a:r>
              <a:rPr lang="hr-HR" dirty="0" smtClean="0"/>
              <a:t>Procesne odredbe (nadležnost) izmijenjene su djelomično u ugovornim i </a:t>
            </a:r>
            <a:r>
              <a:rPr lang="hr-HR" dirty="0" err="1" smtClean="0"/>
              <a:t>izvanugovornim</a:t>
            </a:r>
            <a:r>
              <a:rPr lang="hr-HR" dirty="0" smtClean="0"/>
              <a:t> odnosima (BUI), a potpuno u nasljednom statutu i predmetima uzdržavanja</a:t>
            </a:r>
          </a:p>
          <a:p>
            <a:r>
              <a:rPr lang="hr-HR" dirty="0" smtClean="0"/>
              <a:t>Priznanje i ovrha stranih odluka radi se prema uredbama ako je riječ o odluci koja dolazi iz države članice donesenoj nakon stupanja na snagu uredbe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7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AFBB7D-508D-4DF3-A226-8CDFCD668057}" type="slidenum">
              <a:rPr lang="hr-HR" altLang="sr-Latn-RS" sz="1400" b="0"/>
              <a:pPr eaLnBrk="1" hangingPunct="1"/>
              <a:t>3</a:t>
            </a:fld>
            <a:endParaRPr lang="hr-HR" altLang="sr-Latn-RS" sz="1400" b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b="1"/>
              <a:t>Unutarnji izvori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37360"/>
            <a:ext cx="8229600" cy="441737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</a:t>
            </a:r>
            <a:r>
              <a:rPr lang="hr-HR" altLang="sr-Latn-RS" sz="2400" dirty="0"/>
              <a:t>Opći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rješavanju sukoba zakona s propisima drugih zemalja u  određenim odnosima iz 1991. (ZMPP) – </a:t>
            </a:r>
            <a:r>
              <a:rPr lang="hr-HR" altLang="sr-Latn-RS" dirty="0" smtClean="0"/>
              <a:t>ZRSZ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 smtClean="0"/>
              <a:t>Od 29. siječnja 2019. Zakon o međunarodnom privatnom pravu</a:t>
            </a:r>
            <a:endParaRPr lang="hr-HR" altLang="sr-Latn-RS" dirty="0"/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hr-HR" altLang="sr-Latn-RS" dirty="0"/>
          </a:p>
          <a:p>
            <a:pPr marL="0" indent="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</a:t>
            </a:r>
            <a:r>
              <a:rPr lang="hr-HR" altLang="sr-Latn-RS" sz="2400" dirty="0"/>
              <a:t>Posebni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mjenici iz 1994 – ZM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čeku iz 1994. – ZČ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Pomorski zakonik iz 2004. – PZ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obveznim i </a:t>
            </a:r>
            <a:r>
              <a:rPr lang="hr-HR" altLang="sr-Latn-RS" dirty="0" err="1"/>
              <a:t>stvarnopravnim</a:t>
            </a:r>
            <a:r>
              <a:rPr lang="hr-HR" altLang="sr-Latn-RS" dirty="0"/>
              <a:t> odnosima u zračnom prometu iz 1998. – ZOSOZP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vlasništvu i drugim stvarnim pravima iz 1996. – ZVDSP 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zaštiti tržišnog natjecanja iz 2003. – ZZTD 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parničnom postupku – ZPP</a:t>
            </a:r>
          </a:p>
          <a:p>
            <a:pPr marL="363538" lvl="1" indent="-98425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dirty="0"/>
              <a:t> Zakon o arbitraži iz 2001. – ZA</a:t>
            </a:r>
          </a:p>
        </p:txBody>
      </p:sp>
    </p:spTree>
    <p:extLst>
      <p:ext uri="{BB962C8B-B14F-4D97-AF65-F5344CB8AC3E}">
        <p14:creationId xmlns:p14="http://schemas.microsoft.com/office/powerpoint/2010/main" val="187657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b="1"/>
              <a:t>Izvori mpp - EU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endParaRPr lang="hr-HR" altLang="sr-Latn-RS" b="1" dirty="0" smtClean="0"/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hr-HR" altLang="sr-Latn-RS" b="1" dirty="0" smtClean="0"/>
              <a:t>Primarno pravo EU</a:t>
            </a:r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endParaRPr lang="hr-HR" altLang="sr-Latn-RS" b="1" dirty="0" smtClean="0"/>
          </a:p>
          <a:p>
            <a:pPr eaLnBrk="1" hangingPunct="1">
              <a:buClr>
                <a:srgbClr val="3333FF"/>
              </a:buClr>
              <a:buFont typeface="Wingdings" panose="05000000000000000000" pitchFamily="2" charset="2"/>
              <a:buChar char="§"/>
            </a:pPr>
            <a:r>
              <a:rPr lang="hr-HR" altLang="sr-Latn-RS" b="1" dirty="0" smtClean="0"/>
              <a:t>Sekundarno pravo </a:t>
            </a:r>
            <a:r>
              <a:rPr lang="hr-HR" altLang="sr-Latn-RS" b="1" dirty="0" smtClean="0"/>
              <a:t>EU</a:t>
            </a:r>
            <a:endParaRPr lang="hr-HR" altLang="sr-Latn-R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03EDE7-D059-4FCC-AAB5-42AFC4A05D7E}" type="slidenum">
              <a:rPr lang="hr-HR" altLang="sr-Latn-RS" sz="1400" b="0"/>
              <a:pPr eaLnBrk="1" hangingPunct="1"/>
              <a:t>4</a:t>
            </a:fld>
            <a:endParaRPr lang="hr-HR" altLang="sr-Latn-RS" sz="1400" b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565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Osnivački ugovori EZ/EU koji utječu na </a:t>
            </a:r>
            <a:r>
              <a:rPr lang="hr-HR" dirty="0" err="1" smtClean="0"/>
              <a:t>mpp</a:t>
            </a:r>
            <a:r>
              <a:rPr lang="hr-HR" dirty="0" smtClean="0"/>
              <a:t> država članica (legislativna nadležnost)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Ugovor iz Rima iz 1957./1958. (EEZ i EUROATOM)</a:t>
            </a:r>
          </a:p>
          <a:p>
            <a:r>
              <a:rPr lang="hr-HR" dirty="0" smtClean="0"/>
              <a:t>Ugovor iz </a:t>
            </a:r>
            <a:r>
              <a:rPr lang="hr-HR" dirty="0" err="1" smtClean="0"/>
              <a:t>Maastrichta</a:t>
            </a:r>
            <a:r>
              <a:rPr lang="hr-HR" dirty="0" smtClean="0"/>
              <a:t> </a:t>
            </a:r>
            <a:r>
              <a:rPr lang="hr-HR" dirty="0" err="1" smtClean="0"/>
              <a:t>iz</a:t>
            </a:r>
            <a:r>
              <a:rPr lang="hr-HR" dirty="0" smtClean="0"/>
              <a:t> 1992./1993.</a:t>
            </a:r>
          </a:p>
          <a:p>
            <a:r>
              <a:rPr lang="hr-HR" dirty="0" smtClean="0"/>
              <a:t>Ugovor iz Amsterdama iz 1997./1999.</a:t>
            </a:r>
          </a:p>
          <a:p>
            <a:r>
              <a:rPr lang="hr-HR" dirty="0" smtClean="0"/>
              <a:t>Ugovor iz Nice 2001./2003.</a:t>
            </a:r>
          </a:p>
          <a:p>
            <a:r>
              <a:rPr lang="hr-HR" dirty="0" smtClean="0"/>
              <a:t>Ugovor iz Lisabona 2007./2009.</a:t>
            </a:r>
          </a:p>
          <a:p>
            <a:pPr lvl="1"/>
            <a:r>
              <a:rPr lang="hr-HR" dirty="0" smtClean="0"/>
              <a:t>Ugovor o EU</a:t>
            </a:r>
          </a:p>
          <a:p>
            <a:pPr lvl="1"/>
            <a:r>
              <a:rPr lang="hr-HR" dirty="0" smtClean="0"/>
              <a:t>Ugovor o funkcioniranju 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iz Rima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sadržavao je samo odredbu prema kojoj su države članice bile obvezne surađivati kako bi se olakšalo priznanje i ovrha sudskih odluka na području tadašnje EZ</a:t>
            </a:r>
          </a:p>
          <a:p>
            <a:r>
              <a:rPr lang="en-US" dirty="0" err="1" smtClean="0"/>
              <a:t>Bruxellesk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konvencij</a:t>
            </a:r>
            <a:r>
              <a:rPr lang="hr-HR" dirty="0" smtClean="0"/>
              <a:t>a</a:t>
            </a:r>
            <a:r>
              <a:rPr lang="en-US" dirty="0" smtClean="0"/>
              <a:t> o </a:t>
            </a:r>
            <a:r>
              <a:rPr lang="en-US" dirty="0" err="1" smtClean="0"/>
              <a:t>sudskoj</a:t>
            </a:r>
            <a:r>
              <a:rPr lang="hr-HR" dirty="0" smtClean="0"/>
              <a:t> nadležnosti, </a:t>
            </a:r>
            <a:r>
              <a:rPr lang="hr-HR" dirty="0" smtClean="0"/>
              <a:t>priznanju </a:t>
            </a:r>
            <a:r>
              <a:rPr lang="hr-HR" dirty="0" smtClean="0"/>
              <a:t>i ovrsi odluka u građanskim i trgovačkim </a:t>
            </a:r>
            <a:r>
              <a:rPr lang="en-US" dirty="0" err="1" smtClean="0"/>
              <a:t>predmetima</a:t>
            </a:r>
            <a:r>
              <a:rPr lang="hr-HR" dirty="0" smtClean="0"/>
              <a:t> 1968./1971.</a:t>
            </a:r>
          </a:p>
          <a:p>
            <a:r>
              <a:rPr lang="en-US" dirty="0" err="1" smtClean="0"/>
              <a:t>Rimsk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konvencij</a:t>
            </a:r>
            <a:r>
              <a:rPr lang="hr-HR" dirty="0" smtClean="0"/>
              <a:t>a</a:t>
            </a:r>
            <a:r>
              <a:rPr lang="en-US" dirty="0" smtClean="0"/>
              <a:t> o </a:t>
            </a:r>
            <a:r>
              <a:rPr lang="en-US" dirty="0" err="1" smtClean="0"/>
              <a:t>mjerodavnom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obveze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1980.</a:t>
            </a:r>
            <a:r>
              <a:rPr lang="hr-HR" dirty="0" smtClean="0"/>
              <a:t>/1991.</a:t>
            </a:r>
          </a:p>
          <a:p>
            <a:r>
              <a:rPr lang="hr-HR" dirty="0" err="1" smtClean="0"/>
              <a:t>Lugano</a:t>
            </a:r>
            <a:r>
              <a:rPr lang="hr-HR" dirty="0" smtClean="0"/>
              <a:t> konvencija </a:t>
            </a:r>
            <a:r>
              <a:rPr lang="en-US" dirty="0" smtClean="0"/>
              <a:t>o </a:t>
            </a:r>
            <a:r>
              <a:rPr lang="en-US" dirty="0" err="1" smtClean="0"/>
              <a:t>sudskoj</a:t>
            </a:r>
            <a:r>
              <a:rPr lang="hr-HR" dirty="0" smtClean="0"/>
              <a:t> nadležnosti, </a:t>
            </a:r>
            <a:r>
              <a:rPr lang="hr-HR" dirty="0" smtClean="0"/>
              <a:t>priznanju </a:t>
            </a:r>
            <a:r>
              <a:rPr lang="hr-HR" dirty="0" smtClean="0"/>
              <a:t>i ovrsi odluka u građanskim i trgovačkim </a:t>
            </a:r>
            <a:r>
              <a:rPr lang="en-US" dirty="0" err="1" smtClean="0"/>
              <a:t>predmetima</a:t>
            </a:r>
            <a:r>
              <a:rPr lang="hr-HR" dirty="0" smtClean="0"/>
              <a:t> (EZ i EFTA) 1988.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iz </a:t>
            </a:r>
            <a:r>
              <a:rPr lang="hr-HR" dirty="0" err="1" smtClean="0"/>
              <a:t>Maastrichta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pravosudna suradnja u građanskim predmetima – i dalje temeljem međunarodnih ugovora</a:t>
            </a:r>
          </a:p>
          <a:p>
            <a:r>
              <a:rPr lang="hr-HR" dirty="0" smtClean="0"/>
              <a:t>Konvencija o stečaju</a:t>
            </a:r>
          </a:p>
          <a:p>
            <a:r>
              <a:rPr lang="hr-HR" dirty="0" smtClean="0"/>
              <a:t>Konvencija o dostavi</a:t>
            </a:r>
          </a:p>
          <a:p>
            <a:r>
              <a:rPr lang="hr-HR" dirty="0" smtClean="0"/>
              <a:t>Bruxelles II konvencija o bračnim predmetima </a:t>
            </a:r>
          </a:p>
          <a:p>
            <a:pPr lvl="1"/>
            <a:r>
              <a:rPr lang="hr-HR" dirty="0" smtClean="0"/>
              <a:t>Nijedna nije stupila na snagu zbog nedovoljnog broja ratifikacija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iz Amsterdama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Članak 65.</a:t>
            </a:r>
          </a:p>
          <a:p>
            <a:r>
              <a:rPr lang="hr-HR" dirty="0" smtClean="0"/>
              <a:t>Donošenje kolizijskih pravila i pravila međunarodnog građanskog procesnog prava u nadležnosti su europskog zakonodavca</a:t>
            </a:r>
          </a:p>
          <a:p>
            <a:r>
              <a:rPr lang="hr-HR" dirty="0" smtClean="0"/>
              <a:t>Na području MPP-a ne donose se više konvencije nego uredbe – Rimska konvencija zamijenjena je Uredbom Rim I, Briselska konvencija zamijenjena je Uredbom Bruxelles I te su donesene brojne druge uredbe</a:t>
            </a:r>
          </a:p>
          <a:p>
            <a:r>
              <a:rPr lang="hr-HR" dirty="0" smtClean="0"/>
              <a:t>Irska i VB imaju </a:t>
            </a:r>
            <a:r>
              <a:rPr lang="hr-HR" i="1" dirty="0" err="1" smtClean="0"/>
              <a:t>opt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dirty="0" smtClean="0"/>
              <a:t>položaj, a Danska je isključena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43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Prednosti uređenja materije MPP-a uredbama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Uredbama izbjegnuta dugotrajnost i neizvjesnost postupka izmjena konvencija. </a:t>
            </a:r>
          </a:p>
          <a:p>
            <a:pPr marL="514350" indent="-514350">
              <a:buAutoNum type="arabicPeriod"/>
            </a:pPr>
            <a:r>
              <a:rPr lang="hr-HR" dirty="0" smtClean="0"/>
              <a:t>Uredbe su obvezujući pravni akti EU koji u svim državama članicama EU djeluju izravno, a podložne su tumačenju od strane Europskog suda. </a:t>
            </a:r>
          </a:p>
          <a:p>
            <a:pPr marL="514350" indent="-514350">
              <a:buAutoNum type="arabicPeriod"/>
            </a:pPr>
            <a:r>
              <a:rPr lang="hr-HR" dirty="0" smtClean="0"/>
              <a:t>Donošenje uredbe u skladu je sa sistematizacijom pravila međunarodnog privatnog prava na području europske unije.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44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1418</Words>
  <Application>Microsoft Office PowerPoint</Application>
  <PresentationFormat>Widescreen</PresentationFormat>
  <Paragraphs>171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Retrospect</vt:lpstr>
      <vt:lpstr>Seminar MPP 4. travnja 2018.</vt:lpstr>
      <vt:lpstr>Izvori mpp-a - RH</vt:lpstr>
      <vt:lpstr>Unutarnji izvori</vt:lpstr>
      <vt:lpstr>Izvori mpp - EU</vt:lpstr>
      <vt:lpstr>Osnivački ugovori EZ/EU koji utječu na mpp država članica (legislativna nadležnost)</vt:lpstr>
      <vt:lpstr>Ugovor iz Rima </vt:lpstr>
      <vt:lpstr>Ugovor iz Maastrichta</vt:lpstr>
      <vt:lpstr>Ugovor iz Amsterdama </vt:lpstr>
      <vt:lpstr>Prednosti uređenja materije MPP-a uredbama </vt:lpstr>
      <vt:lpstr>Cilj unifikacije</vt:lpstr>
      <vt:lpstr>Ugovor iz Nice</vt:lpstr>
      <vt:lpstr>Ugovor iz Lisabona</vt:lpstr>
      <vt:lpstr>Lisabonski ugovor</vt:lpstr>
      <vt:lpstr>PowerPoint Presentation</vt:lpstr>
      <vt:lpstr>PowerPoint Presentation</vt:lpstr>
      <vt:lpstr>PowerPoint Presentation</vt:lpstr>
      <vt:lpstr>Obiteljske stvari</vt:lpstr>
      <vt:lpstr>Pojačana suradnja</vt:lpstr>
      <vt:lpstr>Izvori europskog MPP-a</vt:lpstr>
      <vt:lpstr>  Međunarodni ugovori u kojima je EU stranka  (europski ugovori)   </vt:lpstr>
      <vt:lpstr>Izvori MPP-a RH</vt:lpstr>
      <vt:lpstr> Međudržavni ugovori (koji nisu europski) </vt:lpstr>
      <vt:lpstr>PowerPoint Presentation</vt:lpstr>
      <vt:lpstr>Interpolacija prava EU i RH- kolizijska pravila</vt:lpstr>
      <vt:lpstr>Interpolacija prava EU i RH – nadležnost, priznanje i ovrha</vt:lpstr>
      <vt:lpstr>Zaključak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međunarodnog privatnog prava</dc:title>
  <dc:creator>Tena Hoško</dc:creator>
  <cp:lastModifiedBy>Tena Hoško</cp:lastModifiedBy>
  <cp:revision>20</cp:revision>
  <dcterms:created xsi:type="dcterms:W3CDTF">2017-03-15T11:38:14Z</dcterms:created>
  <dcterms:modified xsi:type="dcterms:W3CDTF">2018-04-03T08:19:12Z</dcterms:modified>
</cp:coreProperties>
</file>