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8" r:id="rId6"/>
    <p:sldId id="257" r:id="rId7"/>
    <p:sldId id="261" r:id="rId8"/>
    <p:sldId id="260" r:id="rId9"/>
    <p:sldId id="271" r:id="rId10"/>
    <p:sldId id="264" r:id="rId11"/>
    <p:sldId id="269" r:id="rId12"/>
    <p:sldId id="270" r:id="rId13"/>
    <p:sldId id="265" r:id="rId14"/>
    <p:sldId id="266" r:id="rId15"/>
    <p:sldId id="272" r:id="rId16"/>
    <p:sldId id="263" r:id="rId17"/>
    <p:sldId id="26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31.10.2016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Građansko pravo – ugovorne obveze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Sklapanje ugovora javnim nadmetanjem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10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Vrijednosti nabave</a:t>
            </a:r>
            <a:endParaRPr lang="hr-HR" altLang="sr-Latn-R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dirty="0" smtClean="0"/>
              <a:t>Javni/sektorski naručitelji + vrijednost predmeta nabave </a:t>
            </a:r>
            <a:r>
              <a:rPr lang="hr-HR" altLang="sr-Latn-RS" dirty="0" smtClean="0"/>
              <a:t>200.000 </a:t>
            </a:r>
            <a:r>
              <a:rPr lang="hr-HR" altLang="sr-Latn-RS" dirty="0" smtClean="0"/>
              <a:t>kn i </a:t>
            </a:r>
            <a:r>
              <a:rPr lang="hr-HR" altLang="sr-Latn-RS" dirty="0" smtClean="0"/>
              <a:t>više za robe i javne usluge, odnosno 500.000 KN za javne radove</a:t>
            </a:r>
          </a:p>
          <a:p>
            <a:pPr eaLnBrk="1" hangingPunct="1"/>
            <a:r>
              <a:rPr lang="hr-HR" altLang="sr-Latn-RS" dirty="0" smtClean="0"/>
              <a:t>„Europski pragovi”</a:t>
            </a:r>
          </a:p>
          <a:p>
            <a:pPr lvl="1"/>
            <a:r>
              <a:rPr lang="hr-HR" altLang="sr-Latn-RS" dirty="0" smtClean="0"/>
              <a:t>135.000 / 209.000 / 5.225.000 EUR</a:t>
            </a: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95527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Postupci javne nabave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Otvoreni postupak</a:t>
            </a:r>
          </a:p>
          <a:p>
            <a:r>
              <a:rPr lang="hr-HR" dirty="0" smtClean="0"/>
              <a:t>Ograničeni postupak</a:t>
            </a:r>
          </a:p>
          <a:p>
            <a:r>
              <a:rPr lang="hr-HR" dirty="0" smtClean="0"/>
              <a:t>Pregovarački postupak s prethodnom objavom</a:t>
            </a:r>
          </a:p>
          <a:p>
            <a:r>
              <a:rPr lang="hr-HR" dirty="0" smtClean="0"/>
              <a:t>Pregovarački postupak bez prethodne objave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0276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Okvirni sporazum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 li okvirni sporazum po svojoj pravnoj naravi ugovor?</a:t>
            </a:r>
          </a:p>
          <a:p>
            <a:r>
              <a:rPr lang="hr-HR" dirty="0" smtClean="0"/>
              <a:t>Okvirni sporazum</a:t>
            </a:r>
          </a:p>
          <a:p>
            <a:pPr lvl="1"/>
            <a:r>
              <a:rPr lang="hr-HR" dirty="0" smtClean="0"/>
              <a:t>S jednim ili više gospodarskih subjekta</a:t>
            </a:r>
          </a:p>
          <a:p>
            <a:pPr lvl="1"/>
            <a:r>
              <a:rPr lang="hr-HR" dirty="0" smtClean="0"/>
              <a:t>Određeni/neodređeni „uvjeti za sklapanja ugovora”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9145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Trenutak perfekcije ugovora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 dirty="0" smtClean="0"/>
              <a:t>Javni naručitelj ne smije potpisati ugovor o javnoj nabavi prije isteka roka mirovanja, koji iznosi </a:t>
            </a:r>
            <a:r>
              <a:rPr lang="hr-HR" altLang="sr-Latn-RS" sz="2400" dirty="0" smtClean="0"/>
              <a:t>15/10 </a:t>
            </a:r>
            <a:r>
              <a:rPr lang="hr-HR" altLang="sr-Latn-RS" sz="2400" dirty="0" smtClean="0"/>
              <a:t>dana od dana dostave odluke o odabiru svakom ponuditelju (čl. </a:t>
            </a:r>
            <a:r>
              <a:rPr lang="hr-HR" altLang="sr-Latn-RS" sz="2400" dirty="0" smtClean="0"/>
              <a:t>98. </a:t>
            </a:r>
            <a:r>
              <a:rPr lang="hr-HR" altLang="sr-Latn-RS" sz="2400" dirty="0" smtClean="0"/>
              <a:t>st. 1. ZJN)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 dirty="0" smtClean="0"/>
              <a:t>Protekom roka mirovanja </a:t>
            </a:r>
            <a:r>
              <a:rPr lang="hr-HR" altLang="sr-Latn-RS" sz="2400" b="1" u="sng" dirty="0" smtClean="0"/>
              <a:t>odluka </a:t>
            </a:r>
            <a:r>
              <a:rPr lang="hr-HR" altLang="sr-Latn-RS" sz="2400" b="1" u="sng" dirty="0" smtClean="0"/>
              <a:t>o odabiru postaje izvršna te nastaje ugovorni </a:t>
            </a:r>
            <a:r>
              <a:rPr lang="hr-HR" altLang="sr-Latn-RS" sz="2400" b="1" u="sng" dirty="0" smtClean="0"/>
              <a:t>odnos (ugovor o javnoj nabavi odnosno okvirni sporazum)</a:t>
            </a:r>
            <a:r>
              <a:rPr lang="hr-HR" altLang="sr-Latn-RS" sz="2400" dirty="0" smtClean="0"/>
              <a:t>. </a:t>
            </a:r>
            <a:endParaRPr lang="hr-HR" alt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353187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Protek roka </a:t>
            </a:r>
            <a:r>
              <a:rPr lang="sr-Latn-CS" altLang="sr-Latn-RS" dirty="0" smtClean="0"/>
              <a:t>iz ponude</a:t>
            </a:r>
            <a:endParaRPr lang="sr-Latn-CS" altLang="sr-Latn-R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Ako u trenutku </a:t>
            </a:r>
            <a:r>
              <a:rPr lang="hr-HR" altLang="sr-Latn-RS" dirty="0" smtClean="0"/>
              <a:t>izvršnosti istekne </a:t>
            </a:r>
            <a:r>
              <a:rPr lang="hr-HR" altLang="sr-Latn-RS" dirty="0" smtClean="0"/>
              <a:t>rok valjanosti ponude, ugovorni odnos nastaje pisanom izjavom ponuditelja o prihvatu ugovora. </a:t>
            </a:r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U </a:t>
            </a:r>
            <a:r>
              <a:rPr lang="hr-HR" altLang="sr-Latn-RS" dirty="0" smtClean="0"/>
              <a:t>svrhu davanja te izjave ponuditelju se daje primjereni </a:t>
            </a:r>
            <a:r>
              <a:rPr lang="hr-HR" altLang="sr-Latn-RS" dirty="0" smtClean="0"/>
              <a:t>rok</a:t>
            </a:r>
            <a:r>
              <a:rPr lang="hr-HR" altLang="sr-Latn-RS" dirty="0" smtClean="0"/>
              <a:t/>
            </a:r>
            <a:br>
              <a:rPr lang="hr-HR" altLang="sr-Latn-RS" dirty="0" smtClean="0"/>
            </a:b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333756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Koncesije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koncesija </a:t>
            </a:r>
            <a:r>
              <a:rPr lang="pl-PL" dirty="0"/>
              <a:t>za gospodarsko korištenje općeg ili drugog dobra,</a:t>
            </a:r>
          </a:p>
          <a:p>
            <a:r>
              <a:rPr lang="pl-PL" dirty="0" smtClean="0"/>
              <a:t> </a:t>
            </a:r>
            <a:r>
              <a:rPr lang="pl-PL" dirty="0"/>
              <a:t>koncesija za javne radove,</a:t>
            </a:r>
          </a:p>
          <a:p>
            <a:r>
              <a:rPr lang="pl-PL" dirty="0" smtClean="0"/>
              <a:t>koncesija </a:t>
            </a:r>
            <a:r>
              <a:rPr lang="pl-PL" dirty="0"/>
              <a:t>za javne usluge.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2482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Ugovor o koncesiji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000" dirty="0" smtClean="0"/>
              <a:t>davatelj </a:t>
            </a:r>
            <a:r>
              <a:rPr lang="hr-HR" altLang="sr-Latn-RS" sz="2000" dirty="0" smtClean="0"/>
              <a:t>koncesije dužan je ponuditi sklapanje ugovora najpovoljnijem “ponuditelju” </a:t>
            </a:r>
            <a:r>
              <a:rPr lang="hr-HR" altLang="sr-Latn-RS" sz="2000" dirty="0"/>
              <a:t> </a:t>
            </a:r>
            <a:endParaRPr lang="hr-HR" altLang="sr-Latn-RS" sz="2000" dirty="0"/>
          </a:p>
          <a:p>
            <a:pPr>
              <a:lnSpc>
                <a:spcPct val="90000"/>
              </a:lnSpc>
            </a:pPr>
            <a:r>
              <a:rPr lang="hr-HR" altLang="sr-Latn-RS" sz="2000" dirty="0" smtClean="0"/>
              <a:t>Mora biti u skladu s dokumentacijom …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 smtClean="0"/>
              <a:t>Iznimno se može sklopiti bez ugovaranja naknade za koncesiju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 smtClean="0"/>
              <a:t>Naknada u jednakom ili varijabilnom iznosu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 smtClean="0"/>
              <a:t>Izmjene </a:t>
            </a:r>
          </a:p>
          <a:p>
            <a:pPr lvl="1">
              <a:lnSpc>
                <a:spcPct val="90000"/>
              </a:lnSpc>
            </a:pPr>
            <a:r>
              <a:rPr lang="hr-HR" altLang="sr-Latn-RS" sz="1600" dirty="0" smtClean="0"/>
              <a:t>Bitne izmjene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 smtClean="0"/>
              <a:t>Založno pravo – samo za korist financijskih institucija za tražbine iz ugovora o kreditu radi provedbe ugovora o koncesiji</a:t>
            </a:r>
          </a:p>
          <a:p>
            <a:pPr>
              <a:lnSpc>
                <a:spcPct val="90000"/>
              </a:lnSpc>
            </a:pPr>
            <a:r>
              <a:rPr lang="hr-HR" altLang="sr-Latn-RS" sz="2000" dirty="0" smtClean="0"/>
              <a:t>Podugovaranje / </a:t>
            </a:r>
            <a:r>
              <a:rPr lang="hr-HR" altLang="sr-Latn-RS" sz="2000" dirty="0" err="1" smtClean="0"/>
              <a:t>potkoncesija</a:t>
            </a:r>
            <a:endParaRPr lang="hr-HR" altLang="sr-Latn-RS" sz="2000" dirty="0" smtClean="0"/>
          </a:p>
        </p:txBody>
      </p:sp>
    </p:spTree>
    <p:extLst>
      <p:ext uri="{BB962C8B-B14F-4D97-AF65-F5344CB8AC3E}">
        <p14:creationId xmlns:p14="http://schemas.microsoft.com/office/powerpoint/2010/main" val="2113066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 smtClean="0"/>
              <a:t>Ugovor o javno-privatnom partnerstvu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Dva modela javno-privatnog partnerstva: ugovorni i statusni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Ugovor </a:t>
            </a:r>
            <a:r>
              <a:rPr lang="hr-HR" altLang="sr-Latn-RS" sz="2800" dirty="0" smtClean="0"/>
              <a:t>u pisanom obliku na određeno vrijeme (ne kraće od </a:t>
            </a:r>
            <a:r>
              <a:rPr lang="hr-HR" altLang="sr-Latn-RS" sz="2800" dirty="0" smtClean="0"/>
              <a:t>3 </a:t>
            </a:r>
            <a:r>
              <a:rPr lang="hr-HR" altLang="sr-Latn-RS" sz="2800" dirty="0" smtClean="0"/>
              <a:t>godina i ne dulje od 40 godina).</a:t>
            </a:r>
          </a:p>
          <a:p>
            <a:pPr lvl="1">
              <a:lnSpc>
                <a:spcPct val="90000"/>
              </a:lnSpc>
            </a:pPr>
            <a:r>
              <a:rPr lang="hr-HR" altLang="sr-Latn-RS" sz="2400" dirty="0" smtClean="0"/>
              <a:t>Gradnja i/ili održavanje javne građevine radi pružanja javnih usluga iz okvira nadležnosti javnih partnera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Preuzimanje rizika od strane privatnih partnera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Kriterij za odabir: isključivo ekonomski najpovoljnija ponuda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81633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4000" smtClean="0"/>
              <a:t>ZOO i sklapanje ugovora javnim nadmetanjem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 smtClean="0"/>
              <a:t>posebna pravila u okviru ugovora o djelu </a:t>
            </a:r>
          </a:p>
          <a:p>
            <a:pPr eaLnBrk="1" hangingPunct="1"/>
            <a:r>
              <a:rPr lang="hr-HR" altLang="sr-Latn-RS" sz="2800" smtClean="0"/>
              <a:t>poziv upućen određenom ili neodređenom broju osoba na nadmetanje za izvršenje određenih radova, pod određenim uvjetima i uz određena jamstva, </a:t>
            </a:r>
            <a:r>
              <a:rPr lang="hr-HR" altLang="sr-Latn-RS" sz="2800" b="1" u="sng" smtClean="0"/>
              <a:t>obvezuje pozivatelja da sklopi ugovor o tim radovima s onim koji ponudi najnižu cijenu</a:t>
            </a:r>
            <a:r>
              <a:rPr lang="hr-HR" altLang="sr-Latn-RS" sz="2800" smtClean="0"/>
              <a:t>, osim ako je tu obvezu isključio u pozivu na nadmetanje. (čl. 594. st. 1. ZOO)</a:t>
            </a:r>
          </a:p>
          <a:p>
            <a:pPr eaLnBrk="1" hangingPunct="1"/>
            <a:endParaRPr lang="hr-HR" altLang="sr-Latn-RS" sz="2800" smtClean="0"/>
          </a:p>
        </p:txBody>
      </p:sp>
    </p:spTree>
    <p:extLst>
      <p:ext uri="{BB962C8B-B14F-4D97-AF65-F5344CB8AC3E}">
        <p14:creationId xmlns:p14="http://schemas.microsoft.com/office/powerpoint/2010/main" val="143111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altLang="sr-Latn-R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b="1" smtClean="0"/>
              <a:t>- Poziv na nadmetanje za umjetničko ili tehničko rješenje (čl. 595. ZOO)</a:t>
            </a:r>
            <a:endParaRPr lang="hr-HR" altLang="sr-Latn-R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smtClean="0"/>
              <a:t>Poziv upućen određenom ili neodređenom broju osoba na nadmetanje za umjetničko ili tehničko rješenje namjeravanih radova </a:t>
            </a:r>
            <a:r>
              <a:rPr lang="hr-HR" altLang="sr-Latn-RS" sz="2800" b="1" u="sng" smtClean="0"/>
              <a:t>obvezuje pozivatelja da pod uvjetima sadržanim u pozivu na nadmetanje sklopi ugovor sa sudionikom u nadmetanju čije rješenje prihvati povjerenstvo sastav kojega je unaprijed objavljen</a:t>
            </a:r>
            <a:r>
              <a:rPr lang="hr-HR" altLang="sr-Latn-RS" sz="2800" smtClean="0"/>
              <a:t>, osim ako je tu obvezu isključio u pozivu na nadmetanje.</a:t>
            </a:r>
          </a:p>
        </p:txBody>
      </p:sp>
    </p:spTree>
    <p:extLst>
      <p:ext uri="{BB962C8B-B14F-4D97-AF65-F5344CB8AC3E}">
        <p14:creationId xmlns:p14="http://schemas.microsoft.com/office/powerpoint/2010/main" val="145651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Javno obećanje nagrade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Javnim oglasom učinjeno obećanje nagrade onome tko izvrši određenu radnju, postigne neki uspjeh, nađe se u određenoj situaciji ili ispuni neki drugi uvjet, obvezuje obećavatelja da ispuni obećanje.</a:t>
            </a:r>
          </a:p>
          <a:p>
            <a:r>
              <a:rPr lang="vi-VN" dirty="0" smtClean="0"/>
              <a:t>Obećavatelj </a:t>
            </a:r>
            <a:r>
              <a:rPr lang="vi-VN" dirty="0"/>
              <a:t>nagrade ili bilo kakvog nagradnog natjecanja dužan je odrediti rok za natjecanje, a ako ga ne odredi, svatko tko želi sudjelovati u natjecanju ima pravo zahtijevati od suda da odredi odgovarajući rok.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465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dirty="0" smtClean="0"/>
              <a:t>Natječaj </a:t>
            </a:r>
            <a:r>
              <a:rPr lang="vi-VN" dirty="0"/>
              <a:t>i </a:t>
            </a:r>
            <a:r>
              <a:rPr lang="vi-VN" dirty="0" smtClean="0"/>
              <a:t>nagrada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vi-VN" dirty="0" smtClean="0"/>
              <a:t>Članak </a:t>
            </a:r>
            <a:r>
              <a:rPr lang="vi-VN" dirty="0"/>
              <a:t>1133.</a:t>
            </a:r>
          </a:p>
          <a:p>
            <a:pPr marL="0" indent="0">
              <a:buNone/>
            </a:pPr>
            <a:r>
              <a:rPr lang="vi-VN" dirty="0"/>
              <a:t>(1) O dodjeli nagrade u slučaju natječaja odlučuje priređivač natječaja ili jedna ili više osoba što ih on odredi.</a:t>
            </a:r>
          </a:p>
          <a:p>
            <a:pPr marL="0" indent="0">
              <a:buNone/>
            </a:pPr>
            <a:r>
              <a:rPr lang="vi-VN" dirty="0"/>
              <a:t>(2) Ako su u uvjetima natječaja ili nekim općim propisima koji vrijede za određeni natječaj postavljena pravila po kojima nagrada treba biti dodijeljena, svaki sudionik u natječaju ima pravo zahtijevati poništaj odluke o dodjeli nagrade ako nagrada nije dodijeljena u skladu s tim pravilima.</a:t>
            </a:r>
          </a:p>
          <a:p>
            <a:pPr marL="0" indent="0">
              <a:buNone/>
            </a:pPr>
            <a:r>
              <a:rPr lang="vi-VN" dirty="0"/>
              <a:t>(3) Vlasništvo ili koje drugo pravo na djelu nagrađenom na natječaju stječe priređivač natječaja samo ako je to navedeno u oglasu natječaja.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46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Posebni propisi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Zakon o zakupu i kupoprodaji poslovnog prostora</a:t>
            </a:r>
          </a:p>
          <a:p>
            <a:r>
              <a:rPr lang="hr-HR" dirty="0" smtClean="0"/>
              <a:t>Zakon o javnoj nabavi </a:t>
            </a:r>
          </a:p>
          <a:p>
            <a:r>
              <a:rPr lang="hr-HR" dirty="0" smtClean="0"/>
              <a:t>Zakon o koncesijama</a:t>
            </a:r>
          </a:p>
          <a:p>
            <a:r>
              <a:rPr lang="hr-HR" dirty="0" smtClean="0"/>
              <a:t>Zakon o javno-privatnom partnerstvu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1257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4000" smtClean="0"/>
              <a:t>Podjela ugovora prema personalnom kriteriju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Ugovori građanskog prava</a:t>
            </a:r>
          </a:p>
          <a:p>
            <a:pPr lvl="1" eaLnBrk="1" hangingPunct="1">
              <a:lnSpc>
                <a:spcPct val="90000"/>
              </a:lnSpc>
            </a:pPr>
            <a:r>
              <a:rPr lang="hr-HR" altLang="sr-Latn-RS" dirty="0" err="1" smtClean="0"/>
              <a:t>Obveznopravni</a:t>
            </a:r>
            <a:r>
              <a:rPr lang="hr-HR" altLang="sr-Latn-RS" dirty="0" smtClean="0"/>
              <a:t>, </a:t>
            </a:r>
            <a:r>
              <a:rPr lang="hr-HR" altLang="sr-Latn-RS" dirty="0" err="1" smtClean="0"/>
              <a:t>stvarnopravni</a:t>
            </a:r>
            <a:r>
              <a:rPr lang="hr-HR" altLang="sr-Latn-RS" dirty="0" smtClean="0"/>
              <a:t>, </a:t>
            </a:r>
            <a:r>
              <a:rPr lang="hr-HR" altLang="sr-Latn-RS" dirty="0" err="1" smtClean="0"/>
              <a:t>nasljednopravni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Trgovački ugovori (</a:t>
            </a:r>
            <a:r>
              <a:rPr lang="hr-HR" altLang="sr-Latn-RS" dirty="0" err="1" smtClean="0"/>
              <a:t>obveznopravni</a:t>
            </a:r>
            <a:r>
              <a:rPr lang="hr-HR" altLang="sr-Latn-RS" dirty="0" smtClean="0"/>
              <a:t> – monistička </a:t>
            </a:r>
            <a:r>
              <a:rPr lang="hr-HR" altLang="sr-Latn-RS" dirty="0" err="1" smtClean="0"/>
              <a:t>konecepcija</a:t>
            </a:r>
            <a:r>
              <a:rPr lang="hr-HR" altLang="sr-Latn-R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Potrošački ugovori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Javnopravni ugovori</a:t>
            </a:r>
          </a:p>
        </p:txBody>
      </p:sp>
    </p:spTree>
    <p:extLst>
      <p:ext uri="{BB962C8B-B14F-4D97-AF65-F5344CB8AC3E}">
        <p14:creationId xmlns:p14="http://schemas.microsoft.com/office/powerpoint/2010/main" val="396872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 o javnoj nabavi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Obveznici primjene (javni i sektorski naručitelji)</a:t>
            </a:r>
          </a:p>
          <a:p>
            <a:r>
              <a:rPr lang="hr-HR" dirty="0" smtClean="0"/>
              <a:t>Nadmetanje ili neposredno ugovaranje (neposredna pogodba)</a:t>
            </a:r>
          </a:p>
          <a:p>
            <a:r>
              <a:rPr lang="hr-HR" dirty="0" smtClean="0"/>
              <a:t>Javne nabave na temelju općih akata javnih i sektorskih naručitelja + svih drugih pravnih subjekata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652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ugovora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Podvrste</a:t>
            </a:r>
          </a:p>
          <a:p>
            <a:pPr lvl="1"/>
            <a:r>
              <a:rPr lang="hr-HR" altLang="sr-Latn-RS" dirty="0"/>
              <a:t>Ugovor o javnoj nabavi robe</a:t>
            </a:r>
          </a:p>
          <a:p>
            <a:pPr lvl="1"/>
            <a:r>
              <a:rPr lang="hr-HR" altLang="sr-Latn-RS" dirty="0"/>
              <a:t>Ugovor o javnim uslugama</a:t>
            </a:r>
          </a:p>
          <a:p>
            <a:pPr lvl="1"/>
            <a:r>
              <a:rPr lang="hr-HR" altLang="sr-Latn-RS" dirty="0"/>
              <a:t>Ugovor o javnim radovima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135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728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tema</vt:lpstr>
      <vt:lpstr>Građansko pravo – ugovorne obveze    Sklapanje ugovora javnim nadmetanjem</vt:lpstr>
      <vt:lpstr>ZOO i sklapanje ugovora javnim nadmetanjem</vt:lpstr>
      <vt:lpstr>PowerPoint Presentation</vt:lpstr>
      <vt:lpstr>Javno obećanje nagrade</vt:lpstr>
      <vt:lpstr>PowerPoint Presentation</vt:lpstr>
      <vt:lpstr>Posebni propisi</vt:lpstr>
      <vt:lpstr>Podjela ugovora prema personalnom kriteriju</vt:lpstr>
      <vt:lpstr>Zakon o javnoj nabavi</vt:lpstr>
      <vt:lpstr>Podjela ugovora</vt:lpstr>
      <vt:lpstr>Vrijednosti nabave</vt:lpstr>
      <vt:lpstr>Postupci javne nabave</vt:lpstr>
      <vt:lpstr>Okvirni sporazum</vt:lpstr>
      <vt:lpstr>Trenutak perfekcije ugovora</vt:lpstr>
      <vt:lpstr>Protek roka iz ponude</vt:lpstr>
      <vt:lpstr>Koncesije</vt:lpstr>
      <vt:lpstr>Ugovor o koncesiji</vt:lpstr>
      <vt:lpstr>Ugovor o javno-privatnom partnerstvu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Građansko pravo – ugovorne obveze    Sklapanje ugovora javnim nadmetanjem</dc:title>
  <dc:creator>Saša Nikšić</dc:creator>
  <cp:lastModifiedBy>II</cp:lastModifiedBy>
  <cp:revision>12</cp:revision>
  <dcterms:created xsi:type="dcterms:W3CDTF">2016-10-24T10:36:18Z</dcterms:created>
  <dcterms:modified xsi:type="dcterms:W3CDTF">2016-10-31T10:06:46Z</dcterms:modified>
</cp:coreProperties>
</file>