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76" r:id="rId24"/>
    <p:sldId id="280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>
        <p:scale>
          <a:sx n="65" d="100"/>
          <a:sy n="65" d="100"/>
        </p:scale>
        <p:origin x="-40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78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87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9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96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37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1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5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97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089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12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0C2B-4812-4135-A110-81A06088785A}" type="datetimeFigureOut">
              <a:rPr lang="hr-HR" smtClean="0"/>
              <a:t>09/05/2019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942D-B9B3-460C-A798-4251EADEA8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22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Skrb za djecu kao ishodište profesije socijalnog rada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Priredila</a:t>
            </a:r>
          </a:p>
          <a:p>
            <a:r>
              <a:rPr lang="hr-HR" dirty="0" smtClean="0"/>
              <a:t>Doc. dr. sc. Vanja Branica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1344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4759"/>
          </a:xfrm>
        </p:spPr>
        <p:txBody>
          <a:bodyPr/>
          <a:lstStyle/>
          <a:p>
            <a:pPr>
              <a:defRPr/>
            </a:pPr>
            <a:r>
              <a:rPr lang="hr-HR" altLang="sr-Latn-RS" b="1" dirty="0"/>
              <a:t>Moderno poimanje djetinjstva</a:t>
            </a:r>
            <a:endParaRPr lang="hr-HR" b="1" dirty="0" smtClean="0"/>
          </a:p>
        </p:txBody>
      </p:sp>
      <p:sp>
        <p:nvSpPr>
          <p:cNvPr id="5939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Moderno poimanje djetinjstva razvija se krajem 19. i početkom 20. stoljeća. </a:t>
            </a:r>
          </a:p>
          <a:p>
            <a:pPr eaLnBrk="1" hangingPunct="1"/>
            <a:r>
              <a:rPr lang="hr-HR" altLang="sr-Latn-RS" dirty="0" smtClean="0"/>
              <a:t>Ekonomski odnosi i povećanje broja djece koja rade u industriji dovode od promjena u poimanju djeteta. </a:t>
            </a:r>
          </a:p>
          <a:p>
            <a:pPr eaLnBrk="1" hangingPunct="1"/>
            <a:r>
              <a:rPr lang="hr-HR" altLang="sr-Latn-RS" dirty="0" smtClean="0"/>
              <a:t>Glavne karakteristike modernog poimanja djetinjstva: a) orijentacija na budućnost i b) stav da su djeca individue koje se razvijaju s osobnim, socijalnim i moralnim predispozicijama koje treba oblikovati i razvijati kako bi se pripremili za odraslu dob (</a:t>
            </a:r>
            <a:r>
              <a:rPr lang="hr-HR" altLang="sr-Latn-RS" dirty="0" err="1" smtClean="0"/>
              <a:t>Wyness</a:t>
            </a:r>
            <a:r>
              <a:rPr lang="hr-HR" altLang="sr-Latn-RS" dirty="0" smtClean="0"/>
              <a:t>, 2006.:13). </a:t>
            </a: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87513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1809750" y="214313"/>
            <a:ext cx="8401050" cy="5916612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Font typeface="Wingdings"/>
              <a:buChar char=""/>
              <a:defRPr/>
            </a:pPr>
            <a:endParaRPr lang="hr-HR" sz="2200" dirty="0" smtClean="0"/>
          </a:p>
          <a:p>
            <a:pPr marL="0" indent="0">
              <a:buNone/>
              <a:defRPr/>
            </a:pPr>
            <a:r>
              <a:rPr lang="hr-HR" altLang="sr-Latn-RS" sz="4300" b="1" dirty="0"/>
              <a:t>Moderno poimanje </a:t>
            </a:r>
            <a:r>
              <a:rPr lang="hr-HR" altLang="sr-Latn-RS" sz="4300" b="1" dirty="0" smtClean="0"/>
              <a:t>djetinjstva</a:t>
            </a:r>
          </a:p>
          <a:p>
            <a:pPr marL="0" indent="0">
              <a:buNone/>
              <a:defRPr/>
            </a:pPr>
            <a:endParaRPr lang="hr-HR" sz="2200" dirty="0" smtClean="0"/>
          </a:p>
          <a:p>
            <a:pPr>
              <a:defRPr/>
            </a:pPr>
            <a:r>
              <a:rPr lang="hr-HR" sz="2200" dirty="0" smtClean="0"/>
              <a:t>Razdoblje 20. stoljeća </a:t>
            </a:r>
            <a:r>
              <a:rPr lang="hr-HR" sz="2200" dirty="0" err="1" smtClean="0"/>
              <a:t>Dekker</a:t>
            </a:r>
            <a:r>
              <a:rPr lang="hr-HR" sz="2200" dirty="0" smtClean="0"/>
              <a:t> (2000.) naziva razdobljem „orijentiranosti na dijete“ prema poznatoj knjizi </a:t>
            </a:r>
            <a:r>
              <a:rPr lang="hr-HR" sz="2200" dirty="0" err="1" smtClean="0"/>
              <a:t>Ellen</a:t>
            </a:r>
            <a:r>
              <a:rPr lang="hr-HR" sz="2200" dirty="0" smtClean="0"/>
              <a:t> </a:t>
            </a:r>
            <a:r>
              <a:rPr lang="hr-HR" sz="2200" dirty="0" err="1" smtClean="0"/>
              <a:t>Key</a:t>
            </a:r>
            <a:r>
              <a:rPr lang="hr-HR" sz="2200" dirty="0" smtClean="0"/>
              <a:t> „</a:t>
            </a:r>
            <a:r>
              <a:rPr lang="hr-HR" sz="2200" i="1" dirty="0" err="1" smtClean="0"/>
              <a:t>Cetury</a:t>
            </a:r>
            <a:r>
              <a:rPr lang="hr-HR" sz="2200" i="1" dirty="0" smtClean="0"/>
              <a:t> </a:t>
            </a:r>
            <a:r>
              <a:rPr lang="hr-HR" sz="2200" i="1" dirty="0" err="1" smtClean="0"/>
              <a:t>of</a:t>
            </a:r>
            <a:r>
              <a:rPr lang="hr-HR" sz="2200" i="1" dirty="0" smtClean="0"/>
              <a:t> </a:t>
            </a:r>
            <a:r>
              <a:rPr lang="hr-HR" sz="2200" i="1" dirty="0" err="1" smtClean="0"/>
              <a:t>the</a:t>
            </a:r>
            <a:r>
              <a:rPr lang="hr-HR" sz="2200" i="1" dirty="0" smtClean="0"/>
              <a:t> </a:t>
            </a:r>
            <a:r>
              <a:rPr lang="hr-HR" sz="2200" i="1" dirty="0" err="1" smtClean="0"/>
              <a:t>child</a:t>
            </a:r>
            <a:r>
              <a:rPr lang="hr-HR" sz="2200" dirty="0" smtClean="0"/>
              <a:t>“ iz 1900. godine. </a:t>
            </a:r>
          </a:p>
          <a:p>
            <a:pPr>
              <a:defRPr/>
            </a:pPr>
            <a:r>
              <a:rPr lang="hr-HR" sz="2200" dirty="0" smtClean="0"/>
              <a:t>Razdoblje orijentiranosti na dijete prema </a:t>
            </a:r>
            <a:r>
              <a:rPr lang="hr-HR" sz="2200" dirty="0" err="1" smtClean="0"/>
              <a:t>Dekker</a:t>
            </a:r>
            <a:r>
              <a:rPr lang="hr-HR" sz="2200" dirty="0" smtClean="0"/>
              <a:t> (2000.) započinje krajem 19. stoljeća razvojem zakonskih određenja kojima se štite djeca i njihova prava te razvojem „znanosti o djeci“. </a:t>
            </a:r>
          </a:p>
          <a:p>
            <a:pPr>
              <a:defRPr/>
            </a:pPr>
            <a:r>
              <a:rPr lang="hr-HR" sz="2200" dirty="0" smtClean="0"/>
              <a:t>Tijekom 20. stoljeća, više nego u bilo kojem drugom razdoblju u povijesti, djeca su dobila cijeli niz specifičnih prava - doneseno je nekoliko međunarodnih dokumenata koji govore o pravima djece. </a:t>
            </a:r>
          </a:p>
          <a:p>
            <a:pPr>
              <a:defRPr/>
            </a:pPr>
            <a:r>
              <a:rPr lang="hr-HR" sz="2200" dirty="0" smtClean="0"/>
              <a:t>Ženevska deklaracija o pravima djeteta iz 1924. godine</a:t>
            </a:r>
          </a:p>
          <a:p>
            <a:pPr>
              <a:defRPr/>
            </a:pPr>
            <a:r>
              <a:rPr lang="hr-HR" sz="2200" dirty="0" smtClean="0"/>
              <a:t>Deklaracija o pravima djeteta, 1959. godine</a:t>
            </a:r>
          </a:p>
          <a:p>
            <a:pPr>
              <a:defRPr/>
            </a:pPr>
            <a:r>
              <a:rPr lang="hr-HR" sz="2200" dirty="0" smtClean="0"/>
              <a:t>Djeca se spominju i u Općoj deklaraciji o pravima čovjeka (1948.), Međunarodnom paktu o građanskim i političkim pravima (1966.) te Međunarodnom paktu o ekonomskim, socijalnim i kulturnim pravima (1966)</a:t>
            </a:r>
          </a:p>
          <a:p>
            <a:pPr>
              <a:defRPr/>
            </a:pPr>
            <a:r>
              <a:rPr lang="hr-HR" sz="2200" dirty="0" smtClean="0"/>
              <a:t>Konvencija o pravima djeteta, 1989. godine</a:t>
            </a:r>
          </a:p>
          <a:p>
            <a:pPr marL="274320" indent="-274320">
              <a:buNone/>
              <a:defRPr/>
            </a:pPr>
            <a:endParaRPr lang="hr-HR" sz="2200" dirty="0"/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42129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defRPr/>
            </a:pPr>
            <a:r>
              <a:rPr lang="hr-HR" sz="3200" dirty="0"/>
              <a:t>Rizični faktori za dijete i razvoj prvih institucija tijekom povijesti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endParaRPr lang="hr-HR" altLang="sr-Latn-RS" b="1" dirty="0" smtClean="0"/>
          </a:p>
          <a:p>
            <a:pPr eaLnBrk="1" hangingPunct="1"/>
            <a:r>
              <a:rPr lang="hr-HR" altLang="sr-Latn-RS" b="1" dirty="0" err="1" smtClean="0"/>
              <a:t>Infanticid</a:t>
            </a:r>
            <a:endParaRPr lang="hr-HR" altLang="sr-Latn-RS" dirty="0" smtClean="0"/>
          </a:p>
          <a:p>
            <a:pPr eaLnBrk="1" hangingPunct="1"/>
            <a:r>
              <a:rPr lang="hr-HR" altLang="sr-Latn-RS" b="1" dirty="0" smtClean="0"/>
              <a:t>Napuštanje od strane roditelja</a:t>
            </a:r>
          </a:p>
          <a:p>
            <a:pPr eaLnBrk="1" hangingPunct="1"/>
            <a:r>
              <a:rPr lang="hr-HR" altLang="sr-Latn-RS" b="1" dirty="0" smtClean="0"/>
              <a:t>Rad djece</a:t>
            </a:r>
          </a:p>
        </p:txBody>
      </p:sp>
    </p:spTree>
    <p:extLst>
      <p:ext uri="{BB962C8B-B14F-4D97-AF65-F5344CB8AC3E}">
        <p14:creationId xmlns:p14="http://schemas.microsoft.com/office/powerpoint/2010/main" val="132793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 err="1" smtClean="0"/>
              <a:t>I</a:t>
            </a:r>
            <a:r>
              <a:rPr lang="hr-HR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nfanticid</a:t>
            </a:r>
            <a:endParaRPr lang="hr-HR" b="1" dirty="0"/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Poimanje infanticida i napuštanja djeteta utječe i na razvoj oblika skrbi za dijete. </a:t>
            </a:r>
          </a:p>
          <a:p>
            <a:pPr eaLnBrk="1" hangingPunct="1"/>
            <a:r>
              <a:rPr lang="hr-HR" altLang="sr-Latn-RS" smtClean="0"/>
              <a:t>Crkva je svojim odnosom prema infanticidu i neželjenoj djeci direktno utjecala na otvaranje prvih institucija za skrb o djeci.</a:t>
            </a:r>
          </a:p>
          <a:p>
            <a:pPr eaLnBrk="1" hangingPunct="1"/>
            <a:r>
              <a:rPr lang="hr-HR" altLang="sr-Latn-RS" smtClean="0"/>
              <a:t>Njihovo osnivanje povezuje se s Katoličkom crkvom, dok je protestantska crkva zastupala ideju individualne odgovornosti naspram odgovornosti zajednice (Ransel, 2001.).</a:t>
            </a:r>
          </a:p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36405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1738314" y="214313"/>
            <a:ext cx="8643937" cy="5916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hr-HR" sz="4300" b="1" dirty="0" err="1" smtClean="0"/>
              <a:t>Infanticid</a:t>
            </a:r>
            <a:endParaRPr lang="hr-HR" sz="4300" b="1" dirty="0" smtClean="0"/>
          </a:p>
          <a:p>
            <a:pPr>
              <a:defRPr/>
            </a:pPr>
            <a:r>
              <a:rPr lang="hr-HR" sz="2600" dirty="0" smtClean="0"/>
              <a:t>Prije </a:t>
            </a:r>
            <a:r>
              <a:rPr lang="hr-HR" sz="2600" dirty="0"/>
              <a:t>pojave Crkve </a:t>
            </a:r>
            <a:r>
              <a:rPr lang="hr-HR" sz="2600" dirty="0" err="1"/>
              <a:t>infanticid</a:t>
            </a:r>
            <a:r>
              <a:rPr lang="hr-HR" sz="2600" dirty="0"/>
              <a:t> je bio vrlo raširen i mogli bismo reći „uobičajen“. Odluku o zadržavanju djeteta dugo vremena donosio je otac. Ova moć se s vremenom smanjivala te je takva odluka mogla biti donesena samo za novorođenče (</a:t>
            </a:r>
            <a:r>
              <a:rPr lang="hr-HR" sz="2600" dirty="0" err="1"/>
              <a:t>Ransel</a:t>
            </a:r>
            <a:r>
              <a:rPr lang="hr-HR" sz="2600" dirty="0"/>
              <a:t>, 2001.). </a:t>
            </a:r>
          </a:p>
          <a:p>
            <a:pPr>
              <a:defRPr/>
            </a:pPr>
            <a:r>
              <a:rPr lang="hr-HR" sz="2600" dirty="0"/>
              <a:t>Zadržao među različitim narodima (germanskim, Island) te se dugo vremena nije smatrao kaznenim djelom već grijehom (</a:t>
            </a:r>
            <a:r>
              <a:rPr lang="hr-HR" sz="2600" dirty="0" err="1"/>
              <a:t>Heywood</a:t>
            </a:r>
            <a:r>
              <a:rPr lang="hr-HR" sz="2600" dirty="0"/>
              <a:t>, 2007.). </a:t>
            </a:r>
          </a:p>
          <a:p>
            <a:pPr>
              <a:defRPr/>
            </a:pPr>
            <a:r>
              <a:rPr lang="hr-HR" sz="2600" dirty="0"/>
              <a:t>Zbog toga, ali i zbog nedovoljno razvijene medicine, teško je odrediti u kojem broju su djeca zaista i bila ubijana. </a:t>
            </a:r>
          </a:p>
          <a:p>
            <a:pPr>
              <a:defRPr/>
            </a:pPr>
            <a:r>
              <a:rPr lang="hr-HR" sz="2600" dirty="0" smtClean="0"/>
              <a:t>Smatrali su da postoje dvije vrste motiva za </a:t>
            </a:r>
            <a:r>
              <a:rPr lang="hr-HR" sz="2600" dirty="0" err="1" smtClean="0"/>
              <a:t>infanticid</a:t>
            </a:r>
            <a:r>
              <a:rPr lang="hr-HR" sz="2600" dirty="0" smtClean="0"/>
              <a:t>: kako bi se prikrila izvanbračna i seksualna aktivnost te </a:t>
            </a:r>
            <a:r>
              <a:rPr lang="hr-HR" sz="2600" dirty="0" err="1" smtClean="0"/>
              <a:t>infanticid</a:t>
            </a:r>
            <a:r>
              <a:rPr lang="hr-HR" sz="2600" dirty="0" smtClean="0"/>
              <a:t> počinjen iz ekonomskih razloga.</a:t>
            </a:r>
          </a:p>
          <a:p>
            <a:pPr>
              <a:defRPr/>
            </a:pPr>
            <a:r>
              <a:rPr lang="hr-HR" sz="2600" dirty="0" smtClean="0"/>
              <a:t>Kada su takve aktivnosti postale učestalo povezane s izvanbračnim aktivnostima partnera, Crkva je u 11. stoljeću počela promicati prestanak </a:t>
            </a:r>
            <a:r>
              <a:rPr lang="hr-HR" sz="2600" dirty="0" err="1" smtClean="0"/>
              <a:t>infanticida</a:t>
            </a:r>
            <a:r>
              <a:rPr lang="hr-HR" sz="2600" dirty="0" smtClean="0"/>
              <a:t>. </a:t>
            </a:r>
          </a:p>
          <a:p>
            <a:pPr>
              <a:defRPr/>
            </a:pPr>
            <a:r>
              <a:rPr lang="hr-HR" sz="2600" dirty="0" smtClean="0"/>
              <a:t>Promicala je vrijednost braka i spolnih odnosa u braku te vjernost za trajanja bračne zajednice. Svojim je stavovima polako utjecala na stavove zajednice prema </a:t>
            </a:r>
            <a:r>
              <a:rPr lang="hr-HR" sz="2600" dirty="0" err="1" smtClean="0"/>
              <a:t>infanticidu</a:t>
            </a:r>
            <a:r>
              <a:rPr lang="hr-HR" sz="2600" dirty="0" smtClean="0"/>
              <a:t>.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74186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714375"/>
            <a:ext cx="8229600" cy="54165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4300" b="1" dirty="0" err="1"/>
              <a:t>Infanticid</a:t>
            </a:r>
            <a:endParaRPr lang="hr-HR" altLang="sr-Latn-RS" sz="4300" dirty="0" smtClean="0"/>
          </a:p>
          <a:p>
            <a:pPr eaLnBrk="1" hangingPunct="1"/>
            <a:r>
              <a:rPr lang="hr-HR" altLang="sr-Latn-RS" dirty="0" smtClean="0"/>
              <a:t>Uz crkvene javljaju se i zakonske norme koje su doprinijele poimanju izvanbračne djece kao nečeg sramotnog, a </a:t>
            </a:r>
            <a:r>
              <a:rPr lang="hr-HR" altLang="sr-Latn-RS" dirty="0" err="1" smtClean="0"/>
              <a:t>infanticida</a:t>
            </a:r>
            <a:r>
              <a:rPr lang="hr-HR" altLang="sr-Latn-RS" dirty="0" smtClean="0"/>
              <a:t> kao zločina kojeg čine neudane majke te je osuda javnosti bila veća, posebice nakon reformacije u 16. stoljeću (</a:t>
            </a:r>
            <a:r>
              <a:rPr lang="hr-HR" altLang="sr-Latn-RS" dirty="0" err="1" smtClean="0"/>
              <a:t>Ransel</a:t>
            </a:r>
            <a:r>
              <a:rPr lang="hr-HR" altLang="sr-Latn-RS" dirty="0" smtClean="0"/>
              <a:t>, 2001.). </a:t>
            </a:r>
          </a:p>
          <a:p>
            <a:pPr eaLnBrk="1" hangingPunct="1"/>
            <a:r>
              <a:rPr lang="hr-HR" altLang="sr-Latn-RS" dirty="0" smtClean="0"/>
              <a:t>Kazne za neudane žene su bile više npr. engleski zakon iz 17. stoljeća predviđa smrtnu kaznu za majku, također i francuski zakon iz 16. stoljeća predviđao je smrtnu kaznu za neudanu majku (na koju se sumnja da je počinila </a:t>
            </a:r>
            <a:r>
              <a:rPr lang="hr-HR" altLang="sr-Latn-RS" dirty="0" err="1" smtClean="0"/>
              <a:t>infanticid</a:t>
            </a:r>
            <a:r>
              <a:rPr lang="hr-HR" altLang="sr-Latn-RS" dirty="0" smtClean="0"/>
              <a:t>) koja je ignorirala zakonsku odredbu prema kojoj je trebala lokalnoj administraciji prijaviti svaku trudnoću i ime oca (</a:t>
            </a:r>
            <a:r>
              <a:rPr lang="hr-HR" altLang="sr-Latn-RS" dirty="0" err="1" smtClean="0"/>
              <a:t>Heywood</a:t>
            </a:r>
            <a:r>
              <a:rPr lang="hr-HR" altLang="sr-Latn-RS" dirty="0" smtClean="0"/>
              <a:t>, 2007.; </a:t>
            </a:r>
            <a:r>
              <a:rPr lang="hr-HR" altLang="sr-Latn-RS" dirty="0" err="1" smtClean="0"/>
              <a:t>Goody</a:t>
            </a:r>
            <a:r>
              <a:rPr lang="hr-HR" altLang="sr-Latn-RS" dirty="0" smtClean="0"/>
              <a:t>, 2000.). </a:t>
            </a:r>
          </a:p>
        </p:txBody>
      </p:sp>
    </p:spTree>
    <p:extLst>
      <p:ext uri="{BB962C8B-B14F-4D97-AF65-F5344CB8AC3E}">
        <p14:creationId xmlns:p14="http://schemas.microsoft.com/office/powerpoint/2010/main" val="1641765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 smtClean="0"/>
              <a:t>Napuštena djeca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262358" y="1500189"/>
            <a:ext cx="8977017" cy="5138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200" dirty="0"/>
              <a:t>Posebno ugrožena bila su neželjena i nezakonita djeca (iz izvanbračnih veza), nezdrava novorođenčad, ženska novorođenčad, djeca iz siromašnih obitelji, ali i iz bogatijih obitelji ukoliko se radilo o izvanbračnoj avanturi, tjelesnom nedostatku ili nasljedstvu. </a:t>
            </a:r>
          </a:p>
          <a:p>
            <a:pPr>
              <a:defRPr/>
            </a:pPr>
            <a:r>
              <a:rPr lang="hr-HR" sz="2200" dirty="0"/>
              <a:t>Postojala je veza između napuštanja djeteta i siromaštva obitelji te ekonomskih kriza. Djecu su napuštali roditelji koji su već imali dosta djece, a malo sredstava za uzdržavanje te neudane majke koje su bile u posebno lošem položaju s obzirom na osudu okoline (</a:t>
            </a:r>
            <a:r>
              <a:rPr lang="hr-HR" sz="2200" dirty="0" err="1"/>
              <a:t>Heywood</a:t>
            </a:r>
            <a:r>
              <a:rPr lang="hr-HR" sz="2200" dirty="0"/>
              <a:t>, 2007.). </a:t>
            </a:r>
          </a:p>
          <a:p>
            <a:pPr>
              <a:defRPr/>
            </a:pPr>
            <a:r>
              <a:rPr lang="hr-HR" sz="2200" dirty="0"/>
              <a:t>Napuštanje djece prema povezano je s uvjerenjem da će netko drugi usvojiti/prisvojiti dijete.</a:t>
            </a:r>
          </a:p>
          <a:p>
            <a:pPr>
              <a:defRPr/>
            </a:pPr>
            <a:r>
              <a:rPr lang="hr-HR" sz="2200" dirty="0"/>
              <a:t> Kada su roditelji „izlagali“ svoju djecu, oni su to činili na mjestima gdje ih netko može naći, npr. ispred kućnog praga neke imućnije obitelji ili ispred crkve (</a:t>
            </a:r>
            <a:r>
              <a:rPr lang="hr-HR" sz="2200" dirty="0" err="1"/>
              <a:t>Heywood</a:t>
            </a:r>
            <a:r>
              <a:rPr lang="hr-HR" sz="2200" dirty="0"/>
              <a:t>, 2007.). 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81340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1666875" y="214313"/>
            <a:ext cx="8358188" cy="650081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r-HR" sz="4000" b="1" dirty="0"/>
              <a:t>Napuštena djeca</a:t>
            </a:r>
            <a:endParaRPr lang="hr-HR" sz="4000" dirty="0" smtClean="0"/>
          </a:p>
          <a:p>
            <a:pPr>
              <a:defRPr/>
            </a:pPr>
            <a:r>
              <a:rPr lang="hr-HR" sz="2200" dirty="0" smtClean="0"/>
              <a:t>Crkva </a:t>
            </a:r>
            <a:r>
              <a:rPr lang="hr-HR" sz="2200" dirty="0"/>
              <a:t>je organizirala smještaj neželjenoj djeci u samostanima i sjemeništima te promovirala djecu kao nevina i čista bića. </a:t>
            </a:r>
          </a:p>
          <a:p>
            <a:pPr>
              <a:defRPr/>
            </a:pPr>
            <a:r>
              <a:rPr lang="hr-HR" sz="2200" dirty="0"/>
              <a:t>S obzirom da je u Italiji bilo dozvoljeno izložiti dijete, prve ustanove koje su primile djecu to su činile upravo da bi ih spasili. </a:t>
            </a:r>
          </a:p>
          <a:p>
            <a:pPr>
              <a:defRPr/>
            </a:pPr>
            <a:r>
              <a:rPr lang="hr-HR" sz="2200" dirty="0"/>
              <a:t>Italija - prve ustanove za nahočad</a:t>
            </a:r>
          </a:p>
          <a:p>
            <a:pPr>
              <a:defRPr/>
            </a:pPr>
            <a:r>
              <a:rPr lang="hr-HR" sz="2200" dirty="0"/>
              <a:t>785. godine u Milanu od nadbiskupa </a:t>
            </a:r>
            <a:r>
              <a:rPr lang="hr-HR" sz="2200" dirty="0" err="1"/>
              <a:t>Datea</a:t>
            </a:r>
            <a:r>
              <a:rPr lang="hr-HR" sz="2200" dirty="0"/>
              <a:t> iako se o njoj malo zna (Perić, 2005.; </a:t>
            </a:r>
            <a:r>
              <a:rPr lang="hr-HR" sz="2200" dirty="0" err="1"/>
              <a:t>Ransel</a:t>
            </a:r>
            <a:r>
              <a:rPr lang="hr-HR" sz="2200" dirty="0"/>
              <a:t>; 2001.).</a:t>
            </a:r>
          </a:p>
          <a:p>
            <a:pPr>
              <a:defRPr/>
            </a:pPr>
            <a:r>
              <a:rPr lang="hr-HR" sz="2200" dirty="0"/>
              <a:t>Prva ustanova za smještaj djece </a:t>
            </a:r>
            <a:r>
              <a:rPr lang="hr-HR" sz="2200" i="1" dirty="0"/>
              <a:t>bolnica San </a:t>
            </a:r>
            <a:r>
              <a:rPr lang="hr-HR" sz="2200" i="1" dirty="0" err="1"/>
              <a:t>Sprito</a:t>
            </a:r>
            <a:r>
              <a:rPr lang="hr-HR" sz="2200" dirty="0"/>
              <a:t> u Rimu - primala je različite grupe korisnika (djeca, odrasle bolesne siromašne osobe) - osnovana prema </a:t>
            </a:r>
            <a:r>
              <a:rPr lang="hr-HR" sz="2200" dirty="0" err="1"/>
              <a:t>Ranselu</a:t>
            </a:r>
            <a:r>
              <a:rPr lang="hr-HR" sz="2200" dirty="0"/>
              <a:t> (2001.:498.) 1212. godine, a prema Periću (2005.) i ranije 1198. godine.</a:t>
            </a:r>
          </a:p>
          <a:p>
            <a:pPr>
              <a:defRPr/>
            </a:pPr>
            <a:r>
              <a:rPr lang="hr-HR" sz="2200" dirty="0"/>
              <a:t>Takve bolnice su se i dalje razvijale i osnivale po cijeloj Italiji i Francuskoj, u Austriji i Njemačkoj, te u drugim krajevima npr. Carigradu.. </a:t>
            </a:r>
          </a:p>
          <a:p>
            <a:pPr>
              <a:defRPr/>
            </a:pPr>
            <a:r>
              <a:rPr lang="hr-HR" sz="2200" dirty="0"/>
              <a:t>Do 15. stoljeća smatrane su elementom koji potiče solidarnost lokalne zajednice jer se pruža briga za izloženu i ostavljenu djecu što doprinosi blagostanju i blagoslovu zajednice.</a:t>
            </a:r>
          </a:p>
          <a:p>
            <a:pPr marL="274320" indent="-274320">
              <a:buNone/>
              <a:defRPr/>
            </a:pPr>
            <a:endParaRPr lang="hr-HR" sz="2200" dirty="0"/>
          </a:p>
          <a:p>
            <a:pPr marL="274320" indent="-274320">
              <a:buNone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754327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sz="quarter" idx="1"/>
          </p:nvPr>
        </p:nvSpPr>
        <p:spPr>
          <a:xfrm>
            <a:off x="1666875" y="142875"/>
            <a:ext cx="8358188" cy="59880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4300" b="1" dirty="0"/>
              <a:t>Napuštena </a:t>
            </a:r>
            <a:r>
              <a:rPr lang="hr-HR" sz="4300" b="1" dirty="0" smtClean="0"/>
              <a:t>djeca</a:t>
            </a:r>
          </a:p>
          <a:p>
            <a:r>
              <a:rPr lang="hr-HR" altLang="sr-Latn-RS" dirty="0" smtClean="0"/>
              <a:t>Od 16. stoljeća se smatralo da uzdržavanje nezakonitog djeteta može dovesti do daljnjeg “nemoralnog/razvratnog“ života, ali da uskraćivanje potpore dovodi do </a:t>
            </a:r>
            <a:r>
              <a:rPr lang="hr-HR" altLang="sr-Latn-RS" dirty="0" err="1" smtClean="0"/>
              <a:t>infanticida</a:t>
            </a:r>
            <a:r>
              <a:rPr lang="hr-HR" altLang="sr-Latn-RS" dirty="0" smtClean="0"/>
              <a:t> i abortusa što je i bilo potaknulo razvoj prvih institucija za djecu (</a:t>
            </a:r>
            <a:r>
              <a:rPr lang="hr-HR" altLang="sr-Latn-RS" dirty="0" err="1" smtClean="0"/>
              <a:t>Goody</a:t>
            </a:r>
            <a:r>
              <a:rPr lang="hr-HR" altLang="sr-Latn-RS" dirty="0" smtClean="0"/>
              <a:t>, 2000.).</a:t>
            </a:r>
          </a:p>
          <a:p>
            <a:pPr eaLnBrk="1" hangingPunct="1"/>
            <a:r>
              <a:rPr lang="hr-HR" altLang="sr-Latn-RS" dirty="0" smtClean="0"/>
              <a:t>Tijekom srednjeg vijeka dolazi do povećanja broja napuštene djece, povećava se broja ustanova, mijenjao se način financiranja ustanova. </a:t>
            </a:r>
          </a:p>
          <a:p>
            <a:pPr eaLnBrk="1" hangingPunct="1"/>
            <a:r>
              <a:rPr lang="hr-HR" altLang="sr-Latn-RS" dirty="0" smtClean="0"/>
              <a:t>Osim crkve (privatni prilozi) ustanove počinju primati doprinose iz lokalne zajednice (država). </a:t>
            </a:r>
          </a:p>
          <a:p>
            <a:pPr eaLnBrk="1" hangingPunct="1"/>
            <a:r>
              <a:rPr lang="hr-HR" altLang="sr-Latn-RS" dirty="0" smtClean="0"/>
              <a:t>Omjer davanja iz ova dva izvora se razlikuje po razdobljima. Financijska sredstva s kojima su ustanove raspolagale uglavnom su bila vrlo skromna (</a:t>
            </a:r>
            <a:r>
              <a:rPr lang="hr-HR" altLang="sr-Latn-RS" dirty="0" err="1" smtClean="0"/>
              <a:t>Heywood</a:t>
            </a:r>
            <a:r>
              <a:rPr lang="hr-HR" altLang="sr-Latn-RS" dirty="0" smtClean="0"/>
              <a:t>, 2007.).</a:t>
            </a:r>
          </a:p>
        </p:txBody>
      </p:sp>
    </p:spTree>
    <p:extLst>
      <p:ext uri="{BB962C8B-B14F-4D97-AF65-F5344CB8AC3E}">
        <p14:creationId xmlns:p14="http://schemas.microsoft.com/office/powerpoint/2010/main" val="162799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1738313" y="727737"/>
            <a:ext cx="8215312" cy="55112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hr-HR" sz="4700" b="1" dirty="0"/>
              <a:t>Napuštena </a:t>
            </a:r>
            <a:r>
              <a:rPr lang="hr-HR" sz="4700" b="1" dirty="0" smtClean="0"/>
              <a:t>djeca</a:t>
            </a:r>
          </a:p>
          <a:p>
            <a:pPr marL="0" indent="0">
              <a:buNone/>
              <a:defRPr/>
            </a:pPr>
            <a:r>
              <a:rPr lang="hr-HR" dirty="0" smtClean="0"/>
              <a:t>Razvio se „Latinski ili katolički sustav“ skrbi  (</a:t>
            </a:r>
            <a:r>
              <a:rPr lang="hr-HR" dirty="0" err="1" smtClean="0"/>
              <a:t>Ransel</a:t>
            </a:r>
            <a:r>
              <a:rPr lang="hr-HR" dirty="0" smtClean="0"/>
              <a:t>, 2000.:499.; </a:t>
            </a:r>
            <a:r>
              <a:rPr lang="hr-HR" dirty="0" err="1" smtClean="0"/>
              <a:t>Heywood</a:t>
            </a:r>
            <a:r>
              <a:rPr lang="hr-HR" dirty="0" smtClean="0"/>
              <a:t>, 2007.):</a:t>
            </a:r>
          </a:p>
          <a:p>
            <a:pPr>
              <a:defRPr/>
            </a:pPr>
            <a:r>
              <a:rPr lang="hr-HR" dirty="0" smtClean="0"/>
              <a:t>Velike institucije, bolnice, u koje je dijete primljeno te je prolazio prvi pregled. </a:t>
            </a:r>
          </a:p>
          <a:p>
            <a:pPr>
              <a:defRPr/>
            </a:pPr>
            <a:r>
              <a:rPr lang="hr-HR" dirty="0" smtClean="0"/>
              <a:t>Nakon toga smještavano je kod dojilja/hraniteljica na selo, rjeđe u grad. </a:t>
            </a:r>
          </a:p>
          <a:p>
            <a:pPr>
              <a:defRPr/>
            </a:pPr>
            <a:r>
              <a:rPr lang="hr-HR" dirty="0" smtClean="0"/>
              <a:t>Hraniteljice su primale veći broj djece, do 4 na jednu dojilju, te je smrtnost djece na selima kod dojilja bila izuzetno visoka (</a:t>
            </a:r>
            <a:r>
              <a:rPr lang="hr-HR" dirty="0" err="1" smtClean="0"/>
              <a:t>Heywood</a:t>
            </a:r>
            <a:r>
              <a:rPr lang="hr-HR" dirty="0" smtClean="0"/>
              <a:t>, 2007.). </a:t>
            </a:r>
          </a:p>
          <a:p>
            <a:pPr>
              <a:defRPr/>
            </a:pPr>
            <a:r>
              <a:rPr lang="hr-HR" dirty="0" smtClean="0"/>
              <a:t>Ukoliko su preživjela, djeca su se vraćala na školovanje i šegrtovanje, vojnu službu i rad. </a:t>
            </a:r>
          </a:p>
          <a:p>
            <a:pPr>
              <a:defRPr/>
            </a:pPr>
            <a:r>
              <a:rPr lang="hr-HR" dirty="0" smtClean="0"/>
              <a:t>Raširio se po gradovima katoličkog dijela Europe u svrhu skrbi za napuštenu, nezakonitu i siromašnu djecu. </a:t>
            </a:r>
          </a:p>
          <a:p>
            <a:pPr>
              <a:defRPr/>
            </a:pPr>
            <a:r>
              <a:rPr lang="hr-HR" dirty="0" smtClean="0"/>
              <a:t> Osnivanje ovakvih institucija predstavlja preteču uvjerenja da je društvo odgovorno za dobrobit djece (</a:t>
            </a:r>
            <a:r>
              <a:rPr lang="hr-HR" dirty="0" err="1" smtClean="0"/>
              <a:t>Vasta</a:t>
            </a:r>
            <a:r>
              <a:rPr lang="hr-HR" dirty="0" smtClean="0"/>
              <a:t>, </a:t>
            </a:r>
            <a:r>
              <a:rPr lang="hr-HR" dirty="0" err="1" smtClean="0"/>
              <a:t>Haith</a:t>
            </a:r>
            <a:r>
              <a:rPr lang="hr-HR" dirty="0" smtClean="0"/>
              <a:t>,. i Miller, 2004.).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dirty="0" smtClean="0"/>
          </a:p>
          <a:p>
            <a:pPr marL="274320" indent="-274320">
              <a:buFont typeface="Wingdings"/>
              <a:buChar char=""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87956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5076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Zbog čega skrb o djeci?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>
          <a:xfrm>
            <a:off x="1239253" y="1600201"/>
            <a:ext cx="8734926" cy="4873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 smtClean="0"/>
              <a:t>Promišljanja i rasprave o djeci, njihovom odgoju i obrazovanju te roditeljstvu, prema </a:t>
            </a:r>
            <a:r>
              <a:rPr lang="hr-HR" dirty="0" err="1" smtClean="0"/>
              <a:t>French</a:t>
            </a:r>
            <a:r>
              <a:rPr lang="hr-HR" dirty="0" smtClean="0"/>
              <a:t> (2002.), nalazimo u vrijeme grčke i kasnije rimske civilizacije. </a:t>
            </a:r>
          </a:p>
          <a:p>
            <a:pPr>
              <a:defRPr/>
            </a:pPr>
            <a:r>
              <a:rPr lang="hr-HR" dirty="0" smtClean="0"/>
              <a:t>Grci su smatrali da stabilnost društva i države ovisi o novim generacijama koje su sposobne za održavanje zajednice. </a:t>
            </a:r>
          </a:p>
          <a:p>
            <a:pPr>
              <a:defRPr/>
            </a:pPr>
            <a:r>
              <a:rPr lang="hr-HR" dirty="0" smtClean="0"/>
              <a:t>Uvjerenja o odgoju i roditeljstvu vjerojatno su više oblikovala život bogatijih obitelji jer su se rasprave o tim konceptima odvijale u krugu aristokracije.</a:t>
            </a:r>
          </a:p>
          <a:p>
            <a:pPr>
              <a:defRPr/>
            </a:pPr>
            <a:r>
              <a:rPr lang="hr-HR" dirty="0" smtClean="0"/>
              <a:t>Život djece iz materijalno nižih slojeva je teže pratiti zbog nedostatka izvora.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09820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1666875" y="142875"/>
            <a:ext cx="8358188" cy="59880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r-HR" sz="4000" b="1" dirty="0"/>
              <a:t>Napuštena </a:t>
            </a:r>
            <a:r>
              <a:rPr lang="hr-HR" sz="4000" b="1" dirty="0" smtClean="0"/>
              <a:t>djeca</a:t>
            </a:r>
          </a:p>
          <a:p>
            <a:pPr>
              <a:defRPr/>
            </a:pPr>
            <a:r>
              <a:rPr lang="hr-HR" sz="2200" dirty="0" smtClean="0"/>
              <a:t>S </a:t>
            </a:r>
            <a:r>
              <a:rPr lang="hr-HR" sz="2200" dirty="0"/>
              <a:t>prosvjetiteljstvom (18. st.) - promjene u osuđujućem i </a:t>
            </a:r>
            <a:r>
              <a:rPr lang="hr-HR" sz="2200" dirty="0" err="1"/>
              <a:t>penalizirajućem</a:t>
            </a:r>
            <a:r>
              <a:rPr lang="hr-HR" sz="2200" dirty="0"/>
              <a:t> odnosu prema neudanim majkama. </a:t>
            </a:r>
          </a:p>
          <a:p>
            <a:pPr>
              <a:defRPr/>
            </a:pPr>
            <a:r>
              <a:rPr lang="hr-HR" sz="2200" dirty="0"/>
              <a:t>Zabrinutost za rast populacije, počinje drugačije gledati na neudane majke i njihovu djecu - majke i njihova djeca zapravo s u bile žrtve kojima treba pružiti priliku za preživljavanje (</a:t>
            </a:r>
            <a:r>
              <a:rPr lang="hr-HR" sz="2200" dirty="0" err="1"/>
              <a:t>Ransel</a:t>
            </a:r>
            <a:r>
              <a:rPr lang="hr-HR" sz="2200" dirty="0"/>
              <a:t>, 2001.). </a:t>
            </a:r>
          </a:p>
          <a:p>
            <a:pPr>
              <a:defRPr/>
            </a:pPr>
            <a:r>
              <a:rPr lang="hr-HR" sz="2200" dirty="0"/>
              <a:t>Stoga se u </a:t>
            </a:r>
            <a:r>
              <a:rPr lang="hr-HR" sz="2200" dirty="0" err="1"/>
              <a:t>nahodišta</a:t>
            </a:r>
            <a:r>
              <a:rPr lang="hr-HR" sz="2200" dirty="0"/>
              <a:t>/bolnice uvodi mehanizam pomoću kojeg su majke mogle anonimno ostaviti svoju djecu u ustanovama - katolički krugovi su smatrali da se štiti čast, svetost i ugled obitelji te se sprječavaju tužbe nezakonite djece oko imovine obitelji i sprječava se očajne žene da ubijaju svoju djecu (Ransel,2001.). </a:t>
            </a:r>
          </a:p>
          <a:p>
            <a:pPr>
              <a:defRPr/>
            </a:pPr>
            <a:r>
              <a:rPr lang="hr-HR" sz="2200" dirty="0"/>
              <a:t>Uveden u talijanskom </a:t>
            </a:r>
            <a:r>
              <a:rPr lang="hr-HR" sz="2200" dirty="0" err="1"/>
              <a:t>nahodištu</a:t>
            </a:r>
            <a:r>
              <a:rPr lang="hr-HR" sz="2200" dirty="0"/>
              <a:t> </a:t>
            </a:r>
            <a:r>
              <a:rPr lang="hr-HR" sz="2200" dirty="0" err="1"/>
              <a:t>Ospedale</a:t>
            </a:r>
            <a:r>
              <a:rPr lang="hr-HR" sz="2200" dirty="0"/>
              <a:t> </a:t>
            </a:r>
            <a:r>
              <a:rPr lang="hr-HR" sz="2200" dirty="0" err="1"/>
              <a:t>degi</a:t>
            </a:r>
            <a:r>
              <a:rPr lang="hr-HR" sz="2200" dirty="0"/>
              <a:t> </a:t>
            </a:r>
            <a:r>
              <a:rPr lang="hr-HR" sz="2200" dirty="0" err="1"/>
              <a:t>Innocenti</a:t>
            </a:r>
            <a:r>
              <a:rPr lang="hr-HR" sz="2200" dirty="0"/>
              <a:t> u </a:t>
            </a:r>
            <a:r>
              <a:rPr lang="hr-HR" sz="2200" dirty="0" err="1"/>
              <a:t>Firenzi</a:t>
            </a:r>
            <a:r>
              <a:rPr lang="hr-HR" sz="2200" dirty="0"/>
              <a:t> 1666. godine</a:t>
            </a:r>
          </a:p>
          <a:p>
            <a:pPr>
              <a:defRPr/>
            </a:pPr>
            <a:r>
              <a:rPr lang="hr-HR" sz="2200" dirty="0"/>
              <a:t>Tijekom 18. i 19. stoljeća počinje se širiti po ustanovama za djecu po Europi (Španjolska, Portugal, Francuska, Rusija) (Ransel,2001.). </a:t>
            </a:r>
          </a:p>
          <a:p>
            <a:pPr>
              <a:defRPr/>
            </a:pPr>
            <a:r>
              <a:rPr lang="hr-HR" sz="2200" dirty="0"/>
              <a:t>U Hrvatskoj je takvu „</a:t>
            </a:r>
            <a:r>
              <a:rPr lang="hr-HR" sz="2200" dirty="0" err="1"/>
              <a:t>ruotu</a:t>
            </a:r>
            <a:r>
              <a:rPr lang="hr-HR" sz="2200" dirty="0"/>
              <a:t>“ imao dom u Dubrovniku, odnosno </a:t>
            </a:r>
            <a:r>
              <a:rPr lang="hr-HR" sz="2200" dirty="0" err="1"/>
              <a:t>nahodiše</a:t>
            </a:r>
            <a:r>
              <a:rPr lang="hr-HR" sz="2200" dirty="0"/>
              <a:t> “</a:t>
            </a:r>
            <a:r>
              <a:rPr lang="hr-HR" sz="2200" dirty="0" err="1"/>
              <a:t>Ospedale</a:t>
            </a:r>
            <a:r>
              <a:rPr lang="hr-HR" sz="2200" dirty="0"/>
              <a:t> della </a:t>
            </a:r>
            <a:r>
              <a:rPr lang="hr-HR" sz="2200" dirty="0" err="1"/>
              <a:t>Misericordia</a:t>
            </a:r>
            <a:r>
              <a:rPr lang="hr-HR" sz="22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4271609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sz="quarter" idx="1"/>
          </p:nvPr>
        </p:nvSpPr>
        <p:spPr>
          <a:xfrm>
            <a:off x="1809750" y="214313"/>
            <a:ext cx="8072438" cy="59166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4000" b="1" dirty="0"/>
              <a:t>Napuštena djeca</a:t>
            </a:r>
            <a:endParaRPr lang="hr-HR" altLang="sr-Latn-RS" sz="4000" dirty="0" smtClean="0"/>
          </a:p>
          <a:p>
            <a:pPr eaLnBrk="1" hangingPunct="1"/>
            <a:r>
              <a:rPr lang="hr-HR" altLang="sr-Latn-RS" sz="2400" dirty="0" smtClean="0"/>
              <a:t>Anonimno </a:t>
            </a:r>
            <a:r>
              <a:rPr lang="hr-HR" altLang="sr-Latn-RS" sz="2400" dirty="0"/>
              <a:t>i slobodno ostavljanje djeteta u okretnoj ploči trajalo je do sredine 19. stoljeća kada se u Francuskoj otkriva da se ostavljaju i neželjena, ali zakonita djeca te da majke ostavljaju svoju djecu koju kasnije uzimaju na dojenje za što dobivaju financijsku naknadu</a:t>
            </a:r>
          </a:p>
          <a:p>
            <a:pPr eaLnBrk="1" hangingPunct="1"/>
            <a:r>
              <a:rPr lang="hr-HR" altLang="sr-Latn-RS" sz="2400" dirty="0"/>
              <a:t>Takve situacije dovode do pojave pravila o prijemu prema kojima se isključuju zakonita djeca te se neudanim majkama pruža financijska pomoć kako bi same skrbile za svoju djecu. Crkva se opirala ukidanju anonimnog primanja djece u ustanove smatrajući da se na taj način utječe na povećanje </a:t>
            </a:r>
            <a:r>
              <a:rPr lang="hr-HR" altLang="sr-Latn-RS" sz="2400" dirty="0" err="1"/>
              <a:t>infanticida</a:t>
            </a:r>
            <a:r>
              <a:rPr lang="hr-HR" altLang="sr-Latn-RS" sz="2400" dirty="0"/>
              <a:t>, skandale u obiteljima i da će djecu odgajati majke upitna morala. Unatoč tome većina zemalja po Europi ukida anonimnost.</a:t>
            </a:r>
          </a:p>
          <a:p>
            <a:pPr eaLnBrk="1" hangingPunct="1"/>
            <a:r>
              <a:rPr lang="hr-HR" altLang="sr-Latn-RS" sz="2400" dirty="0" smtClean="0"/>
              <a:t>Do urušavanja sustava </a:t>
            </a:r>
            <a:r>
              <a:rPr lang="hr-HR" altLang="sr-Latn-RS" sz="2400" dirty="0" err="1" smtClean="0"/>
              <a:t>nahodišta</a:t>
            </a:r>
            <a:r>
              <a:rPr lang="hr-HR" altLang="sr-Latn-RS" sz="2400" dirty="0" smtClean="0"/>
              <a:t> i anonimnog napuštanja dolazi zbog velikog broja djece krajem 19. i početkom 20. stoljeća. </a:t>
            </a:r>
          </a:p>
          <a:p>
            <a:pPr eaLnBrk="1" hangingPunct="1"/>
            <a:endParaRPr lang="hr-HR" altLang="sr-Latn-RS" sz="2200" dirty="0"/>
          </a:p>
        </p:txBody>
      </p:sp>
    </p:spTree>
    <p:extLst>
      <p:ext uri="{BB962C8B-B14F-4D97-AF65-F5344CB8AC3E}">
        <p14:creationId xmlns:p14="http://schemas.microsoft.com/office/powerpoint/2010/main" val="1826456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1666876" y="0"/>
            <a:ext cx="8429625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hr-HR" sz="4000" b="1" dirty="0"/>
              <a:t>Napuštena </a:t>
            </a:r>
            <a:r>
              <a:rPr lang="hr-HR" sz="4000" b="1" dirty="0" smtClean="0"/>
              <a:t>djeca</a:t>
            </a:r>
          </a:p>
          <a:p>
            <a:pPr>
              <a:defRPr/>
            </a:pPr>
            <a:r>
              <a:rPr lang="hr-HR" sz="2400" dirty="0" smtClean="0"/>
              <a:t>Osnivanje </a:t>
            </a:r>
            <a:r>
              <a:rPr lang="hr-HR" sz="2400" dirty="0"/>
              <a:t>velikih institucija za nezakonitu i napuštenu djecu nije se sve do 18. stoljeća proširilo na sjever Europe. </a:t>
            </a:r>
          </a:p>
          <a:p>
            <a:pPr>
              <a:defRPr/>
            </a:pPr>
            <a:r>
              <a:rPr lang="hr-HR" sz="2400" dirty="0"/>
              <a:t>Razlog tome neki autori vide u snažnom utjecaj protestantske etike koja naglašava individualnu odgovornost. </a:t>
            </a:r>
            <a:r>
              <a:rPr lang="hr-HR" sz="2400" dirty="0" smtClean="0"/>
              <a:t>Obitelji </a:t>
            </a:r>
            <a:r>
              <a:rPr lang="hr-HR" sz="2400" dirty="0"/>
              <a:t>su trebale zadržati kontrolu nad svojim članovima i ne tražiti pomoć zajednice. </a:t>
            </a:r>
          </a:p>
          <a:p>
            <a:pPr>
              <a:defRPr/>
            </a:pPr>
            <a:r>
              <a:rPr lang="hr-HR" sz="2400" dirty="0" smtClean="0"/>
              <a:t>Protestantska </a:t>
            </a:r>
            <a:r>
              <a:rPr lang="hr-HR" sz="2400" dirty="0"/>
              <a:t>uvjerenja dozvoljavala su vlastima da istraže tko je otac djeteta te da očekuju od roditelja i srodnika da preuzme brigu za dijete (</a:t>
            </a:r>
            <a:r>
              <a:rPr lang="hr-HR" sz="2400" dirty="0" err="1"/>
              <a:t>Heywood</a:t>
            </a:r>
            <a:r>
              <a:rPr lang="hr-HR" sz="2400" dirty="0"/>
              <a:t>, 2007.; </a:t>
            </a:r>
            <a:r>
              <a:rPr lang="hr-HR" sz="2400" dirty="0" err="1"/>
              <a:t>Ransel</a:t>
            </a:r>
            <a:r>
              <a:rPr lang="hr-HR" sz="2400" dirty="0"/>
              <a:t>, 2001. ). </a:t>
            </a:r>
          </a:p>
          <a:p>
            <a:pPr>
              <a:defRPr/>
            </a:pPr>
            <a:r>
              <a:rPr lang="hr-HR" sz="2400" dirty="0"/>
              <a:t>Ipak pod utjecajem humanizma 18. stoljeća dolazi do otvaranja ustanova za djecu, ali je njihov vijek kratak. </a:t>
            </a:r>
          </a:p>
          <a:p>
            <a:pPr>
              <a:defRPr/>
            </a:pPr>
            <a:r>
              <a:rPr lang="hr-HR" sz="2400" dirty="0"/>
              <a:t>Ubrzo se počinje zahtijevati od majke da odgaja svoje dijete uz financijsku pomoć zajednice.</a:t>
            </a:r>
          </a:p>
          <a:p>
            <a:pPr>
              <a:defRPr/>
            </a:pPr>
            <a:r>
              <a:rPr lang="hr-HR" sz="2400" dirty="0"/>
              <a:t> Institucije postoje, ali se u njih primaju djeca koja su zaista bez roditelja ili ona djeca za koju se nitko nije bio sposoban brinuti. Ovakve ustanove financirale su lokalne vlasti, vjerske i građanske organizacije. Djeca su u njima boravila do osme godine života kada bi odlazila na izučavanje zanata ili raditi kao služinčad (</a:t>
            </a:r>
            <a:r>
              <a:rPr lang="hr-HR" sz="2400" dirty="0" err="1"/>
              <a:t>Ransel</a:t>
            </a:r>
            <a:r>
              <a:rPr lang="hr-HR" sz="2400" dirty="0"/>
              <a:t>, 2001.).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406649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b="1" dirty="0" smtClean="0"/>
              <a:t>Prva </a:t>
            </a:r>
            <a:r>
              <a:rPr lang="hr-HR" altLang="sr-Latn-RS" b="1" dirty="0"/>
              <a:t>institucija za skrb o djeci u Hrvatskoj</a:t>
            </a:r>
            <a:endParaRPr lang="hr-HR" b="1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Poznato je da je prva institucija za skrb o djeci u Hrvatskoj osnovana od strane Dubrovačke Republike tzv. </a:t>
            </a:r>
            <a:r>
              <a:rPr lang="hr-HR" altLang="sr-Latn-RS" dirty="0" err="1" smtClean="0"/>
              <a:t>nahodište</a:t>
            </a:r>
            <a:r>
              <a:rPr lang="hr-HR" altLang="sr-Latn-RS" dirty="0" smtClean="0"/>
              <a:t> u 15. stoljeću. </a:t>
            </a:r>
          </a:p>
          <a:p>
            <a:pPr eaLnBrk="1" hangingPunct="1"/>
            <a:r>
              <a:rPr lang="hr-HR" altLang="sr-Latn-RS" dirty="0" smtClean="0"/>
              <a:t>Prije toga, od 1290. godine, postojala je u samostanu sv. Klare ustanova koja je brinula za odrasle žene, stare te je primala i nahočad (</a:t>
            </a:r>
            <a:r>
              <a:rPr lang="hr-HR" altLang="sr-Latn-RS" dirty="0" err="1" smtClean="0"/>
              <a:t>Simunović</a:t>
            </a:r>
            <a:r>
              <a:rPr lang="hr-HR" altLang="sr-Latn-RS" dirty="0" smtClean="0"/>
              <a:t>, 2008.). </a:t>
            </a:r>
          </a:p>
          <a:p>
            <a:pPr eaLnBrk="1" hangingPunct="1"/>
            <a:r>
              <a:rPr lang="hr-HR" altLang="sr-Latn-RS" dirty="0" smtClean="0"/>
              <a:t>Postojalo je </a:t>
            </a:r>
            <a:r>
              <a:rPr lang="hr-HR" altLang="sr-Latn-RS" dirty="0" err="1" smtClean="0"/>
              <a:t>nahodište</a:t>
            </a:r>
            <a:r>
              <a:rPr lang="hr-HR" altLang="sr-Latn-RS" dirty="0" smtClean="0"/>
              <a:t> i u Zadru od 1409. godine iako postoje nedovoljno istražene pretpostavke da je ustanova postojala i ranije (Perić, 2005.).</a:t>
            </a: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909083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0981"/>
          </a:xfrm>
        </p:spPr>
        <p:txBody>
          <a:bodyPr/>
          <a:lstStyle/>
          <a:p>
            <a:pPr>
              <a:defRPr/>
            </a:pPr>
            <a:r>
              <a:rPr lang="hr-HR" b="1" dirty="0" smtClean="0"/>
              <a:t>Rad djece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124794" y="1416106"/>
            <a:ext cx="9086008" cy="471481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200" dirty="0"/>
              <a:t>Rad djece i dob u kojoj su počinjala s radom bila je povezana sa socio-ekonomskim statusom obitelji:</a:t>
            </a:r>
          </a:p>
          <a:p>
            <a:pPr marL="651510" lvl="1" indent="-285750">
              <a:defRPr/>
            </a:pPr>
            <a:r>
              <a:rPr lang="hr-HR" sz="1800" dirty="0" smtClean="0"/>
              <a:t>Djeca </a:t>
            </a:r>
            <a:r>
              <a:rPr lang="hr-HR" sz="1800" dirty="0"/>
              <a:t>viših slojeva skoro nisu uopće radila, dok su djeca srednjeg i nižeg sloja radila. Djeca srednjeg sloja imala nešto više godina jer su završavali neki stupanj obrazovanja (</a:t>
            </a:r>
            <a:r>
              <a:rPr lang="hr-HR" sz="1800" dirty="0" err="1"/>
              <a:t>deRegt</a:t>
            </a:r>
            <a:r>
              <a:rPr lang="hr-HR" sz="1800" dirty="0"/>
              <a:t>, 2004.). </a:t>
            </a:r>
          </a:p>
          <a:p>
            <a:pPr marL="651510" lvl="1" indent="-285750">
              <a:defRPr/>
            </a:pPr>
            <a:r>
              <a:rPr lang="hr-HR" sz="1800" dirty="0"/>
              <a:t>Teško i naporno radila su djeca iz siromašnih obitelji i robovi, pogotovo afričkog podrijetla (</a:t>
            </a:r>
            <a:r>
              <a:rPr lang="hr-HR" sz="1800" dirty="0" err="1"/>
              <a:t>Heywood</a:t>
            </a:r>
            <a:r>
              <a:rPr lang="hr-HR" sz="1800" dirty="0"/>
              <a:t>, 2007.).</a:t>
            </a:r>
          </a:p>
          <a:p>
            <a:pPr>
              <a:defRPr/>
            </a:pPr>
            <a:r>
              <a:rPr lang="hr-HR" sz="2200" dirty="0" smtClean="0"/>
              <a:t>Problemi </a:t>
            </a:r>
            <a:r>
              <a:rPr lang="hr-HR" sz="2200" dirty="0"/>
              <a:t>s radom djece javljaju se s industrijskom revolucijom i većim razvojem gradova sredinom 19. stoljeća: radno vrijeme, nerijetko eksploatacijom djece i pogoršanjem njihovog zdravstvenog statusa. </a:t>
            </a:r>
          </a:p>
          <a:p>
            <a:pPr>
              <a:defRPr/>
            </a:pPr>
            <a:r>
              <a:rPr lang="hr-HR" sz="2200" dirty="0"/>
              <a:t>Istraživanja o radu djece u 19. stoljeću u Engleskoj pokazuju da je teško precizno odrediti s koliko godina su djeca počinjala raditi (dob djece povezana je i s vrstom industrije u kojoj su bila zaposlena, tekstilna industrija  sa 6 i 7 godina, a sa 10 godina radila su u punom radnom vremenu na strojevima, malo starija u metalurškoj industriji (</a:t>
            </a:r>
            <a:r>
              <a:rPr lang="hr-HR" sz="2200" dirty="0" err="1"/>
              <a:t>Heywood</a:t>
            </a:r>
            <a:r>
              <a:rPr lang="hr-HR" sz="2200" dirty="0"/>
              <a:t>, 2007.; </a:t>
            </a:r>
            <a:r>
              <a:rPr lang="hr-HR" sz="2200" dirty="0" err="1"/>
              <a:t>Kadushin</a:t>
            </a:r>
            <a:r>
              <a:rPr lang="hr-HR" sz="2200" dirty="0"/>
              <a:t>, 1980.).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  <a:p>
            <a:pPr>
              <a:defRPr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10434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1" y="142875"/>
            <a:ext cx="7686675" cy="59880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4000" b="1" dirty="0"/>
              <a:t>Rad </a:t>
            </a:r>
            <a:r>
              <a:rPr lang="hr-HR" sz="4000" b="1" dirty="0" smtClean="0"/>
              <a:t>djece</a:t>
            </a:r>
          </a:p>
          <a:p>
            <a:pPr>
              <a:defRPr/>
            </a:pPr>
            <a:r>
              <a:rPr lang="hr-HR" sz="2400" dirty="0" smtClean="0"/>
              <a:t>Osim </a:t>
            </a:r>
            <a:r>
              <a:rPr lang="hr-HR" sz="2400" dirty="0"/>
              <a:t>zdravstvenih problema djeca koja su radila bila su izložena okrutnom ponašanju nadređenih te opasnosti od moralnog i obrazovnog propadanja te često nisu pohađala školu.</a:t>
            </a:r>
          </a:p>
          <a:p>
            <a:pPr>
              <a:defRPr/>
            </a:pPr>
            <a:r>
              <a:rPr lang="hr-HR" sz="2400" dirty="0" smtClean="0"/>
              <a:t>Argumenti onih koji su opravdavali dječji rad: </a:t>
            </a:r>
          </a:p>
          <a:p>
            <a:pPr lvl="1">
              <a:defRPr/>
            </a:pPr>
            <a:r>
              <a:rPr lang="hr-HR" sz="2000" dirty="0" smtClean="0"/>
              <a:t>dobit koju je obitelj imala radom djeteta</a:t>
            </a:r>
          </a:p>
          <a:p>
            <a:pPr lvl="1">
              <a:defRPr/>
            </a:pPr>
            <a:r>
              <a:rPr lang="hr-HR" sz="2000" dirty="0" smtClean="0"/>
              <a:t>rad djece je kao oblik gimnastike i da na njihovo zdravlje pogubnije djeluju uvjeti u kojima djeca žive, siromaštvo obitelji nego radni uvjeti</a:t>
            </a:r>
          </a:p>
          <a:p>
            <a:pPr lvl="1">
              <a:defRPr/>
            </a:pPr>
            <a:r>
              <a:rPr lang="hr-HR" sz="2000" dirty="0" smtClean="0"/>
              <a:t>dobra organizacija i čvrsta disciplina u tvornicama smanjuje negativne posljedice koje bi rad mogao imati na moralni razvoj djece te mogućnosti razvratnih igara ili brutalnosti. </a:t>
            </a:r>
          </a:p>
          <a:p>
            <a:pPr>
              <a:defRPr/>
            </a:pPr>
            <a:r>
              <a:rPr lang="hr-HR" sz="2400" dirty="0" smtClean="0"/>
              <a:t>Stoga su u nekim tvornicama organizirali odvojeni rad muškaraca i žena, a u Francuskoj su angažirali crkvene redove za nadziru djecu u radu (</a:t>
            </a:r>
            <a:r>
              <a:rPr lang="hr-HR" sz="2400" dirty="0" err="1" smtClean="0"/>
              <a:t>Heywood</a:t>
            </a:r>
            <a:r>
              <a:rPr lang="hr-HR" sz="2400" dirty="0" smtClean="0"/>
              <a:t>, 2007.).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843505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1738313" y="142875"/>
            <a:ext cx="8001000" cy="59880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r-HR" sz="4000" b="1" dirty="0"/>
              <a:t>Rad </a:t>
            </a:r>
            <a:r>
              <a:rPr lang="hr-HR" sz="4000" b="1" dirty="0" smtClean="0"/>
              <a:t>djece</a:t>
            </a:r>
          </a:p>
          <a:p>
            <a:pPr>
              <a:defRPr/>
            </a:pPr>
            <a:r>
              <a:rPr lang="hr-HR" sz="2200" dirty="0" smtClean="0"/>
              <a:t>Sredina </a:t>
            </a:r>
            <a:r>
              <a:rPr lang="hr-HR" sz="2200" dirty="0"/>
              <a:t>19. stoljeća - prvi pad broja zaposlene djece počinje paralelno s uvođenjem zakonskih regulativa </a:t>
            </a:r>
          </a:p>
          <a:p>
            <a:pPr>
              <a:defRPr/>
            </a:pPr>
            <a:r>
              <a:rPr lang="hr-HR" sz="2200" dirty="0"/>
              <a:t>U Nizozemskoj je prvi zakon kojim se ograničavao rad djece donesen 1874. godine te je bio učestalo kršen jer poslodavci trebali jeftinu dječju radnu snagu, a roditelji, kojima je zarada djece trebala za preživljavanje, doživljavali su ga kao napad na njihova roditeljska prava. </a:t>
            </a:r>
          </a:p>
          <a:p>
            <a:pPr>
              <a:defRPr/>
            </a:pPr>
            <a:r>
              <a:rPr lang="hr-HR" sz="2200" dirty="0"/>
              <a:t>Tek se drugim zakonom 1889. godine zabranio rad sve djece ispod 12. godina koja su radila u tvornicama te se uvelo ograničenje u pogledu radnih sati i vrste poslova koju su djeca od 12. do 16. godina mogla obavljati (</a:t>
            </a:r>
            <a:r>
              <a:rPr lang="hr-HR" sz="2200" dirty="0" err="1"/>
              <a:t>deRegt</a:t>
            </a:r>
            <a:r>
              <a:rPr lang="hr-HR" sz="2200" dirty="0"/>
              <a:t>, 2004). </a:t>
            </a:r>
          </a:p>
          <a:p>
            <a:pPr>
              <a:defRPr/>
            </a:pPr>
            <a:r>
              <a:rPr lang="hr-HR" sz="2200" dirty="0"/>
              <a:t>Iako su liječnici i radnici u dobrotvornim udruženjima upozoravali na štetnost dječjeg rada uvođenje prvih zakona povezano je i s interesima poslodavaca i poboljšanjima koje će oni ostvariti prestankom rada djece. </a:t>
            </a:r>
          </a:p>
          <a:p>
            <a:pPr>
              <a:defRPr/>
            </a:pPr>
            <a:r>
              <a:rPr lang="hr-HR" sz="2200" dirty="0"/>
              <a:t>Uplitanjem države u reguliranje industrije dolazi i do reguliranja dječjeg rada. </a:t>
            </a:r>
          </a:p>
          <a:p>
            <a:pPr marL="274320" indent="-274320">
              <a:buFont typeface="Wingdings"/>
              <a:buChar char=""/>
              <a:defRPr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127004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1736922" y="636489"/>
            <a:ext cx="8358188" cy="63579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4000" b="1" dirty="0"/>
              <a:t>Rad </a:t>
            </a:r>
            <a:r>
              <a:rPr lang="hr-HR" sz="4000" b="1" dirty="0" smtClean="0"/>
              <a:t>djece</a:t>
            </a:r>
          </a:p>
          <a:p>
            <a:pPr>
              <a:defRPr/>
            </a:pPr>
            <a:r>
              <a:rPr lang="hr-HR" sz="2400" dirty="0" smtClean="0"/>
              <a:t>Uvođenjem </a:t>
            </a:r>
            <a:r>
              <a:rPr lang="hr-HR" sz="2400" dirty="0"/>
              <a:t>obveznog obrazovanja za djecu također se utjecalo na smanjenje dječjeg rada (</a:t>
            </a:r>
            <a:r>
              <a:rPr lang="hr-HR" sz="2400" dirty="0" err="1"/>
              <a:t>Heywood</a:t>
            </a:r>
            <a:r>
              <a:rPr lang="hr-HR" sz="2400" dirty="0"/>
              <a:t>, 2007.; </a:t>
            </a:r>
            <a:r>
              <a:rPr lang="hr-HR" sz="2400" dirty="0" err="1"/>
              <a:t>deRegt</a:t>
            </a:r>
            <a:r>
              <a:rPr lang="hr-HR" sz="2400" dirty="0"/>
              <a:t>, 2004.) </a:t>
            </a:r>
          </a:p>
          <a:p>
            <a:pPr>
              <a:defRPr/>
            </a:pPr>
            <a:r>
              <a:rPr lang="hr-HR" sz="2400" dirty="0"/>
              <a:t>Daljnji tehnički napredak dovodi po smanjenja potrebe za dječjim radom (</a:t>
            </a:r>
            <a:r>
              <a:rPr lang="hr-HR" sz="2400" dirty="0" err="1"/>
              <a:t>Heywood</a:t>
            </a:r>
            <a:r>
              <a:rPr lang="hr-HR" sz="2400" dirty="0"/>
              <a:t>, 2007). </a:t>
            </a:r>
          </a:p>
          <a:p>
            <a:pPr>
              <a:defRPr/>
            </a:pPr>
            <a:r>
              <a:rPr lang="hr-HR" sz="2400" dirty="0"/>
              <a:t>U Britaniji je </a:t>
            </a:r>
            <a:r>
              <a:rPr lang="hr-HR" sz="2400" dirty="0" smtClean="0"/>
              <a:t>1844. </a:t>
            </a:r>
            <a:r>
              <a:rPr lang="hr-HR" sz="2400" dirty="0"/>
              <a:t>uveden Zakon o tvornicama (</a:t>
            </a:r>
            <a:r>
              <a:rPr lang="hr-HR" sz="2400" dirty="0" err="1"/>
              <a:t>Factory</a:t>
            </a:r>
            <a:r>
              <a:rPr lang="hr-HR" sz="2400" dirty="0"/>
              <a:t> </a:t>
            </a:r>
            <a:r>
              <a:rPr lang="hr-HR" sz="2400" dirty="0" err="1"/>
              <a:t>Act</a:t>
            </a:r>
            <a:r>
              <a:rPr lang="hr-HR" sz="2400" dirty="0"/>
              <a:t>) kojim je uveo rad djece na pola radnog vremena kako bi imali vremena i za rad i školu. </a:t>
            </a:r>
          </a:p>
          <a:p>
            <a:pPr>
              <a:defRPr/>
            </a:pPr>
            <a:r>
              <a:rPr lang="hr-HR" sz="2400" dirty="0"/>
              <a:t>Tek na kraju 19. stoljeća škola postaje važnija do posla. </a:t>
            </a:r>
          </a:p>
          <a:p>
            <a:pPr>
              <a:defRPr/>
            </a:pPr>
            <a:r>
              <a:rPr lang="hr-HR" sz="2400" dirty="0"/>
              <a:t>Početkom 20. stoljeća djeca rade na pola radnog vremena, rade lakše poslove (prodavanje novina) što omogućuje kombiniranje rada i škole (</a:t>
            </a:r>
            <a:r>
              <a:rPr lang="hr-HR" sz="2400" dirty="0" err="1"/>
              <a:t>Heywood</a:t>
            </a:r>
            <a:r>
              <a:rPr lang="hr-HR" sz="2400" dirty="0"/>
              <a:t>, 2007.).</a:t>
            </a:r>
          </a:p>
        </p:txBody>
      </p:sp>
    </p:spTree>
    <p:extLst>
      <p:ext uri="{BB962C8B-B14F-4D97-AF65-F5344CB8AC3E}">
        <p14:creationId xmlns:p14="http://schemas.microsoft.com/office/powerpoint/2010/main" val="134801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 smtClean="0"/>
              <a:t>Što je drugačije danas?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137358" cy="4873625"/>
          </a:xfrm>
        </p:spPr>
        <p:txBody>
          <a:bodyPr/>
          <a:lstStyle/>
          <a:p>
            <a:pPr eaLnBrk="1" hangingPunct="1"/>
            <a:endParaRPr lang="hr-HR" altLang="sr-Latn-RS" sz="3200" dirty="0" smtClean="0"/>
          </a:p>
          <a:p>
            <a:pPr eaLnBrk="1" hangingPunct="1"/>
            <a:r>
              <a:rPr lang="hr-HR" altLang="sr-Latn-RS" sz="3200" dirty="0" smtClean="0"/>
              <a:t>Neki </a:t>
            </a:r>
            <a:r>
              <a:rPr lang="hr-HR" altLang="sr-Latn-RS" sz="3200" dirty="0"/>
              <a:t>smatraju da su se prema djeci odnosili vrlo slično kao i danas, iako se od djece očekivalo da rade i izvršavaju svoje dužnosti u ranoj životnoj dobi te je tjelesna kazna bila uobičajena što ne znači da je u obiteljima nedostajalo osjećaja i zaštite djece (</a:t>
            </a:r>
            <a:r>
              <a:rPr lang="hr-HR" altLang="sr-Latn-RS" sz="3200" dirty="0" err="1"/>
              <a:t>Corby</a:t>
            </a:r>
            <a:r>
              <a:rPr lang="hr-HR" altLang="sr-Latn-RS" sz="3200" dirty="0"/>
              <a:t>, 1993. i Pollock, 1983. prema Wells, 1995.).</a:t>
            </a:r>
          </a:p>
          <a:p>
            <a:pPr marL="0" indent="0" eaLnBrk="1" hangingPunct="1">
              <a:buNone/>
            </a:pP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85052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/>
          <a:lstStyle/>
          <a:p>
            <a:r>
              <a:rPr lang="hr-HR" dirty="0" smtClean="0"/>
              <a:t>Doba antike….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/>
              <a:t>Grci </a:t>
            </a:r>
            <a:r>
              <a:rPr lang="hr-HR" dirty="0" smtClean="0"/>
              <a:t>i </a:t>
            </a:r>
            <a:r>
              <a:rPr lang="hr-HR" dirty="0"/>
              <a:t>Rimljani - u roditeljstvu je bila važna briga za dijete; </a:t>
            </a:r>
            <a:r>
              <a:rPr lang="hr-HR" dirty="0" smtClean="0"/>
              <a:t>roditelji </a:t>
            </a:r>
            <a:r>
              <a:rPr lang="hr-HR" dirty="0"/>
              <a:t>trebaju investirati vrijeme, energiju i resurse sukladno </a:t>
            </a:r>
            <a:r>
              <a:rPr lang="hr-HR" dirty="0" smtClean="0"/>
              <a:t>fazi razvoja </a:t>
            </a:r>
            <a:r>
              <a:rPr lang="hr-HR" dirty="0"/>
              <a:t>djeteta. </a:t>
            </a:r>
          </a:p>
          <a:p>
            <a:pPr>
              <a:defRPr/>
            </a:pPr>
            <a:r>
              <a:rPr lang="hr-HR" dirty="0"/>
              <a:t>Briga o obitelji bila je u rukama oca, kod </a:t>
            </a:r>
            <a:r>
              <a:rPr lang="hr-HR" dirty="0" smtClean="0"/>
              <a:t>Grka </a:t>
            </a:r>
            <a:r>
              <a:rPr lang="hr-HR" dirty="0"/>
              <a:t>kroz koncept </a:t>
            </a:r>
            <a:r>
              <a:rPr lang="hr-HR" i="1" dirty="0" err="1"/>
              <a:t>kurios</a:t>
            </a:r>
            <a:r>
              <a:rPr lang="hr-HR" dirty="0"/>
              <a:t> i kod </a:t>
            </a:r>
            <a:r>
              <a:rPr lang="hr-HR" dirty="0" smtClean="0"/>
              <a:t>Rimljana </a:t>
            </a:r>
            <a:r>
              <a:rPr lang="hr-HR" dirty="0"/>
              <a:t>kroz </a:t>
            </a:r>
            <a:r>
              <a:rPr lang="hr-HR" i="1" dirty="0"/>
              <a:t>pater </a:t>
            </a:r>
            <a:r>
              <a:rPr lang="hr-HR" i="1" dirty="0" err="1"/>
              <a:t>familias</a:t>
            </a:r>
            <a:r>
              <a:rPr lang="hr-HR" i="1" dirty="0"/>
              <a:t>.</a:t>
            </a:r>
            <a:r>
              <a:rPr lang="hr-HR" dirty="0"/>
              <a:t> </a:t>
            </a:r>
          </a:p>
          <a:p>
            <a:pPr>
              <a:defRPr/>
            </a:pPr>
            <a:r>
              <a:rPr lang="hr-HR" dirty="0"/>
              <a:t>Uloga oca kod </a:t>
            </a:r>
            <a:r>
              <a:rPr lang="hr-HR" dirty="0" smtClean="0"/>
              <a:t>Rimljana </a:t>
            </a:r>
            <a:r>
              <a:rPr lang="hr-HR" dirty="0"/>
              <a:t>bila je proširena još jednim pravom, a to je </a:t>
            </a:r>
            <a:r>
              <a:rPr lang="hr-HR" i="1" dirty="0"/>
              <a:t>pater </a:t>
            </a:r>
            <a:r>
              <a:rPr lang="hr-HR" i="1" dirty="0" err="1"/>
              <a:t>potestas</a:t>
            </a:r>
            <a:r>
              <a:rPr lang="hr-HR" dirty="0"/>
              <a:t> odnosno pravo oca nad djecom. </a:t>
            </a:r>
          </a:p>
          <a:p>
            <a:pPr lvl="1">
              <a:defRPr/>
            </a:pPr>
            <a:r>
              <a:rPr lang="hr-HR" dirty="0"/>
              <a:t>Otac je imao pravo ubiti odraslo dijete, kažnjavati čak ih i prodati u robove. </a:t>
            </a:r>
          </a:p>
          <a:p>
            <a:pPr>
              <a:defRPr/>
            </a:pPr>
            <a:r>
              <a:rPr lang="hr-HR" dirty="0" smtClean="0"/>
              <a:t>Takvo </a:t>
            </a:r>
            <a:r>
              <a:rPr lang="hr-HR" dirty="0"/>
              <a:t>pravo očeva trajalo je do 4. stoljeća kada se pojavom kršćanstva mijenjaju vrijednosti u Rimskom carstvu. </a:t>
            </a:r>
          </a:p>
          <a:p>
            <a:pPr>
              <a:defRPr/>
            </a:pPr>
            <a:r>
              <a:rPr lang="hr-HR" dirty="0"/>
              <a:t>Izvršavanje prava koja je otac imao nad djecom bila su u praksi ograničena, npr. prije nego je otac mogao ubiti ili grubo kazniti svoje odraslo dijete trebao se konzultirati s drugim odraslima u obitelji (uključivo i ženom).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11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1738313" y="285750"/>
            <a:ext cx="8215312" cy="65722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hr-HR" altLang="sr-Latn-RS" sz="4800" dirty="0" smtClean="0"/>
              <a:t>Doba antike…..</a:t>
            </a:r>
          </a:p>
          <a:p>
            <a:pPr eaLnBrk="1" hangingPunct="1"/>
            <a:r>
              <a:rPr lang="hr-HR" altLang="sr-Latn-RS" dirty="0" smtClean="0"/>
              <a:t>Majčina uloga </a:t>
            </a:r>
            <a:r>
              <a:rPr lang="hr-HR" altLang="sr-Latn-RS" i="1" dirty="0" smtClean="0"/>
              <a:t>mater </a:t>
            </a:r>
            <a:r>
              <a:rPr lang="hr-HR" altLang="sr-Latn-RS" i="1" dirty="0" err="1" smtClean="0"/>
              <a:t>familias</a:t>
            </a:r>
            <a:r>
              <a:rPr lang="hr-HR" altLang="sr-Latn-RS" dirty="0" smtClean="0"/>
              <a:t> bila je usmjerena na popravljanje stanja uzrokovanog očevom grubošću. </a:t>
            </a:r>
          </a:p>
          <a:p>
            <a:pPr eaLnBrk="1" hangingPunct="1"/>
            <a:r>
              <a:rPr lang="hr-HR" altLang="sr-Latn-RS" dirty="0" smtClean="0"/>
              <a:t>Pravo očeva nad životom i smrti djeteta bilo je ograničeno i obvezom očeva da uzdržavaju svu svoju mušku djecu i barem prvorođenu kćer od rođenja do odrasle dobi. Uz to očevi su u početku Rimskog carstva jedini bili i zaduženi za obrazovanje sinova (</a:t>
            </a:r>
            <a:r>
              <a:rPr lang="hr-HR" altLang="sr-Latn-RS" dirty="0" err="1" smtClean="0"/>
              <a:t>French</a:t>
            </a:r>
            <a:r>
              <a:rPr lang="hr-HR" altLang="sr-Latn-RS" dirty="0" smtClean="0"/>
              <a:t>, 2002.). </a:t>
            </a:r>
          </a:p>
          <a:p>
            <a:pPr eaLnBrk="1" hangingPunct="1"/>
            <a:r>
              <a:rPr lang="hr-HR" altLang="sr-Latn-RS" dirty="0" smtClean="0"/>
              <a:t>Rimljani su naglasili emotivnu vezu između roditelja i djeteta (</a:t>
            </a:r>
            <a:r>
              <a:rPr lang="hr-HR" altLang="sr-Latn-RS" dirty="0" err="1" smtClean="0"/>
              <a:t>Dixon</a:t>
            </a:r>
            <a:r>
              <a:rPr lang="hr-HR" altLang="sr-Latn-RS" dirty="0" smtClean="0"/>
              <a:t>, 1988. i 1992. prema </a:t>
            </a:r>
            <a:r>
              <a:rPr lang="hr-HR" altLang="sr-Latn-RS" dirty="0" err="1" smtClean="0"/>
              <a:t>French</a:t>
            </a:r>
            <a:r>
              <a:rPr lang="hr-HR" altLang="sr-Latn-RS" dirty="0" smtClean="0"/>
              <a:t>, 2002.). </a:t>
            </a:r>
          </a:p>
          <a:p>
            <a:pPr eaLnBrk="1" hangingPunct="1"/>
            <a:r>
              <a:rPr lang="hr-HR" altLang="sr-Latn-RS" dirty="0" smtClean="0"/>
              <a:t>Djecu su promatrali kao veselu, zaigranu, nježnu, odanu i društvenu. </a:t>
            </a:r>
          </a:p>
          <a:p>
            <a:pPr eaLnBrk="1" hangingPunct="1"/>
            <a:r>
              <a:rPr lang="hr-HR" altLang="sr-Latn-RS" dirty="0" smtClean="0"/>
              <a:t>Govorili su o njihovoj neposlušnosti i prirodnom imitiranju, te su vjerojatno pod utjecajem kršćanstva češće komentirali dječju prirodnu nevinost. </a:t>
            </a: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96116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1809750" y="214314"/>
            <a:ext cx="8572500" cy="6357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hr-HR" sz="4800" dirty="0" smtClean="0"/>
              <a:t>Srednji vijek…</a:t>
            </a:r>
          </a:p>
          <a:p>
            <a:pPr>
              <a:defRPr/>
            </a:pPr>
            <a:r>
              <a:rPr lang="hr-HR" dirty="0" smtClean="0"/>
              <a:t>Uvjerenje u nevinost djece duboko se urezala u kulturu Zapada, pogotovo nakon romantičarskih pogleda tijekom 19. stoljeća. </a:t>
            </a:r>
          </a:p>
          <a:p>
            <a:pPr>
              <a:defRPr/>
            </a:pPr>
            <a:r>
              <a:rPr lang="hr-HR" dirty="0" smtClean="0"/>
              <a:t>Što se tiče brige za dijete, tijekom 12. i 13. stoljeća, „smatralo se da okolina u kojoj je netko rođen ima najveći utjecaj na život, kao sirov materijal bez kojeg je i najbolji odgoj uzaludan“ (</a:t>
            </a:r>
            <a:r>
              <a:rPr lang="hr-HR" dirty="0" err="1" smtClean="0"/>
              <a:t>Berkvam</a:t>
            </a:r>
            <a:r>
              <a:rPr lang="hr-HR" dirty="0" smtClean="0"/>
              <a:t> prema </a:t>
            </a:r>
            <a:r>
              <a:rPr lang="hr-HR" dirty="0" err="1" smtClean="0"/>
              <a:t>Heywood</a:t>
            </a:r>
            <a:r>
              <a:rPr lang="hr-HR" dirty="0" smtClean="0"/>
              <a:t>, 2007.:35). </a:t>
            </a:r>
          </a:p>
          <a:p>
            <a:pPr>
              <a:defRPr/>
            </a:pPr>
            <a:r>
              <a:rPr lang="hr-HR" dirty="0" smtClean="0"/>
              <a:t>Stoga, briga za dijete treba biti u skladu s njegovom prirodom, odnosno u skladu s njegovim spolom i klasnom pripadnosti, a ne toliko u skladu s njegovim individualnim obilježjima</a:t>
            </a:r>
          </a:p>
          <a:p>
            <a:pPr>
              <a:defRPr/>
            </a:pPr>
            <a:r>
              <a:rPr lang="hr-HR" dirty="0" smtClean="0"/>
              <a:t>Kasnije u srednjem vijeku, dolazi do promjene u poimanju odgoja i brige za dijete te se dijete počinje promatrati kao „modelirajuću masu“ koja se može oblikovati i usmjeravati. </a:t>
            </a:r>
          </a:p>
          <a:p>
            <a:pPr>
              <a:defRPr/>
            </a:pPr>
            <a:r>
              <a:rPr lang="hr-HR" dirty="0" smtClean="0"/>
              <a:t>Obrazovanje je u tome imalo najvažniju ulogu i djetinjstvo se počinje smatrati razdobljem u kojem su ljudi najotvoreniji za učenje (</a:t>
            </a:r>
            <a:r>
              <a:rPr lang="hr-HR" dirty="0" err="1" smtClean="0"/>
              <a:t>Heywood</a:t>
            </a:r>
            <a:r>
              <a:rPr lang="hr-HR" dirty="0" smtClean="0"/>
              <a:t>, 2007.). </a:t>
            </a:r>
          </a:p>
        </p:txBody>
      </p:sp>
    </p:spTree>
    <p:extLst>
      <p:ext uri="{BB962C8B-B14F-4D97-AF65-F5344CB8AC3E}">
        <p14:creationId xmlns:p14="http://schemas.microsoft.com/office/powerpoint/2010/main" val="184283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1666876" y="71439"/>
            <a:ext cx="8429625" cy="66436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hr-HR" sz="4800" dirty="0" smtClean="0"/>
              <a:t>Prosvjetiteljstvo …</a:t>
            </a:r>
          </a:p>
          <a:p>
            <a:pPr>
              <a:defRPr/>
            </a:pPr>
            <a:r>
              <a:rPr lang="hr-HR" dirty="0" smtClean="0"/>
              <a:t>Za pomak u odnosu roditelja prema djeci od strogog ka blažem, više ljubaznom i suosjećajnom zaslužan je rad John Lockea, prethodnika bihevioralnog pravca (</a:t>
            </a:r>
            <a:r>
              <a:rPr lang="hr-HR" dirty="0" err="1" smtClean="0"/>
              <a:t>Berk</a:t>
            </a:r>
            <a:r>
              <a:rPr lang="hr-HR" dirty="0" smtClean="0"/>
              <a:t>, 2008.; </a:t>
            </a:r>
            <a:r>
              <a:rPr lang="hr-HR" dirty="0" err="1" smtClean="0"/>
              <a:t>Heywood</a:t>
            </a:r>
            <a:r>
              <a:rPr lang="hr-HR" dirty="0" smtClean="0"/>
              <a:t>, 2007., </a:t>
            </a:r>
            <a:r>
              <a:rPr lang="hr-HR" dirty="0" err="1" smtClean="0"/>
              <a:t>Gudjons</a:t>
            </a:r>
            <a:r>
              <a:rPr lang="hr-HR" dirty="0" smtClean="0"/>
              <a:t>, 1994.). </a:t>
            </a:r>
          </a:p>
          <a:p>
            <a:pPr>
              <a:defRPr/>
            </a:pPr>
            <a:r>
              <a:rPr lang="hr-HR" dirty="0" smtClean="0"/>
              <a:t>Djelovao je za vrijeme prosvjetiteljstva, u 17. stoljeću, kada su se isticale vrijednosti dostojanstva i poštovanja čovjeka. </a:t>
            </a:r>
          </a:p>
          <a:p>
            <a:pPr>
              <a:defRPr/>
            </a:pPr>
            <a:r>
              <a:rPr lang="hr-HR" dirty="0" smtClean="0"/>
              <a:t>U tom razdoblju naglašavala se važnost i moć odgoja i obrazovanja te se počela razvijati ideja škole izvan okrilja crkve, koja bi bila obvezna i vodila k nekom zanimanju te sprječavala pretjerano iskorištavanje dječje radne snage (</a:t>
            </a:r>
            <a:r>
              <a:rPr lang="hr-HR" dirty="0" err="1" smtClean="0"/>
              <a:t>Gudjons</a:t>
            </a:r>
            <a:r>
              <a:rPr lang="hr-HR" dirty="0" smtClean="0"/>
              <a:t>, 1994.). </a:t>
            </a:r>
          </a:p>
          <a:p>
            <a:pPr>
              <a:defRPr/>
            </a:pPr>
            <a:r>
              <a:rPr lang="hr-HR" dirty="0" smtClean="0"/>
              <a:t>Locke je razvio teoriju prema kojoj je dijete „prazna ploča“ (</a:t>
            </a:r>
            <a:r>
              <a:rPr lang="hr-HR" dirty="0" err="1" smtClean="0"/>
              <a:t>Berk</a:t>
            </a:r>
            <a:r>
              <a:rPr lang="hr-HR" dirty="0" smtClean="0"/>
              <a:t>, 2008.:13.; </a:t>
            </a:r>
            <a:r>
              <a:rPr lang="hr-HR" dirty="0" err="1" smtClean="0"/>
              <a:t>Heywood</a:t>
            </a:r>
            <a:r>
              <a:rPr lang="hr-HR" dirty="0" smtClean="0"/>
              <a:t>, 2007.). </a:t>
            </a:r>
          </a:p>
          <a:p>
            <a:pPr>
              <a:defRPr/>
            </a:pPr>
            <a:r>
              <a:rPr lang="hr-HR" dirty="0" smtClean="0"/>
              <a:t>S obzirom da je za oblikovanje djeteta važno iskustvo, roditelji su ti koji odgajaju odnosno oblikuju dijete kako žele „pažljivo mu dajući upute, primjere i nagrade za dobro ponašanje“ (</a:t>
            </a:r>
            <a:r>
              <a:rPr lang="hr-HR" dirty="0" err="1" smtClean="0"/>
              <a:t>Berk</a:t>
            </a:r>
            <a:r>
              <a:rPr lang="hr-HR" dirty="0" smtClean="0"/>
              <a:t>, 2008.:13.). </a:t>
            </a:r>
          </a:p>
        </p:txBody>
      </p:sp>
    </p:spTree>
    <p:extLst>
      <p:ext uri="{BB962C8B-B14F-4D97-AF65-F5344CB8AC3E}">
        <p14:creationId xmlns:p14="http://schemas.microsoft.com/office/powerpoint/2010/main" val="83792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>
          <a:xfrm>
            <a:off x="1738314" y="285750"/>
            <a:ext cx="8643937" cy="6572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4400" dirty="0"/>
              <a:t>Prosvjetiteljstvo …</a:t>
            </a:r>
          </a:p>
          <a:p>
            <a:pPr eaLnBrk="1" hangingPunct="1"/>
            <a:r>
              <a:rPr lang="hr-HR" altLang="sr-Latn-RS" dirty="0" err="1" smtClean="0"/>
              <a:t>Lockova</a:t>
            </a:r>
            <a:r>
              <a:rPr lang="hr-HR" altLang="sr-Latn-RS" dirty="0" smtClean="0"/>
              <a:t> uvjerenja, iako su promicala pozitivan odnos prema djeci i dalje su podržavala pasivan položaj djeteta u procesu odrastanja i odgoja. </a:t>
            </a:r>
          </a:p>
          <a:p>
            <a:pPr eaLnBrk="1" hangingPunct="1"/>
            <a:r>
              <a:rPr lang="hr-HR" altLang="sr-Latn-RS" dirty="0" smtClean="0"/>
              <a:t>Smatrao je da djeci treba pomoć jer su „nemoćni ljudi ispod prirodne slabosti“ (Locke, 1693. prema </a:t>
            </a:r>
            <a:r>
              <a:rPr lang="hr-HR" altLang="sr-Latn-RS" dirty="0" err="1" smtClean="0"/>
              <a:t>Heywood</a:t>
            </a:r>
            <a:r>
              <a:rPr lang="hr-HR" altLang="sr-Latn-RS" dirty="0" smtClean="0"/>
              <a:t>, 2007.:24.). </a:t>
            </a:r>
          </a:p>
          <a:p>
            <a:pPr eaLnBrk="1" hangingPunct="1"/>
            <a:r>
              <a:rPr lang="hr-HR" altLang="sr-Latn-RS" dirty="0" smtClean="0"/>
              <a:t>Njegova uvjerenja unose promjene koje će se razvijati tijekom 18. stoljeća i doprinijeti razvoju danas prevladavajućeg razumijevanja djeteta kao aktivnog sudionika svog razvoja.</a:t>
            </a:r>
          </a:p>
          <a:p>
            <a:pPr eaLnBrk="1" hangingPunct="1"/>
            <a:r>
              <a:rPr lang="hr-HR" altLang="sr-Latn-RS" dirty="0" smtClean="0"/>
              <a:t>U razdoblju 18. i 19. stoljeća dolazi do promjene u razumijevanju svijeta koji nas okružuje -  dinamička kategorija sa svojim fazama i specifičnim karakteristikama.</a:t>
            </a:r>
          </a:p>
        </p:txBody>
      </p:sp>
    </p:spTree>
    <p:extLst>
      <p:ext uri="{BB962C8B-B14F-4D97-AF65-F5344CB8AC3E}">
        <p14:creationId xmlns:p14="http://schemas.microsoft.com/office/powerpoint/2010/main" val="245920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214313"/>
            <a:ext cx="8186738" cy="65008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4400" dirty="0"/>
              <a:t>Prosvjetiteljstvo …</a:t>
            </a:r>
          </a:p>
          <a:p>
            <a:pPr>
              <a:defRPr/>
            </a:pPr>
            <a:r>
              <a:rPr lang="hr-HR" sz="2200" dirty="0" smtClean="0"/>
              <a:t>Dijete </a:t>
            </a:r>
            <a:r>
              <a:rPr lang="hr-HR" sz="2200" dirty="0"/>
              <a:t>je Rousseau, (prema </a:t>
            </a:r>
            <a:r>
              <a:rPr lang="hr-HR" sz="2200" dirty="0" err="1"/>
              <a:t>Berk</a:t>
            </a:r>
            <a:r>
              <a:rPr lang="hr-HR" sz="2200" dirty="0"/>
              <a:t>, 2008.:13.), nazivao „plemenitim divljacima“ koji imaju urođeni osjećaj za moralno, ispravno i pogrešno. </a:t>
            </a:r>
          </a:p>
          <a:p>
            <a:pPr>
              <a:defRPr/>
            </a:pPr>
            <a:r>
              <a:rPr lang="hr-HR" sz="2200" dirty="0"/>
              <a:t>Promatrao je dijete kroz tri faze razvoja: „1. faza instinkata – do 3. godine života, 2. faza osjećaja/uzbuđenja – između 4. i 12. godine života i 3. vrijeme ideja – oko puberteta“ (</a:t>
            </a:r>
            <a:r>
              <a:rPr lang="hr-HR" sz="2200" dirty="0" err="1"/>
              <a:t>Heywood</a:t>
            </a:r>
            <a:r>
              <a:rPr lang="hr-HR" sz="2200" dirty="0"/>
              <a:t>, 2007.:4). </a:t>
            </a:r>
          </a:p>
          <a:p>
            <a:pPr>
              <a:defRPr/>
            </a:pPr>
            <a:r>
              <a:rPr lang="hr-HR" sz="2200" dirty="0"/>
              <a:t>Sve faze odlikuju osjećaji i nezrelost nasuprot intelektualnom odraslom razdoblju. </a:t>
            </a:r>
          </a:p>
          <a:p>
            <a:pPr>
              <a:defRPr/>
            </a:pPr>
            <a:r>
              <a:rPr lang="hr-HR" sz="2200" dirty="0"/>
              <a:t>Djeca se ne rađaju s namjerom da budu zla, ukoliko i naprave neku štetu to nije s namjerom te iz nje mogu nešto naučiti (</a:t>
            </a:r>
            <a:r>
              <a:rPr lang="hr-HR" sz="2200" dirty="0" err="1"/>
              <a:t>Heywood</a:t>
            </a:r>
            <a:r>
              <a:rPr lang="hr-HR" sz="2200" dirty="0"/>
              <a:t>, 2007.). </a:t>
            </a:r>
          </a:p>
          <a:p>
            <a:pPr>
              <a:defRPr/>
            </a:pPr>
            <a:r>
              <a:rPr lang="hr-HR" sz="2200" dirty="0"/>
              <a:t>Djetinjstvo postaje pripremno razdoblje, važnu ulogu imaju roditelji u nježnom vođenju i usmjeravanju s osjetljivošću za potrebe djeteta (</a:t>
            </a:r>
            <a:r>
              <a:rPr lang="hr-HR" sz="2200" dirty="0" err="1"/>
              <a:t>Calvert</a:t>
            </a:r>
            <a:r>
              <a:rPr lang="hr-HR" sz="2200" dirty="0"/>
              <a:t>, 2003.; </a:t>
            </a:r>
            <a:r>
              <a:rPr lang="hr-HR" sz="2200" dirty="0" err="1"/>
              <a:t>Berk</a:t>
            </a:r>
            <a:r>
              <a:rPr lang="hr-HR" sz="2200" dirty="0"/>
              <a:t>. 2008.). </a:t>
            </a:r>
          </a:p>
          <a:p>
            <a:pPr>
              <a:defRPr/>
            </a:pPr>
            <a:r>
              <a:rPr lang="hr-HR" sz="2200" dirty="0"/>
              <a:t>Djeca se više ne poimaju kao osjetljiva i nepotpuna, ne gura ih se u odrastanju kako bi se što prije počeli ponašati kao odrasli.</a:t>
            </a:r>
          </a:p>
        </p:txBody>
      </p:sp>
    </p:spTree>
    <p:extLst>
      <p:ext uri="{BB962C8B-B14F-4D97-AF65-F5344CB8AC3E}">
        <p14:creationId xmlns:p14="http://schemas.microsoft.com/office/powerpoint/2010/main" val="64455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30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sz="4900" dirty="0" smtClean="0">
                <a:latin typeface="+mn-lt"/>
              </a:rPr>
              <a:t>Prosvjetiteljstvo </a:t>
            </a:r>
            <a:r>
              <a:rPr lang="hr-HR" sz="4900" dirty="0">
                <a:latin typeface="+mn-lt"/>
              </a:rPr>
              <a:t>…</a:t>
            </a:r>
            <a:br>
              <a:rPr lang="hr-HR" sz="4900" dirty="0">
                <a:latin typeface="+mn-lt"/>
              </a:rPr>
            </a:br>
            <a:endParaRPr lang="hr-HR" sz="4900" dirty="0" smtClean="0">
              <a:latin typeface="+mn-lt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 smtClean="0"/>
              <a:t>Roditelji iz srednje klase nastojali su držati djecu izvan radnih mjesta, ograničiti seksualno ponašanje i produžiti školovanje djece - polagano se produžavalo razdoblje djetinjstva</a:t>
            </a:r>
          </a:p>
          <a:p>
            <a:pPr>
              <a:defRPr/>
            </a:pPr>
            <a:r>
              <a:rPr lang="hr-HR" dirty="0" smtClean="0"/>
              <a:t>Takva uvjerenja također su doprinosila stavljanju djece u, zapravo, vrlo ograničen položaj.</a:t>
            </a:r>
          </a:p>
          <a:p>
            <a:pPr>
              <a:defRPr/>
            </a:pPr>
            <a:r>
              <a:rPr lang="hr-HR" dirty="0" smtClean="0"/>
              <a:t> Smatralo se da djecu treba stalno nadzirati, odvajati od stvarnog svijeta i strogo odgajati (</a:t>
            </a:r>
            <a:r>
              <a:rPr lang="hr-HR" dirty="0" err="1" smtClean="0"/>
              <a:t>Heywood</a:t>
            </a:r>
            <a:r>
              <a:rPr lang="hr-HR" dirty="0" smtClean="0"/>
              <a:t>, 2007.). </a:t>
            </a:r>
          </a:p>
          <a:p>
            <a:pPr>
              <a:defRPr/>
            </a:pPr>
            <a:r>
              <a:rPr lang="hr-HR" dirty="0" smtClean="0"/>
              <a:t>Ipak, djeca se više nisu doživljavala kao vlasništvo svojih roditelja što otvara put ka razvoju zakona, organizacija i profesionalnih oblika skrbi za djecu koju organizira država i humanitarne organizacije</a:t>
            </a:r>
          </a:p>
        </p:txBody>
      </p:sp>
    </p:spTree>
    <p:extLst>
      <p:ext uri="{BB962C8B-B14F-4D97-AF65-F5344CB8AC3E}">
        <p14:creationId xmlns:p14="http://schemas.microsoft.com/office/powerpoint/2010/main" val="346855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3470</Words>
  <Application>Microsoft Office PowerPoint</Application>
  <PresentationFormat>Custom</PresentationFormat>
  <Paragraphs>159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Skrb za djecu kao ishodište profesije socijalnog rada </vt:lpstr>
      <vt:lpstr>Zbog čega skrb o djeci?</vt:lpstr>
      <vt:lpstr>Doba antike….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Prosvjetiteljstvo … </vt:lpstr>
      <vt:lpstr>Moderno poimanje djetinjstva</vt:lpstr>
      <vt:lpstr>PowerPoint Presentation</vt:lpstr>
      <vt:lpstr>Rizični faktori za dijete i razvoj prvih institucija tijekom povijesti</vt:lpstr>
      <vt:lpstr>Infanticid</vt:lpstr>
      <vt:lpstr>PowerPoint Presentation</vt:lpstr>
      <vt:lpstr>PowerPoint Presentation</vt:lpstr>
      <vt:lpstr>Napuštena djeca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Prva institucija za skrb o djeci u Hrvatskoj</vt:lpstr>
      <vt:lpstr>Rad djece</vt:lpstr>
      <vt:lpstr>PowerPoint Presentation</vt:lpstr>
      <vt:lpstr>PowerPoint Presentation</vt:lpstr>
      <vt:lpstr>PowerPoint Presentation</vt:lpstr>
      <vt:lpstr>Što je drugačije danas?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Skrb za djecu kao ishodište profesije socijalnog rada</dc:title>
  <dc:creator>recenzent</dc:creator>
  <cp:lastModifiedBy>Tihana Delak</cp:lastModifiedBy>
  <cp:revision>8</cp:revision>
  <dcterms:created xsi:type="dcterms:W3CDTF">2016-03-12T21:38:24Z</dcterms:created>
  <dcterms:modified xsi:type="dcterms:W3CDTF">2019-05-09T06:14:03Z</dcterms:modified>
</cp:coreProperties>
</file>