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4"/>
  </p:handoutMasterIdLst>
  <p:sldIdLst>
    <p:sldId id="515" r:id="rId2"/>
    <p:sldId id="490" r:id="rId3"/>
    <p:sldId id="512" r:id="rId4"/>
    <p:sldId id="513" r:id="rId5"/>
    <p:sldId id="491" r:id="rId6"/>
    <p:sldId id="516" r:id="rId7"/>
    <p:sldId id="492" r:id="rId8"/>
    <p:sldId id="493" r:id="rId9"/>
    <p:sldId id="517" r:id="rId10"/>
    <p:sldId id="514" r:id="rId11"/>
    <p:sldId id="518" r:id="rId12"/>
    <p:sldId id="407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11.1.2015.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022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err="1" smtClean="0"/>
              <a:t>session</a:t>
            </a:r>
            <a:r>
              <a:rPr lang="hr-HR" sz="4000" dirty="0" smtClean="0"/>
              <a:t> </a:t>
            </a:r>
            <a:r>
              <a:rPr lang="hr-HR" sz="4000" dirty="0" smtClean="0"/>
              <a:t>11, 12 </a:t>
            </a:r>
            <a:r>
              <a:rPr lang="hr-HR" sz="4000" dirty="0" err="1" smtClean="0"/>
              <a:t>jan</a:t>
            </a:r>
            <a:r>
              <a:rPr lang="hr-HR" sz="4000" dirty="0" smtClean="0"/>
              <a:t> 2015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dirty="0" smtClean="0"/>
              <a:t>, 15:30-16:30</a:t>
            </a:r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14900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Article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Cry, The Beloved Country was published in _____ January 1948. At that time, Alan Paton was _____ principal of </a:t>
            </a:r>
            <a:r>
              <a:rPr lang="en-US" sz="2400" dirty="0" err="1" smtClean="0"/>
              <a:t>Diepkloof</a:t>
            </a:r>
            <a:r>
              <a:rPr lang="en-US" sz="2400" dirty="0" smtClean="0"/>
              <a:t> Reformatory. It became _____ instant best-seller, and remains so today. It has been translated into many languages, and Alexander </a:t>
            </a:r>
            <a:r>
              <a:rPr lang="en-US" sz="2400" dirty="0" err="1" smtClean="0"/>
              <a:t>Korda</a:t>
            </a:r>
            <a:r>
              <a:rPr lang="en-US" sz="2400" dirty="0" smtClean="0"/>
              <a:t> made _____ film of it. </a:t>
            </a:r>
            <a:endParaRPr lang="hr-HR" sz="2400" dirty="0" smtClean="0"/>
          </a:p>
          <a:p>
            <a:pPr>
              <a:buNone/>
            </a:pPr>
            <a:r>
              <a:rPr lang="en-US" sz="2400" dirty="0" smtClean="0"/>
              <a:t>Another major event in 1948 which influenced _____ author’s life decisively was _____ coming to power, on 26 May, of _____ Afrikaner Nationalists with their policies of _____ rigid racial segregation known as _____ apartheid. Much of _____ subject matter of Cry, The Beloved Country deals with _____ results and consequences of this Afrikaner victory.</a:t>
            </a:r>
            <a:endParaRPr lang="hr-H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Article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Cry, The Beloved Country was published in </a:t>
            </a:r>
            <a:r>
              <a:rPr lang="hr-HR" sz="2400" dirty="0" smtClean="0"/>
              <a:t>/ </a:t>
            </a:r>
            <a:r>
              <a:rPr lang="en-US" sz="2400" dirty="0" smtClean="0"/>
              <a:t>January </a:t>
            </a:r>
            <a:r>
              <a:rPr lang="en-US" sz="2400" dirty="0" smtClean="0"/>
              <a:t>1948. At that time, Alan Paton was </a:t>
            </a:r>
            <a:r>
              <a:rPr lang="hr-HR" sz="2400" dirty="0" smtClean="0"/>
              <a:t>(THE)</a:t>
            </a:r>
            <a:r>
              <a:rPr lang="en-US" sz="2400" dirty="0" smtClean="0"/>
              <a:t> principal </a:t>
            </a:r>
            <a:r>
              <a:rPr lang="en-US" sz="2400" dirty="0" smtClean="0"/>
              <a:t>of </a:t>
            </a:r>
            <a:r>
              <a:rPr lang="en-US" sz="2400" dirty="0" err="1" smtClean="0"/>
              <a:t>Diepkloof</a:t>
            </a:r>
            <a:r>
              <a:rPr lang="en-US" sz="2400" dirty="0" smtClean="0"/>
              <a:t> Reformatory. It became </a:t>
            </a:r>
            <a:r>
              <a:rPr lang="hr-HR" sz="2400" dirty="0" smtClean="0"/>
              <a:t>AN </a:t>
            </a:r>
            <a:r>
              <a:rPr lang="en-US" sz="2400" dirty="0" smtClean="0"/>
              <a:t>instant </a:t>
            </a:r>
            <a:r>
              <a:rPr lang="en-US" sz="2400" dirty="0" smtClean="0"/>
              <a:t>best-seller, and remains so today. It has been translated into many languages, and Alexander </a:t>
            </a:r>
            <a:r>
              <a:rPr lang="en-US" sz="2400" dirty="0" err="1" smtClean="0"/>
              <a:t>Korda</a:t>
            </a:r>
            <a:r>
              <a:rPr lang="en-US" sz="2400" dirty="0" smtClean="0"/>
              <a:t> made </a:t>
            </a:r>
            <a:r>
              <a:rPr lang="hr-HR" sz="2400" dirty="0" smtClean="0"/>
              <a:t>A </a:t>
            </a:r>
            <a:r>
              <a:rPr lang="en-US" sz="2400" dirty="0" smtClean="0"/>
              <a:t>film </a:t>
            </a:r>
            <a:r>
              <a:rPr lang="en-US" sz="2400" dirty="0" smtClean="0"/>
              <a:t>of it. </a:t>
            </a:r>
            <a:endParaRPr lang="hr-HR" sz="2400" dirty="0" smtClean="0"/>
          </a:p>
          <a:p>
            <a:pPr>
              <a:buNone/>
            </a:pPr>
            <a:r>
              <a:rPr lang="en-US" sz="2400" dirty="0" smtClean="0"/>
              <a:t>Another major event in 1948 which influenced </a:t>
            </a:r>
            <a:r>
              <a:rPr lang="hr-HR" sz="2400" dirty="0" smtClean="0"/>
              <a:t>THE </a:t>
            </a:r>
            <a:r>
              <a:rPr lang="en-US" sz="2400" dirty="0" smtClean="0"/>
              <a:t>author’s </a:t>
            </a:r>
            <a:r>
              <a:rPr lang="en-US" sz="2400" dirty="0" smtClean="0"/>
              <a:t>life decisively was </a:t>
            </a:r>
            <a:r>
              <a:rPr lang="hr-HR" sz="2400" dirty="0" smtClean="0"/>
              <a:t>THE </a:t>
            </a:r>
            <a:r>
              <a:rPr lang="en-US" sz="2400" dirty="0" smtClean="0"/>
              <a:t>coming </a:t>
            </a:r>
            <a:r>
              <a:rPr lang="en-US" sz="2400" dirty="0" smtClean="0"/>
              <a:t>to power, on 26 May, of </a:t>
            </a:r>
            <a:r>
              <a:rPr lang="hr-HR" sz="2400" dirty="0" smtClean="0"/>
              <a:t>THE </a:t>
            </a:r>
            <a:r>
              <a:rPr lang="en-US" sz="2400" dirty="0" smtClean="0"/>
              <a:t>Afrikaner </a:t>
            </a:r>
            <a:r>
              <a:rPr lang="en-US" sz="2400" dirty="0" smtClean="0"/>
              <a:t>Nationalists with their policies of </a:t>
            </a:r>
            <a:r>
              <a:rPr lang="hr-HR" sz="2400" dirty="0" smtClean="0"/>
              <a:t>/ </a:t>
            </a:r>
            <a:r>
              <a:rPr lang="en-US" sz="2400" dirty="0" smtClean="0"/>
              <a:t>rigid </a:t>
            </a:r>
            <a:r>
              <a:rPr lang="en-US" sz="2400" dirty="0" smtClean="0"/>
              <a:t>racial segregation known as </a:t>
            </a:r>
            <a:r>
              <a:rPr lang="hr-HR" sz="2400" dirty="0" smtClean="0"/>
              <a:t>/ </a:t>
            </a:r>
            <a:r>
              <a:rPr lang="en-US" sz="2400" dirty="0" smtClean="0"/>
              <a:t>apartheid</a:t>
            </a:r>
            <a:r>
              <a:rPr lang="en-US" sz="2400" dirty="0" smtClean="0"/>
              <a:t>. Much of </a:t>
            </a:r>
            <a:r>
              <a:rPr lang="hr-HR" sz="2400" dirty="0" smtClean="0"/>
              <a:t>THE </a:t>
            </a:r>
            <a:r>
              <a:rPr lang="en-US" sz="2400" dirty="0" smtClean="0"/>
              <a:t>subject </a:t>
            </a:r>
            <a:r>
              <a:rPr lang="en-US" sz="2400" dirty="0" smtClean="0"/>
              <a:t>matter of Cry, The Beloved Country deals with </a:t>
            </a:r>
            <a:r>
              <a:rPr lang="hr-HR" sz="2400" dirty="0" smtClean="0"/>
              <a:t>THE </a:t>
            </a:r>
            <a:r>
              <a:rPr lang="en-US" sz="2400" dirty="0" smtClean="0"/>
              <a:t>results </a:t>
            </a:r>
            <a:r>
              <a:rPr lang="en-US" sz="2400" dirty="0" smtClean="0"/>
              <a:t>and consequences of this Afrikaner victory.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1258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your attention!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800" dirty="0" smtClean="0"/>
              <a:t>Final Revision</a:t>
            </a:r>
            <a:endParaRPr lang="hr-HR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hr-HR" sz="2800" dirty="0" smtClean="0"/>
              <a:t>range – monitor – jeopardy – intervention</a:t>
            </a:r>
            <a:br>
              <a:rPr lang="hr-HR" sz="2800" dirty="0" smtClean="0"/>
            </a:br>
            <a:r>
              <a:rPr lang="hr-HR" sz="2800" dirty="0" smtClean="0"/>
              <a:t>warden – facilities – escalate – loan – subsidised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89437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Social work _______ take place at the points of interaction between the individual and the society.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Free or _______ transport to recreational _______  is sometimes organised by the local council.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We offer a _______ of services for older people who live in their homes.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If sufficient funds are not provided, these problems may _______.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black disabled woman is in triple _______.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Council _______ the application of all regulations relating to people with disabilities.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In sheltered housing people live independently, but they have the support of a resident _______.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hr-HR" sz="20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hr-HR" sz="2800" dirty="0" smtClean="0"/>
              <a:t>range – monitor – jeopardy – intervention</a:t>
            </a:r>
            <a:br>
              <a:rPr lang="hr-HR" sz="2800" dirty="0" smtClean="0"/>
            </a:br>
            <a:r>
              <a:rPr lang="hr-HR" sz="2800" dirty="0" smtClean="0"/>
              <a:t>warden – facilities – escalate – loan – subsidised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89437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Social work INTERVENTIONS take place at the points of interaction between the individual and the society.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Free or SUBSIDISED transport to recreational FACILITIES is sometimes organised by the local council.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We offer a RANGE of services for older people who live in their homes.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If sufficient funds are not provided, these problems may ESCALATE.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black disabled woman is in triple JEOPARDY.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Council MONITORS the application of all regulations relating to people with disabilities.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In sheltered housing people live independently, but they have the support of a resident WARDEN.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hr-HR" sz="20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Translate the following paragraph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Commission offers ongoing support and co-operation with organisations for the disabled and parents of disabled children in implementing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programs</a:t>
            </a:r>
            <a:r>
              <a:rPr lang="hr-HR" dirty="0" smtClean="0"/>
              <a:t>.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scheme</a:t>
            </a:r>
            <a:r>
              <a:rPr lang="hr-HR" dirty="0" smtClean="0"/>
              <a:t> </a:t>
            </a:r>
            <a:r>
              <a:rPr lang="hr-HR" dirty="0" err="1" smtClean="0"/>
              <a:t>offers</a:t>
            </a:r>
            <a:r>
              <a:rPr lang="hr-HR" dirty="0" smtClean="0"/>
              <a:t> a </a:t>
            </a:r>
            <a:r>
              <a:rPr lang="hr-HR" dirty="0" err="1" smtClean="0"/>
              <a:t>range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to </a:t>
            </a:r>
            <a:r>
              <a:rPr lang="hr-HR" dirty="0" err="1" smtClean="0"/>
              <a:t>help</a:t>
            </a:r>
            <a:r>
              <a:rPr lang="hr-HR" dirty="0" smtClean="0"/>
              <a:t> </a:t>
            </a:r>
            <a:r>
              <a:rPr lang="hr-HR" dirty="0" err="1" smtClean="0"/>
              <a:t>teenagers</a:t>
            </a:r>
            <a:r>
              <a:rPr lang="hr-HR" dirty="0" smtClean="0"/>
              <a:t> </a:t>
            </a:r>
            <a:r>
              <a:rPr lang="hr-HR" dirty="0" err="1" smtClean="0"/>
              <a:t>cope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disadvantages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experienced</a:t>
            </a:r>
            <a:r>
              <a:rPr lang="hr-HR" dirty="0" smtClean="0"/>
              <a:t> </a:t>
            </a:r>
            <a:r>
              <a:rPr lang="hr-HR" dirty="0" err="1" smtClean="0"/>
              <a:t>growing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care.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Security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,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covers</a:t>
            </a:r>
            <a:r>
              <a:rPr lang="hr-HR" dirty="0" smtClean="0"/>
              <a:t> more </a:t>
            </a:r>
            <a:r>
              <a:rPr lang="hr-HR" dirty="0" err="1" smtClean="0"/>
              <a:t>than</a:t>
            </a:r>
            <a:r>
              <a:rPr lang="hr-HR" dirty="0" smtClean="0"/>
              <a:t> 90 </a:t>
            </a:r>
            <a:r>
              <a:rPr lang="hr-HR" dirty="0" err="1" smtClean="0"/>
              <a:t>percent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, </a:t>
            </a:r>
            <a:r>
              <a:rPr lang="hr-HR" dirty="0" err="1" smtClean="0"/>
              <a:t>provides</a:t>
            </a:r>
            <a:r>
              <a:rPr lang="hr-HR" dirty="0" smtClean="0"/>
              <a:t> a </a:t>
            </a:r>
            <a:r>
              <a:rPr lang="hr-HR" dirty="0" err="1" smtClean="0"/>
              <a:t>national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payments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old</a:t>
            </a:r>
            <a:r>
              <a:rPr lang="hr-HR" dirty="0" smtClean="0"/>
              <a:t> age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survivors</a:t>
            </a:r>
            <a:r>
              <a:rPr lang="hr-HR" dirty="0" smtClean="0"/>
              <a:t>’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disability</a:t>
            </a:r>
            <a:r>
              <a:rPr lang="hr-HR" dirty="0" smtClean="0"/>
              <a:t> </a:t>
            </a:r>
            <a:r>
              <a:rPr lang="hr-HR" dirty="0" err="1" smtClean="0"/>
              <a:t>benefits</a:t>
            </a:r>
            <a:r>
              <a:rPr lang="hr-H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Translate the following paragraph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Komisija osigurava trajnu podršku i suradnju s organizacijama za osobe s invaliditetom i roditelje djece s invaliditetom u provođenju svojih programa.</a:t>
            </a:r>
          </a:p>
          <a:p>
            <a:pPr marL="514350" indent="-514350">
              <a:buAutoNum type="arabicPeriod"/>
            </a:pPr>
            <a:r>
              <a:rPr lang="hr-HR" dirty="0" smtClean="0"/>
              <a:t>Program nudi niz usluga kojima pomaže mladima da se nose s poteškoćama s kojima su bili suočeni za odrastanja u sustavu skrbi.</a:t>
            </a:r>
          </a:p>
          <a:p>
            <a:pPr marL="514350" indent="-514350">
              <a:buAutoNum type="arabicPeriod"/>
            </a:pPr>
            <a:r>
              <a:rPr lang="hr-HR" dirty="0" smtClean="0"/>
              <a:t>Zakon o socijalnom osiguranju, koji obuhvaća više od 90 posto radnog stanovništva, osigurava državni sustav isplata u starijoj dobi te pomoć za osobe s invaliditetom i nasljednike pokojnika koji imaju pravo na primanje njihove mirovine. </a:t>
            </a:r>
          </a:p>
        </p:txBody>
      </p:sp>
    </p:spTree>
    <p:extLst>
      <p:ext uri="{BB962C8B-B14F-4D97-AF65-F5344CB8AC3E}">
        <p14:creationId xmlns:p14="http://schemas.microsoft.com/office/powerpoint/2010/main" val="8310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Explain the following terms in English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endParaRPr lang="hr-HR" dirty="0" smtClean="0"/>
          </a:p>
          <a:p>
            <a:pPr marL="514350" indent="-514350">
              <a:lnSpc>
                <a:spcPct val="150000"/>
              </a:lnSpc>
            </a:pPr>
            <a:r>
              <a:rPr lang="hr-HR" dirty="0" smtClean="0"/>
              <a:t>respite care</a:t>
            </a:r>
          </a:p>
          <a:p>
            <a:pPr marL="514350" indent="-514350">
              <a:lnSpc>
                <a:spcPct val="150000"/>
              </a:lnSpc>
            </a:pPr>
            <a:r>
              <a:rPr lang="hr-HR" dirty="0" smtClean="0"/>
              <a:t>life expectancy</a:t>
            </a:r>
          </a:p>
          <a:p>
            <a:pPr marL="514350" indent="-514350">
              <a:lnSpc>
                <a:spcPct val="150000"/>
              </a:lnSpc>
            </a:pPr>
            <a:r>
              <a:rPr lang="hr-HR" dirty="0" smtClean="0"/>
              <a:t>congenital disability</a:t>
            </a:r>
          </a:p>
          <a:p>
            <a:pPr marL="514350" indent="-514350">
              <a:lnSpc>
                <a:spcPct val="150000"/>
              </a:lnSpc>
            </a:pPr>
            <a:r>
              <a:rPr lang="hr-HR" dirty="0" smtClean="0"/>
              <a:t>empowerment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Full board costs </a:t>
            </a:r>
            <a:r>
              <a:rPr lang="hr-HR" u="sng" dirty="0" smtClean="0"/>
              <a:t>£75 per week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u="sng" dirty="0" smtClean="0"/>
              <a:t>Full board</a:t>
            </a:r>
            <a:r>
              <a:rPr lang="hr-HR" dirty="0" smtClean="0"/>
              <a:t> costs £75 per week.</a:t>
            </a:r>
          </a:p>
          <a:p>
            <a:pPr marL="514350" indent="-514350">
              <a:buFont typeface="+mj-lt"/>
              <a:buAutoNum type="arabicPeriod"/>
            </a:pPr>
            <a:r>
              <a:rPr lang="hr-HR" u="sng" dirty="0" smtClean="0"/>
              <a:t>In Western society</a:t>
            </a:r>
            <a:r>
              <a:rPr lang="hr-HR" dirty="0" smtClean="0"/>
              <a:t>, ‘old’ is also a pejorative term.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Specially-designed</a:t>
            </a:r>
            <a:r>
              <a:rPr lang="hr-HR" dirty="0" smtClean="0"/>
              <a:t> </a:t>
            </a:r>
            <a:r>
              <a:rPr lang="hr-HR" dirty="0" smtClean="0"/>
              <a:t>housing may be available for </a:t>
            </a:r>
            <a:r>
              <a:rPr lang="hr-HR" u="sng" dirty="0" smtClean="0"/>
              <a:t>those able to look after themselves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u="sng" dirty="0" smtClean="0"/>
              <a:t>Specially-designed housing</a:t>
            </a:r>
            <a:r>
              <a:rPr lang="hr-HR" dirty="0" smtClean="0"/>
              <a:t> may be available for those able to look after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The class begins </a:t>
            </a:r>
            <a:r>
              <a:rPr lang="hr-HR" u="sng" dirty="0" smtClean="0"/>
              <a:t>at 11.30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The children were terrified of </a:t>
            </a:r>
            <a:r>
              <a:rPr lang="hr-HR" u="sng" dirty="0" smtClean="0"/>
              <a:t>the </a:t>
            </a:r>
            <a:r>
              <a:rPr lang="hr-HR" u="sng" dirty="0" err="1" smtClean="0"/>
              <a:t>dark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How </a:t>
            </a:r>
            <a:r>
              <a:rPr lang="hr-HR" dirty="0" err="1" smtClean="0"/>
              <a:t>much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board</a:t>
            </a:r>
            <a:r>
              <a:rPr lang="hr-HR" dirty="0" smtClean="0"/>
              <a:t> </a:t>
            </a:r>
            <a:r>
              <a:rPr lang="hr-HR" dirty="0" err="1" smtClean="0"/>
              <a:t>cost</a:t>
            </a:r>
            <a:r>
              <a:rPr lang="hr-HR" dirty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smtClean="0"/>
              <a:t>costs £75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week</a:t>
            </a:r>
            <a:r>
              <a:rPr lang="hr-HR" dirty="0" smtClean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smtClean="0"/>
              <a:t>‘old’ </a:t>
            </a:r>
            <a:r>
              <a:rPr lang="hr-HR" dirty="0" smtClean="0"/>
              <a:t>a </a:t>
            </a:r>
            <a:r>
              <a:rPr lang="hr-HR" dirty="0" smtClean="0"/>
              <a:t>pejorative term.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Who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specially-designed</a:t>
            </a:r>
            <a:r>
              <a:rPr lang="hr-HR" dirty="0" smtClean="0"/>
              <a:t> </a:t>
            </a:r>
            <a:r>
              <a:rPr lang="hr-HR" dirty="0" err="1" smtClean="0"/>
              <a:t>housing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</a:t>
            </a:r>
            <a:r>
              <a:rPr lang="hr-HR" dirty="0" smtClean="0"/>
              <a:t>for?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smtClean="0"/>
              <a:t>be available for those able to look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themselves</a:t>
            </a:r>
            <a:r>
              <a:rPr lang="hr-HR" dirty="0" smtClean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time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class</a:t>
            </a:r>
            <a:r>
              <a:rPr lang="hr-HR" dirty="0" smtClean="0"/>
              <a:t> </a:t>
            </a:r>
            <a:r>
              <a:rPr lang="hr-HR" dirty="0" err="1" smtClean="0"/>
              <a:t>begin</a:t>
            </a:r>
            <a:r>
              <a:rPr lang="hr-HR" dirty="0" smtClean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terrified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361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5157</TotalTime>
  <Words>781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English for social workers II session 11, 12 jan 2015</vt:lpstr>
      <vt:lpstr>Final Revision</vt:lpstr>
      <vt:lpstr>range – monitor – jeopardy – intervention warden – facilities – escalate – loan – subsidised</vt:lpstr>
      <vt:lpstr>range – monitor – jeopardy – intervention warden – facilities – escalate – loan – subsidised</vt:lpstr>
      <vt:lpstr>Translate the following paragraph</vt:lpstr>
      <vt:lpstr>Translate the following paragraph</vt:lpstr>
      <vt:lpstr>Explain the following terms in English</vt:lpstr>
      <vt:lpstr>Questions</vt:lpstr>
      <vt:lpstr>Questions</vt:lpstr>
      <vt:lpstr>The Article</vt:lpstr>
      <vt:lpstr>The Article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422</cp:revision>
  <dcterms:created xsi:type="dcterms:W3CDTF">2009-10-01T14:38:00Z</dcterms:created>
  <dcterms:modified xsi:type="dcterms:W3CDTF">2015-01-11T12:17:39Z</dcterms:modified>
</cp:coreProperties>
</file>