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04" r:id="rId3"/>
    <p:sldId id="257" r:id="rId4"/>
    <p:sldId id="261" r:id="rId5"/>
    <p:sldId id="258" r:id="rId6"/>
    <p:sldId id="259" r:id="rId7"/>
    <p:sldId id="262" r:id="rId8"/>
    <p:sldId id="296" r:id="rId9"/>
    <p:sldId id="295" r:id="rId10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54808-A5D6-4532-9AD6-81116BAB422B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3F840-D2F4-42C8-8DF2-B5C57689901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E6A83-3B28-4D22-A5AB-28697F598CE9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A0DC-DF36-4184-9F4C-7CE600D9444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EA3A2-B10F-48F7-A016-3B37A8EB597B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AFFAC-7992-444A-A3D6-24C6F1A2EA5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1CABC-0365-4848-B4E0-9DB88A826E7D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85461-1D38-4165-9C9A-7D0A5AD214A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623AC-2828-4CAA-91A1-BFA2A62E3DD2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CF23B-15BB-42A0-BA41-89B53FCC96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AD3C4-E0F7-4154-B841-1D842E87AFF5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867A9-8FDE-4052-9B68-7A9539D87F7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5C3E0-4182-421C-B6E7-1EACBE47CF42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3687E-F94C-4B8C-8F99-8ACCA1F8A00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45216-69D5-466D-A0EC-C4A18B51CF49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1B92F-A38A-4F6F-B00C-DCE0CAE3756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75027-2743-48CE-9B57-277404A56603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FA12A-E5C9-4F93-97E7-63AFA8FC3DE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4167A-B5EA-48C6-92DD-64EC8839E114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53BB3-3B11-41B0-9DC6-03015FFAB31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C808A-A9B4-4C8D-AB02-2C780214435F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E4E4E-B334-46B2-8E1B-2209BE85531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065FFD-40E3-4103-B34A-4F74A08A0271}" type="datetimeFigureOut">
              <a:rPr lang="sr-Latn-CS"/>
              <a:pPr>
                <a:defRPr/>
              </a:pPr>
              <a:t>6.10.2014.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D7E915-9B7F-4615-80C6-6B6698E8190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3" r:id="rId2"/>
    <p:sldLayoutId id="2147483822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23" r:id="rId9"/>
    <p:sldLayoutId id="2147483819" r:id="rId10"/>
    <p:sldLayoutId id="21474838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zg.t-com.h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English for social workers II</a:t>
            </a:r>
            <a:br>
              <a:rPr lang="hr-HR" dirty="0" smtClean="0"/>
            </a:br>
            <a:r>
              <a:rPr lang="hr-HR" sz="4000" dirty="0" smtClean="0"/>
              <a:t>session 1, </a:t>
            </a:r>
            <a:r>
              <a:rPr lang="hr-HR" sz="4000" dirty="0" smtClean="0"/>
              <a:t>6 </a:t>
            </a:r>
            <a:r>
              <a:rPr lang="hr-HR" sz="4000" dirty="0" err="1" smtClean="0"/>
              <a:t>oct</a:t>
            </a:r>
            <a:r>
              <a:rPr lang="hr-HR" sz="4000" dirty="0" smtClean="0"/>
              <a:t> </a:t>
            </a:r>
            <a:r>
              <a:rPr lang="hr-HR" sz="4000" dirty="0" smtClean="0"/>
              <a:t>2014</a:t>
            </a:r>
            <a:endParaRPr lang="hr-HR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endParaRPr lang="hr-HR" sz="2200" dirty="0" smtClean="0"/>
          </a:p>
          <a:p>
            <a:pPr marR="0" eaLnBrk="1" hangingPunct="1">
              <a:lnSpc>
                <a:spcPct val="80000"/>
              </a:lnSpc>
            </a:pPr>
            <a:r>
              <a:rPr lang="hr-HR" sz="2200" dirty="0" smtClean="0"/>
              <a:t>Miljen Matijašević</a:t>
            </a:r>
          </a:p>
          <a:p>
            <a:pPr marR="0" eaLnBrk="1" hangingPunct="1">
              <a:lnSpc>
                <a:spcPct val="80000"/>
              </a:lnSpc>
            </a:pPr>
            <a:r>
              <a:rPr lang="hr-HR" sz="2200" dirty="0" smtClean="0"/>
              <a:t>E-mail: </a:t>
            </a:r>
            <a:r>
              <a:rPr lang="hr-HR" sz="2200" dirty="0" err="1" smtClean="0">
                <a:hlinkClick r:id="rId2"/>
              </a:rPr>
              <a:t>miljen.matijasevic</a:t>
            </a:r>
            <a:r>
              <a:rPr lang="hr-HR" sz="2200" dirty="0" smtClean="0">
                <a:hlinkClick r:id="rId2"/>
              </a:rPr>
              <a:t>@</a:t>
            </a:r>
            <a:r>
              <a:rPr lang="hr-HR" sz="2200" dirty="0" err="1" smtClean="0">
                <a:hlinkClick r:id="rId2"/>
              </a:rPr>
              <a:t>gmail.com</a:t>
            </a:r>
            <a:endParaRPr lang="hr-HR" sz="2200" dirty="0" smtClean="0"/>
          </a:p>
          <a:p>
            <a:pPr marR="0" eaLnBrk="1" hangingPunct="1">
              <a:lnSpc>
                <a:spcPct val="80000"/>
              </a:lnSpc>
            </a:pPr>
            <a:r>
              <a:rPr lang="hr-HR" sz="2200" dirty="0" smtClean="0"/>
              <a:t>Office: G10, room 6 (1st floor)</a:t>
            </a:r>
          </a:p>
          <a:p>
            <a:pPr marR="0" eaLnBrk="1" hangingPunct="1">
              <a:lnSpc>
                <a:spcPct val="80000"/>
              </a:lnSpc>
            </a:pPr>
            <a:r>
              <a:rPr lang="hr-HR" sz="2200" dirty="0" err="1" smtClean="0"/>
              <a:t>Tue</a:t>
            </a:r>
            <a:r>
              <a:rPr lang="hr-HR" sz="2200" dirty="0" smtClean="0"/>
              <a:t>, </a:t>
            </a:r>
            <a:r>
              <a:rPr lang="hr-HR" sz="2200" dirty="0" smtClean="0"/>
              <a:t>15:30-16:30</a:t>
            </a:r>
            <a:endParaRPr lang="hr-HR" sz="2200" dirty="0" smtClean="0"/>
          </a:p>
          <a:p>
            <a:pPr marR="0" eaLnBrk="1" hangingPunct="1">
              <a:lnSpc>
                <a:spcPct val="80000"/>
              </a:lnSpc>
            </a:pPr>
            <a:endParaRPr lang="hr-H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Introduction to the Course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English for Social Workers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 smtClean="0"/>
              <a:t>Mondays 	11:30 – 14:30 (A-K)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			</a:t>
            </a:r>
            <a:r>
              <a:rPr lang="hr-HR" dirty="0" smtClean="0"/>
              <a:t>15:30 </a:t>
            </a:r>
            <a:r>
              <a:rPr lang="hr-HR" dirty="0" smtClean="0"/>
              <a:t>– </a:t>
            </a:r>
            <a:r>
              <a:rPr lang="hr-HR" dirty="0" smtClean="0"/>
              <a:t>18:30 </a:t>
            </a:r>
            <a:r>
              <a:rPr lang="hr-HR" dirty="0" smtClean="0"/>
              <a:t>(L-Ž)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r-H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u="sng" dirty="0" smtClean="0"/>
              <a:t>Literature (written + oral exam)</a:t>
            </a:r>
            <a:endParaRPr lang="hr-H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r-H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Vi</a:t>
            </a:r>
            <a:r>
              <a:rPr lang="hr-HR" dirty="0" smtClean="0"/>
              <a:t>ć</a:t>
            </a:r>
            <a:r>
              <a:rPr lang="en-GB" dirty="0" smtClean="0"/>
              <a:t>an M</a:t>
            </a:r>
            <a:r>
              <a:rPr lang="hr-HR" dirty="0" smtClean="0"/>
              <a:t>., </a:t>
            </a:r>
            <a:r>
              <a:rPr lang="en-GB" dirty="0" err="1" smtClean="0"/>
              <a:t>Pavi</a:t>
            </a:r>
            <a:r>
              <a:rPr lang="hr-HR" dirty="0" smtClean="0"/>
              <a:t>ć </a:t>
            </a:r>
            <a:r>
              <a:rPr lang="en-GB" dirty="0" smtClean="0"/>
              <a:t>Z</a:t>
            </a:r>
            <a:r>
              <a:rPr lang="hr-HR" dirty="0" smtClean="0"/>
              <a:t>., </a:t>
            </a:r>
            <a:r>
              <a:rPr lang="en-GB" dirty="0" err="1" smtClean="0"/>
              <a:t>Smerdel</a:t>
            </a:r>
            <a:r>
              <a:rPr lang="en-GB" dirty="0" smtClean="0"/>
              <a:t> B</a:t>
            </a:r>
            <a:r>
              <a:rPr lang="hr-HR" dirty="0" smtClean="0"/>
              <a:t>. (2005.) </a:t>
            </a:r>
            <a:r>
              <a:rPr lang="en-GB" i="1" dirty="0" err="1" smtClean="0"/>
              <a:t>Engleski</a:t>
            </a:r>
            <a:r>
              <a:rPr lang="en-GB" i="1" dirty="0" smtClean="0"/>
              <a:t> </a:t>
            </a:r>
            <a:r>
              <a:rPr lang="en-GB" i="1" dirty="0" err="1" smtClean="0"/>
              <a:t>za</a:t>
            </a:r>
            <a:r>
              <a:rPr lang="en-GB" i="1" dirty="0" smtClean="0"/>
              <a:t> </a:t>
            </a:r>
            <a:r>
              <a:rPr lang="en-GB" i="1" dirty="0" err="1" smtClean="0"/>
              <a:t>pravnike</a:t>
            </a:r>
            <a:r>
              <a:rPr lang="en-GB" dirty="0" smtClean="0"/>
              <a:t>, Zagreb: </a:t>
            </a:r>
            <a:r>
              <a:rPr lang="en-GB" dirty="0" err="1" smtClean="0"/>
              <a:t>Narodne</a:t>
            </a:r>
            <a:r>
              <a:rPr lang="en-GB" dirty="0" smtClean="0"/>
              <a:t> </a:t>
            </a:r>
            <a:r>
              <a:rPr lang="en-GB" dirty="0" err="1" smtClean="0"/>
              <a:t>novine</a:t>
            </a:r>
            <a:r>
              <a:rPr lang="en-GB" dirty="0" smtClean="0"/>
              <a:t> </a:t>
            </a:r>
            <a:endParaRPr lang="hr-H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	</a:t>
            </a:r>
            <a:r>
              <a:rPr lang="en-GB" dirty="0" smtClean="0"/>
              <a:t>Units </a:t>
            </a:r>
            <a:r>
              <a:rPr lang="hr-HR" dirty="0" smtClean="0"/>
              <a:t>19, 20, 21, 22, 23, 24, 32, 35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dirty="0" smtClean="0"/>
              <a:t> </a:t>
            </a:r>
            <a:endParaRPr lang="hr-H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 smtClean="0"/>
              <a:t>Javornik Čubrić M., Vićan D. (2005.), </a:t>
            </a:r>
            <a:r>
              <a:rPr lang="hr-HR" i="1" dirty="0" smtClean="0"/>
              <a:t>English for Social Workers</a:t>
            </a:r>
            <a:r>
              <a:rPr lang="hr-HR" dirty="0" smtClean="0"/>
              <a:t>, Zagreb: Pravni fakultet, 2005.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	Units 5-8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Course syllabus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hr-HR" dirty="0" smtClean="0"/>
          </a:p>
          <a:p>
            <a:pPr eaLnBrk="1" hangingPunct="1"/>
            <a:r>
              <a:rPr lang="hr-HR" dirty="0" smtClean="0"/>
              <a:t>Part I: English for Lawyers EFL (</a:t>
            </a:r>
            <a:r>
              <a:rPr lang="hr-HR" dirty="0" smtClean="0"/>
              <a:t>13.10</a:t>
            </a:r>
            <a:r>
              <a:rPr lang="hr-HR" dirty="0" smtClean="0"/>
              <a:t>. – </a:t>
            </a:r>
            <a:r>
              <a:rPr lang="hr-HR" dirty="0" smtClean="0"/>
              <a:t>17.11</a:t>
            </a:r>
            <a:r>
              <a:rPr lang="hr-HR" dirty="0" smtClean="0"/>
              <a:t>.)</a:t>
            </a:r>
          </a:p>
          <a:p>
            <a:pPr lvl="1" eaLnBrk="1" hangingPunct="1"/>
            <a:r>
              <a:rPr lang="hr-HR" dirty="0" smtClean="0"/>
              <a:t>part I exam: </a:t>
            </a:r>
            <a:r>
              <a:rPr lang="hr-HR" dirty="0" smtClean="0"/>
              <a:t>24.11</a:t>
            </a:r>
            <a:r>
              <a:rPr lang="hr-HR" dirty="0" smtClean="0"/>
              <a:t>.</a:t>
            </a:r>
          </a:p>
          <a:p>
            <a:pPr lvl="1" eaLnBrk="1" hangingPunct="1"/>
            <a:endParaRPr lang="hr-HR" dirty="0" smtClean="0"/>
          </a:p>
          <a:p>
            <a:pPr eaLnBrk="1" hangingPunct="1"/>
            <a:endParaRPr lang="hr-HR" dirty="0" smtClean="0"/>
          </a:p>
          <a:p>
            <a:pPr eaLnBrk="1" hangingPunct="1"/>
            <a:r>
              <a:rPr lang="hr-HR" dirty="0" smtClean="0"/>
              <a:t>Part II: English for Social Workers EFSW </a:t>
            </a:r>
            <a:r>
              <a:rPr lang="hr-HR" dirty="0" smtClean="0"/>
              <a:t>(1.12</a:t>
            </a:r>
            <a:r>
              <a:rPr lang="hr-HR" dirty="0" smtClean="0"/>
              <a:t>. – </a:t>
            </a:r>
            <a:r>
              <a:rPr lang="hr-HR" dirty="0" smtClean="0"/>
              <a:t>12.01</a:t>
            </a:r>
            <a:r>
              <a:rPr lang="hr-HR" dirty="0" smtClean="0"/>
              <a:t>.)</a:t>
            </a:r>
          </a:p>
          <a:p>
            <a:pPr lvl="1" eaLnBrk="1" hangingPunct="1"/>
            <a:r>
              <a:rPr lang="hr-HR" dirty="0" smtClean="0"/>
              <a:t>part II exam: </a:t>
            </a:r>
            <a:r>
              <a:rPr lang="hr-HR" dirty="0" smtClean="0"/>
              <a:t>19.01</a:t>
            </a:r>
            <a:r>
              <a:rPr lang="hr-H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eaLnBrk="1" hangingPunct="1"/>
            <a:r>
              <a:rPr lang="hr-HR" smtClean="0"/>
              <a:t>Course syllabus, pt. 1 (EFL)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097164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6. </a:t>
            </a:r>
            <a:r>
              <a:rPr lang="hr-HR" dirty="0" smtClean="0"/>
              <a:t>10.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 smtClean="0"/>
              <a:t>Introduction to the Course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13. </a:t>
            </a:r>
            <a:r>
              <a:rPr lang="hr-HR" dirty="0" smtClean="0"/>
              <a:t>10.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 err="1"/>
              <a:t>Crime</a:t>
            </a:r>
            <a:endParaRPr lang="hr-HR" b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smtClean="0"/>
              <a:t>Death Penalty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20. </a:t>
            </a:r>
            <a:r>
              <a:rPr lang="hr-HR" dirty="0" smtClean="0"/>
              <a:t>10.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 err="1"/>
              <a:t>Death</a:t>
            </a:r>
            <a:r>
              <a:rPr lang="hr-HR" b="1" dirty="0"/>
              <a:t>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the</a:t>
            </a:r>
            <a:r>
              <a:rPr lang="hr-HR" b="1" dirty="0"/>
              <a:t> </a:t>
            </a:r>
            <a:r>
              <a:rPr lang="hr-HR" b="1" dirty="0" err="1"/>
              <a:t>Law</a:t>
            </a:r>
            <a:endParaRPr lang="hr-H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27. 10.</a:t>
            </a:r>
            <a:endParaRPr lang="hr-H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 err="1"/>
              <a:t>Marriage</a:t>
            </a:r>
            <a:endParaRPr lang="hr-HR" b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 err="1" smtClean="0"/>
              <a:t>Divorce</a:t>
            </a:r>
            <a:endParaRPr lang="hr-HR" b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3. </a:t>
            </a:r>
            <a:r>
              <a:rPr lang="hr-HR" dirty="0" smtClean="0"/>
              <a:t>11.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 err="1"/>
              <a:t>Wills</a:t>
            </a:r>
            <a:r>
              <a:rPr lang="hr-HR" b="1" dirty="0"/>
              <a:t>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Inheritance</a:t>
            </a:r>
            <a:endParaRPr lang="hr-HR" b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 err="1" smtClean="0"/>
              <a:t>Economic</a:t>
            </a:r>
            <a:r>
              <a:rPr lang="hr-HR" b="1" dirty="0"/>
              <a:t>, </a:t>
            </a:r>
            <a:r>
              <a:rPr lang="hr-HR" b="1" dirty="0" err="1"/>
              <a:t>Social</a:t>
            </a:r>
            <a:r>
              <a:rPr lang="hr-HR" b="1" dirty="0"/>
              <a:t>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Cultural</a:t>
            </a:r>
            <a:r>
              <a:rPr lang="hr-HR" b="1" dirty="0"/>
              <a:t> </a:t>
            </a:r>
            <a:r>
              <a:rPr lang="hr-HR" b="1" dirty="0" smtClean="0"/>
              <a:t>Rights</a:t>
            </a:r>
            <a:endParaRPr lang="hr-H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 smtClean="0"/>
              <a:t>Police </a:t>
            </a:r>
            <a:r>
              <a:rPr lang="hr-HR" b="1" dirty="0" smtClean="0"/>
              <a:t>Powers in Great Britain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17. </a:t>
            </a:r>
            <a:r>
              <a:rPr lang="hr-HR" dirty="0" smtClean="0"/>
              <a:t>11.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 err="1"/>
              <a:t>Revision</a:t>
            </a:r>
            <a:r>
              <a:rPr lang="hr-HR" dirty="0"/>
              <a:t> </a:t>
            </a:r>
            <a:endParaRPr lang="hr-HR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hr-HR" dirty="0" smtClean="0"/>
              <a:t>24.11.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 err="1" smtClean="0"/>
              <a:t>Mid-term</a:t>
            </a:r>
            <a:r>
              <a:rPr lang="hr-HR" dirty="0" smtClean="0"/>
              <a:t> </a:t>
            </a:r>
            <a:r>
              <a:rPr lang="hr-HR" dirty="0" err="1" smtClean="0"/>
              <a:t>examination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Course syllabus, pt. 2 (EFSW)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1435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1. </a:t>
            </a:r>
            <a:r>
              <a:rPr lang="hr-HR" dirty="0" smtClean="0"/>
              <a:t>12.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 smtClean="0"/>
              <a:t>Social Care and Community Work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8. </a:t>
            </a:r>
            <a:r>
              <a:rPr lang="hr-HR" dirty="0" smtClean="0"/>
              <a:t>12.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 smtClean="0"/>
              <a:t>Disabled People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15. </a:t>
            </a:r>
            <a:r>
              <a:rPr lang="hr-HR" dirty="0" smtClean="0"/>
              <a:t>12.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 smtClean="0"/>
              <a:t>Older People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22. 12.</a:t>
            </a:r>
            <a:endParaRPr lang="hr-H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 smtClean="0"/>
              <a:t>Child Welfare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r-HR" dirty="0" smtClean="0"/>
              <a:t>12.01</a:t>
            </a:r>
            <a:r>
              <a:rPr lang="hr-HR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 err="1" smtClean="0"/>
              <a:t>Revision</a:t>
            </a:r>
            <a:endParaRPr lang="hr-H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hr-HR" dirty="0" smtClean="0"/>
              <a:t>19. </a:t>
            </a:r>
            <a:r>
              <a:rPr lang="hr-HR" dirty="0" smtClean="0"/>
              <a:t>01.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 err="1" smtClean="0"/>
              <a:t>End-of-term</a:t>
            </a:r>
            <a:r>
              <a:rPr lang="hr-HR" dirty="0" smtClean="0"/>
              <a:t> </a:t>
            </a:r>
            <a:r>
              <a:rPr lang="hr-HR" dirty="0" err="1" smtClean="0"/>
              <a:t>exam</a:t>
            </a:r>
            <a:endParaRPr lang="hr-HR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hr-HR" dirty="0" smtClean="0"/>
              <a:t>26.01.</a:t>
            </a:r>
            <a:endParaRPr lang="hr-H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 err="1" smtClean="0"/>
              <a:t>Signatures</a:t>
            </a:r>
            <a:r>
              <a:rPr lang="hr-HR" dirty="0" smtClean="0"/>
              <a:t> </a:t>
            </a:r>
            <a:r>
              <a:rPr lang="hr-HR" dirty="0" smtClean="0"/>
              <a:t>and Tutorials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The final examination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446165"/>
          </a:xfrm>
        </p:spPr>
        <p:txBody>
          <a:bodyPr wrap="square"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hr-HR" dirty="0" smtClean="0"/>
              <a:t>Mastering relevant vocabulary</a:t>
            </a:r>
          </a:p>
          <a:p>
            <a:pPr eaLnBrk="1" hangingPunct="1">
              <a:lnSpc>
                <a:spcPct val="150000"/>
              </a:lnSpc>
            </a:pPr>
            <a:r>
              <a:rPr lang="hr-HR" dirty="0" smtClean="0"/>
              <a:t>Being able to talk about the topics covered in the syllabus, using relevant terms</a:t>
            </a:r>
          </a:p>
          <a:p>
            <a:pPr eaLnBrk="1" hangingPunct="1">
              <a:lnSpc>
                <a:spcPct val="150000"/>
              </a:lnSpc>
            </a:pPr>
            <a:r>
              <a:rPr lang="hr-HR" dirty="0" smtClean="0"/>
              <a:t>The extra material covered in class will help you understand the content and prepare for the exam</a:t>
            </a:r>
          </a:p>
          <a:p>
            <a:pPr eaLnBrk="1" hangingPunct="1">
              <a:lnSpc>
                <a:spcPct val="150000"/>
              </a:lnSpc>
            </a:pPr>
            <a:r>
              <a:rPr lang="hr-HR" dirty="0" smtClean="0"/>
              <a:t>The exam will test the knowledge of the content presented in the coursebooks and 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Attendance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Optional</a:t>
            </a:r>
          </a:p>
          <a:p>
            <a:endParaRPr lang="hr-HR" dirty="0" smtClean="0"/>
          </a:p>
          <a:p>
            <a:r>
              <a:rPr lang="hr-HR" dirty="0" smtClean="0"/>
              <a:t>Regular attendance (missing no more than 3 sessions)</a:t>
            </a:r>
          </a:p>
          <a:p>
            <a:pPr lvl="1"/>
            <a:r>
              <a:rPr lang="hr-HR" dirty="0" smtClean="0"/>
              <a:t>opportunity to take the mid-term and end-of-term exams and avoid taking the final written exam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Other options for the exam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Students who give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presentations </a:t>
            </a:r>
            <a:r>
              <a:rPr lang="hr-HR" dirty="0" smtClean="0"/>
              <a:t>on topics related to the lessons will be exempt from the </a:t>
            </a:r>
            <a:r>
              <a:rPr lang="hr-HR" b="1" u="sng" dirty="0" smtClean="0"/>
              <a:t>oral</a:t>
            </a:r>
            <a:r>
              <a:rPr lang="hr-HR" dirty="0" smtClean="0"/>
              <a:t> examination</a:t>
            </a:r>
          </a:p>
          <a:p>
            <a:endParaRPr lang="hr-HR" dirty="0" smtClean="0"/>
          </a:p>
          <a:p>
            <a:r>
              <a:rPr lang="hr-HR" dirty="0" smtClean="0"/>
              <a:t>Two students per presentation</a:t>
            </a:r>
          </a:p>
          <a:p>
            <a:r>
              <a:rPr lang="hr-HR" dirty="0" smtClean="0"/>
              <a:t>Topics related to the syllabus (freedom allowed)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2053</TotalTime>
  <Words>305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Constantia</vt:lpstr>
      <vt:lpstr>Wingdings 2</vt:lpstr>
      <vt:lpstr>Flow</vt:lpstr>
      <vt:lpstr>English for social workers II session 1, 6 oct 2014</vt:lpstr>
      <vt:lpstr>Introduction to the Course</vt:lpstr>
      <vt:lpstr>English for Social Workers I</vt:lpstr>
      <vt:lpstr>Course syllabus</vt:lpstr>
      <vt:lpstr>Course syllabus, pt. 1 (EFL)</vt:lpstr>
      <vt:lpstr>Course syllabus, pt. 2 (EFSW)</vt:lpstr>
      <vt:lpstr>The final examination</vt:lpstr>
      <vt:lpstr>Attendance</vt:lpstr>
      <vt:lpstr>Other options for the exam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social workers I session 1, 5 oct 2009</dc:title>
  <dc:creator>Test</dc:creator>
  <cp:lastModifiedBy>Miljen Matijašević</cp:lastModifiedBy>
  <cp:revision>145</cp:revision>
  <dcterms:created xsi:type="dcterms:W3CDTF">2009-10-01T14:38:00Z</dcterms:created>
  <dcterms:modified xsi:type="dcterms:W3CDTF">2014-10-06T08:31:42Z</dcterms:modified>
</cp:coreProperties>
</file>