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9"/>
  </p:handoutMasterIdLst>
  <p:sldIdLst>
    <p:sldId id="415" r:id="rId2"/>
    <p:sldId id="458" r:id="rId3"/>
    <p:sldId id="459" r:id="rId4"/>
    <p:sldId id="461" r:id="rId5"/>
    <p:sldId id="462" r:id="rId6"/>
    <p:sldId id="463" r:id="rId7"/>
    <p:sldId id="474" r:id="rId8"/>
    <p:sldId id="475" r:id="rId9"/>
    <p:sldId id="476" r:id="rId10"/>
    <p:sldId id="477" r:id="rId11"/>
    <p:sldId id="469" r:id="rId12"/>
    <p:sldId id="470" r:id="rId13"/>
    <p:sldId id="471" r:id="rId14"/>
    <p:sldId id="472" r:id="rId15"/>
    <p:sldId id="478" r:id="rId16"/>
    <p:sldId id="479" r:id="rId17"/>
    <p:sldId id="473" r:id="rId1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8AA4-3704-4F29-B31E-1B28578A2392}" type="datetimeFigureOut">
              <a:rPr lang="hr-HR" smtClean="0"/>
              <a:pPr/>
              <a:t>16.11.2014.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B6AB-71AF-4FBD-BE05-440BAABEAC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975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4808-A5D6-4532-9AD6-81116BAB422B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840-D2F4-42C8-8DF2-B5C5768990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A83-3B28-4D22-A5AB-28697F598CE9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A0DC-DF36-4184-9F4C-7CE600D94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3A2-B10F-48F7-A016-3B37A8EB597B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FFAC-7992-444A-A3D6-24C6F1A2EA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ABC-0365-4848-B4E0-9DB88A826E7D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461-1D38-4165-9C9A-7D0A5AD214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3AC-2828-4CAA-91A1-BFA2A62E3DD2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F23B-15BB-42A0-BA41-89B53FCC96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3C4-E0F7-4154-B841-1D842E87AFF5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67A9-8FDE-4052-9B68-7A9539D87F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C3E0-4182-421C-B6E7-1EACBE47CF42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687E-F94C-4B8C-8F99-8ACCA1F8A0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5216-69D5-466D-A0EC-C4A18B51CF49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B92F-A38A-4F6F-B00C-DCE0CAE37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5027-2743-48CE-9B57-277404A56603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A12A-E5C9-4F93-97E7-63AFA8FC3D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67A-B5EA-48C6-92DD-64EC8839E114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BB3-3B11-41B0-9DC6-03015FFAB3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808A-A9B4-4C8D-AB02-2C780214435F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4E4E-B334-46B2-8E1B-2209BE8553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65FFD-40E3-4103-B34A-4F74A08A0271}" type="datetimeFigureOut">
              <a:rPr lang="sr-Latn-CS"/>
              <a:pPr>
                <a:defRPr/>
              </a:pPr>
              <a:t>16.11.2014.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7E915-9B7F-4615-80C6-6B6698E81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social workers II</a:t>
            </a:r>
            <a:br>
              <a:rPr lang="hr-HR" dirty="0" smtClean="0"/>
            </a:br>
            <a:r>
              <a:rPr lang="hr-HR" sz="4000" dirty="0" err="1" smtClean="0"/>
              <a:t>session</a:t>
            </a:r>
            <a:r>
              <a:rPr lang="hr-HR" sz="4000" dirty="0" smtClean="0"/>
              <a:t> </a:t>
            </a:r>
            <a:r>
              <a:rPr lang="hr-HR" sz="4000" dirty="0" smtClean="0"/>
              <a:t>6, 17 </a:t>
            </a:r>
            <a:r>
              <a:rPr lang="hr-HR" sz="4000" dirty="0" smtClean="0"/>
              <a:t>nov 2014</a:t>
            </a:r>
            <a:endParaRPr lang="hr-HR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Miljen Matijašević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E-mail: </a:t>
            </a:r>
            <a:r>
              <a:rPr lang="hr-HR" sz="2200" dirty="0" err="1" smtClean="0">
                <a:hlinkClick r:id="rId2"/>
              </a:rPr>
              <a:t>miljen.matijasevic</a:t>
            </a:r>
            <a:r>
              <a:rPr lang="hr-HR" sz="2200" dirty="0" smtClean="0">
                <a:hlinkClick r:id="rId2"/>
              </a:rPr>
              <a:t>@</a:t>
            </a:r>
            <a:r>
              <a:rPr lang="hr-HR" sz="2200" dirty="0" err="1" smtClean="0">
                <a:hlinkClick r:id="rId2"/>
              </a:rPr>
              <a:t>gmail.com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Office: G10, room 6 (1st floor)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err="1" smtClean="0"/>
              <a:t>Tue</a:t>
            </a:r>
            <a:r>
              <a:rPr lang="hr-HR" sz="2200" smtClean="0"/>
              <a:t>, 15:30-16:30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31217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 dirty="0" smtClean="0"/>
              <a:t>contest – sedition – larceny – beneficiary</a:t>
            </a:r>
            <a:br>
              <a:rPr lang="hr-HR" sz="2800" dirty="0" smtClean="0"/>
            </a:br>
            <a:r>
              <a:rPr lang="hr-HR" sz="2800" dirty="0" smtClean="0"/>
              <a:t>necessity – petitioner – intestate – obstruction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dirty="0" smtClean="0"/>
              <a:t>COMPLETE USING THE WORDS ABOVE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SEDITION involves incitement of resistance to or rebellion against lawful authority.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The party asking for a divorce is referred to as the PETITIONER. The respondent can decide to CONTEST the divorce, or agree to all terms.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When somebody dies INTESTATE, the law regulates how their property is distributed, and who the BENEFICIARIES of the estate are.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Hiding evidence relevant to a criminal investigation constitutes OBSTRUCTION of justice.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Defence against crime due to NECESSITY refers to self-defence.</a:t>
            </a:r>
          </a:p>
        </p:txBody>
      </p:sp>
    </p:spTree>
    <p:extLst>
      <p:ext uri="{BB962C8B-B14F-4D97-AF65-F5344CB8AC3E}">
        <p14:creationId xmlns:p14="http://schemas.microsoft.com/office/powerpoint/2010/main" val="12845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Explain and translate the following terms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perjury</a:t>
            </a:r>
          </a:p>
          <a:p>
            <a:r>
              <a:rPr lang="hr-HR" dirty="0" smtClean="0"/>
              <a:t>void</a:t>
            </a:r>
          </a:p>
          <a:p>
            <a:r>
              <a:rPr lang="hr-HR" dirty="0" smtClean="0"/>
              <a:t>bequest</a:t>
            </a:r>
          </a:p>
          <a:p>
            <a:r>
              <a:rPr lang="hr-HR" dirty="0" smtClean="0"/>
              <a:t>burglary</a:t>
            </a:r>
          </a:p>
          <a:p>
            <a:r>
              <a:rPr lang="hr-HR" dirty="0" smtClean="0"/>
              <a:t>consanguinity</a:t>
            </a:r>
          </a:p>
          <a:p>
            <a:r>
              <a:rPr lang="hr-HR" dirty="0" smtClean="0"/>
              <a:t>executor</a:t>
            </a:r>
          </a:p>
          <a:p>
            <a:r>
              <a:rPr lang="hr-HR" dirty="0" smtClean="0"/>
              <a:t>deceased</a:t>
            </a:r>
          </a:p>
          <a:p>
            <a:r>
              <a:rPr lang="hr-HR" dirty="0" smtClean="0"/>
              <a:t>recklessness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43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Explain and translate the following terms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perjury – krivokletstvo, lažno svjedočenje</a:t>
            </a:r>
          </a:p>
          <a:p>
            <a:r>
              <a:rPr lang="hr-HR" dirty="0" smtClean="0"/>
              <a:t>void – ništav, ništetan</a:t>
            </a:r>
          </a:p>
          <a:p>
            <a:r>
              <a:rPr lang="hr-HR" dirty="0" smtClean="0"/>
              <a:t>bequest – oporučni dar, ostavština</a:t>
            </a:r>
          </a:p>
          <a:p>
            <a:r>
              <a:rPr lang="hr-HR" dirty="0" smtClean="0"/>
              <a:t>burglary – provalna krađa</a:t>
            </a:r>
          </a:p>
          <a:p>
            <a:r>
              <a:rPr lang="hr-HR" dirty="0" smtClean="0"/>
              <a:t>consanguinity – krvno srodstvo</a:t>
            </a:r>
          </a:p>
          <a:p>
            <a:r>
              <a:rPr lang="hr-HR" dirty="0" smtClean="0"/>
              <a:t>executor – izvršitelj </a:t>
            </a:r>
          </a:p>
          <a:p>
            <a:r>
              <a:rPr lang="hr-HR" dirty="0" smtClean="0"/>
              <a:t>deceased – pokojnik </a:t>
            </a:r>
          </a:p>
          <a:p>
            <a:r>
              <a:rPr lang="hr-HR" dirty="0" smtClean="0"/>
              <a:t>recklessness – nesavjesnost, nehaj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773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Translate the terms into English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obiteljsko nasilje</a:t>
            </a:r>
          </a:p>
          <a:p>
            <a:r>
              <a:rPr lang="hr-HR" dirty="0" smtClean="0"/>
              <a:t>razvrgnuće braka</a:t>
            </a:r>
          </a:p>
          <a:p>
            <a:r>
              <a:rPr lang="hr-HR" dirty="0" smtClean="0"/>
              <a:t>supružnik</a:t>
            </a:r>
          </a:p>
          <a:p>
            <a:r>
              <a:rPr lang="hr-HR" dirty="0" smtClean="0"/>
              <a:t>kriv van svake sumnje</a:t>
            </a:r>
          </a:p>
          <a:p>
            <a:r>
              <a:rPr lang="hr-HR" dirty="0" smtClean="0"/>
              <a:t>dodatak oporuci</a:t>
            </a:r>
          </a:p>
          <a:p>
            <a:r>
              <a:rPr lang="hr-HR" dirty="0" smtClean="0"/>
              <a:t>ukinuti (npr. smrtnu kaznu)</a:t>
            </a:r>
            <a:endParaRPr lang="hr-HR" dirty="0" smtClean="0"/>
          </a:p>
          <a:p>
            <a:r>
              <a:rPr lang="hr-HR" dirty="0" smtClean="0"/>
              <a:t>pranje novca</a:t>
            </a:r>
          </a:p>
          <a:p>
            <a:r>
              <a:rPr lang="hr-HR" dirty="0" smtClean="0"/>
              <a:t>zaplijena imovine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419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Translate the terms into English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obiteljsko nasilje – domestic violence</a:t>
            </a:r>
          </a:p>
          <a:p>
            <a:r>
              <a:rPr lang="hr-HR" dirty="0" smtClean="0"/>
              <a:t>razvrgnuće braka – dissolution of marriage</a:t>
            </a:r>
          </a:p>
          <a:p>
            <a:r>
              <a:rPr lang="hr-HR" dirty="0" smtClean="0"/>
              <a:t>supružnik – spouse </a:t>
            </a:r>
          </a:p>
          <a:p>
            <a:r>
              <a:rPr lang="hr-HR" dirty="0" smtClean="0"/>
              <a:t>kriv van svake sumnje – guilty beyond reasonable doubt</a:t>
            </a:r>
          </a:p>
          <a:p>
            <a:r>
              <a:rPr lang="hr-HR" dirty="0" smtClean="0"/>
              <a:t>dodatak oporuci – codicil </a:t>
            </a:r>
          </a:p>
          <a:p>
            <a:r>
              <a:rPr lang="hr-HR" dirty="0" smtClean="0"/>
              <a:t>ukinuti – abolish </a:t>
            </a:r>
          </a:p>
          <a:p>
            <a:r>
              <a:rPr lang="hr-HR" dirty="0" smtClean="0"/>
              <a:t>pranje novca – money laundering</a:t>
            </a:r>
          </a:p>
          <a:p>
            <a:r>
              <a:rPr lang="hr-HR" dirty="0" smtClean="0"/>
              <a:t>zaplijena imovine – seizure of property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876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Translate the following paragraph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hr-HR" dirty="0" smtClean="0"/>
              <a:t>Exemptions from criminal liability are of two kinds. A person may be exempted from criminal liability either (a) because something had deprived him of his free will and self-control (e.g. insanity, coercion or necessity), or (b) because he is one of the class of persons subject to special rules (e.g. foreign sovereigns and diplomats, minors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smtClean="0"/>
              <a:t>ten </a:t>
            </a:r>
            <a:r>
              <a:rPr lang="hr-HR" dirty="0" smtClean="0"/>
              <a:t>years of age, etc.). </a:t>
            </a:r>
          </a:p>
        </p:txBody>
      </p:sp>
    </p:spTree>
    <p:extLst>
      <p:ext uri="{BB962C8B-B14F-4D97-AF65-F5344CB8AC3E}">
        <p14:creationId xmlns:p14="http://schemas.microsoft.com/office/powerpoint/2010/main" val="2564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r>
              <a:rPr lang="hr-HR" sz="4400" dirty="0" err="1" smtClean="0"/>
              <a:t>Translate</a:t>
            </a:r>
            <a:r>
              <a:rPr lang="hr-HR" sz="4400" dirty="0" smtClean="0"/>
              <a:t> </a:t>
            </a:r>
            <a:r>
              <a:rPr lang="hr-HR" sz="4400" dirty="0" err="1" smtClean="0"/>
              <a:t>the</a:t>
            </a:r>
            <a:r>
              <a:rPr lang="hr-HR" sz="4400" dirty="0" smtClean="0"/>
              <a:t> </a:t>
            </a:r>
            <a:r>
              <a:rPr lang="hr-HR" sz="4400" dirty="0" err="1" smtClean="0"/>
              <a:t>following</a:t>
            </a:r>
            <a:r>
              <a:rPr lang="hr-HR" sz="4400" dirty="0" smtClean="0"/>
              <a:t> </a:t>
            </a:r>
            <a:r>
              <a:rPr lang="hr-HR" sz="4400" dirty="0" err="1" smtClean="0"/>
              <a:t>sentences</a:t>
            </a:r>
            <a:endParaRPr lang="hr-HR" sz="44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sz="2000" dirty="0"/>
              <a:t>A </a:t>
            </a:r>
            <a:r>
              <a:rPr lang="hr-HR" sz="2000" dirty="0" err="1"/>
              <a:t>marriage</a:t>
            </a:r>
            <a:r>
              <a:rPr lang="hr-HR" sz="2000" dirty="0"/>
              <a:t> </a:t>
            </a:r>
            <a:r>
              <a:rPr lang="hr-HR" sz="2000" dirty="0" err="1"/>
              <a:t>which</a:t>
            </a:r>
            <a:r>
              <a:rPr lang="hr-HR" sz="2000" dirty="0"/>
              <a:t> </a:t>
            </a:r>
            <a:r>
              <a:rPr lang="hr-HR" sz="2000" dirty="0" err="1"/>
              <a:t>has</a:t>
            </a:r>
            <a:r>
              <a:rPr lang="hr-HR" sz="2000" dirty="0"/>
              <a:t> </a:t>
            </a:r>
            <a:r>
              <a:rPr lang="hr-HR" sz="2000" dirty="0" err="1"/>
              <a:t>irretrievably</a:t>
            </a:r>
            <a:r>
              <a:rPr lang="hr-HR" sz="2000" dirty="0"/>
              <a:t> </a:t>
            </a:r>
            <a:r>
              <a:rPr lang="hr-HR" sz="2000" dirty="0" err="1"/>
              <a:t>broken</a:t>
            </a:r>
            <a:r>
              <a:rPr lang="hr-HR" sz="2000" dirty="0"/>
              <a:t> </a:t>
            </a:r>
            <a:r>
              <a:rPr lang="hr-HR" sz="2000" dirty="0" err="1"/>
              <a:t>down</a:t>
            </a:r>
            <a:r>
              <a:rPr lang="hr-HR" sz="2000" dirty="0"/>
              <a:t> </a:t>
            </a:r>
            <a:r>
              <a:rPr lang="hr-HR" sz="2000" dirty="0" err="1"/>
              <a:t>should</a:t>
            </a:r>
            <a:r>
              <a:rPr lang="hr-HR" sz="2000" dirty="0"/>
              <a:t> </a:t>
            </a:r>
            <a:r>
              <a:rPr lang="hr-HR" sz="2000" dirty="0" err="1"/>
              <a:t>be</a:t>
            </a:r>
            <a:r>
              <a:rPr lang="hr-HR" sz="2000" dirty="0"/>
              <a:t> </a:t>
            </a:r>
            <a:r>
              <a:rPr lang="hr-HR" sz="2000" dirty="0" err="1"/>
              <a:t>brought</a:t>
            </a:r>
            <a:r>
              <a:rPr lang="hr-HR" sz="2000" dirty="0"/>
              <a:t> to </a:t>
            </a:r>
            <a:r>
              <a:rPr lang="hr-HR" sz="2000" dirty="0" err="1"/>
              <a:t>an</a:t>
            </a:r>
            <a:r>
              <a:rPr lang="hr-HR" sz="2000" dirty="0"/>
              <a:t> </a:t>
            </a:r>
            <a:r>
              <a:rPr lang="hr-HR" sz="2000" dirty="0" err="1"/>
              <a:t>end</a:t>
            </a:r>
            <a:r>
              <a:rPr lang="hr-HR" sz="2000" dirty="0"/>
              <a:t> </a:t>
            </a:r>
            <a:r>
              <a:rPr lang="hr-HR" sz="2000" dirty="0" err="1"/>
              <a:t>with</a:t>
            </a:r>
            <a:r>
              <a:rPr lang="hr-HR" sz="2000" dirty="0"/>
              <a:t> minimum </a:t>
            </a:r>
            <a:r>
              <a:rPr lang="hr-HR" sz="2000" dirty="0" err="1"/>
              <a:t>distress</a:t>
            </a:r>
            <a:r>
              <a:rPr lang="hr-HR" sz="2000" dirty="0"/>
              <a:t> to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parties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</a:t>
            </a:r>
            <a:r>
              <a:rPr lang="hr-HR" sz="2000" dirty="0" err="1"/>
              <a:t>any</a:t>
            </a:r>
            <a:r>
              <a:rPr lang="hr-HR" sz="2000" dirty="0"/>
              <a:t> </a:t>
            </a:r>
            <a:r>
              <a:rPr lang="hr-HR" sz="2000" dirty="0" err="1"/>
              <a:t>children</a:t>
            </a:r>
            <a:r>
              <a:rPr lang="hr-HR" sz="2000" dirty="0"/>
              <a:t>, </a:t>
            </a:r>
            <a:r>
              <a:rPr lang="hr-HR" sz="2000" dirty="0" err="1"/>
              <a:t>in</a:t>
            </a:r>
            <a:r>
              <a:rPr lang="hr-HR" sz="2000" dirty="0"/>
              <a:t> a </a:t>
            </a:r>
            <a:r>
              <a:rPr lang="hr-HR" sz="2000" dirty="0" err="1"/>
              <a:t>manner</a:t>
            </a:r>
            <a:r>
              <a:rPr lang="hr-HR" sz="2000" dirty="0"/>
              <a:t> to </a:t>
            </a:r>
            <a:r>
              <a:rPr lang="hr-HR" sz="2000" dirty="0" err="1"/>
              <a:t>promote</a:t>
            </a:r>
            <a:r>
              <a:rPr lang="hr-HR" sz="2000" dirty="0"/>
              <a:t> a </a:t>
            </a:r>
            <a:r>
              <a:rPr lang="hr-HR" sz="2000" dirty="0" err="1"/>
              <a:t>good</a:t>
            </a:r>
            <a:r>
              <a:rPr lang="hr-HR" sz="2000" dirty="0"/>
              <a:t> </a:t>
            </a:r>
            <a:r>
              <a:rPr lang="hr-HR" sz="2000" dirty="0" err="1"/>
              <a:t>continuing</a:t>
            </a:r>
            <a:r>
              <a:rPr lang="hr-HR" sz="2000" dirty="0"/>
              <a:t> </a:t>
            </a:r>
            <a:r>
              <a:rPr lang="hr-HR" sz="2000" dirty="0" err="1"/>
              <a:t>relationship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to stop </a:t>
            </a:r>
            <a:r>
              <a:rPr lang="hr-HR" sz="2000" dirty="0" err="1"/>
              <a:t>unreasonable</a:t>
            </a:r>
            <a:r>
              <a:rPr lang="hr-HR" sz="2000" dirty="0"/>
              <a:t> </a:t>
            </a:r>
            <a:r>
              <a:rPr lang="hr-HR" sz="2000" dirty="0" err="1"/>
              <a:t>costs</a:t>
            </a:r>
            <a:r>
              <a:rPr lang="hr-HR" sz="2000" dirty="0"/>
              <a:t> </a:t>
            </a:r>
            <a:r>
              <a:rPr lang="hr-HR" sz="2000" dirty="0" err="1"/>
              <a:t>from</a:t>
            </a:r>
            <a:r>
              <a:rPr lang="hr-HR" sz="2000" dirty="0"/>
              <a:t>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process</a:t>
            </a:r>
            <a:r>
              <a:rPr lang="hr-H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err="1" smtClean="0"/>
              <a:t>If</a:t>
            </a:r>
            <a:r>
              <a:rPr lang="hr-HR" sz="2000" dirty="0" smtClean="0"/>
              <a:t> </a:t>
            </a:r>
            <a:r>
              <a:rPr lang="hr-HR" sz="2000" dirty="0" err="1"/>
              <a:t>evidence</a:t>
            </a:r>
            <a:r>
              <a:rPr lang="hr-HR" sz="2000" dirty="0"/>
              <a:t> </a:t>
            </a:r>
            <a:r>
              <a:rPr lang="hr-HR" sz="2000" dirty="0" err="1"/>
              <a:t>can</a:t>
            </a:r>
            <a:r>
              <a:rPr lang="hr-HR" sz="2000" dirty="0"/>
              <a:t> </a:t>
            </a:r>
            <a:r>
              <a:rPr lang="hr-HR" sz="2000" dirty="0" err="1"/>
              <a:t>be</a:t>
            </a:r>
            <a:r>
              <a:rPr lang="hr-HR" sz="2000" dirty="0"/>
              <a:t> </a:t>
            </a:r>
            <a:r>
              <a:rPr lang="hr-HR" sz="2000" dirty="0" err="1"/>
              <a:t>provided</a:t>
            </a:r>
            <a:r>
              <a:rPr lang="hr-HR" sz="2000" dirty="0"/>
              <a:t> </a:t>
            </a:r>
            <a:r>
              <a:rPr lang="hr-HR" sz="2000" dirty="0" err="1"/>
              <a:t>that</a:t>
            </a:r>
            <a:r>
              <a:rPr lang="hr-HR" sz="2000" dirty="0"/>
              <a:t>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person</a:t>
            </a:r>
            <a:r>
              <a:rPr lang="hr-HR" sz="2000" dirty="0"/>
              <a:t> </a:t>
            </a:r>
            <a:r>
              <a:rPr lang="hr-HR" sz="2000" dirty="0" err="1"/>
              <a:t>asked</a:t>
            </a:r>
            <a:r>
              <a:rPr lang="hr-HR" sz="2000" dirty="0"/>
              <a:t> </a:t>
            </a:r>
            <a:r>
              <a:rPr lang="hr-HR" sz="2000" dirty="0" smtClean="0"/>
              <a:t>to </a:t>
            </a:r>
            <a:r>
              <a:rPr lang="hr-HR" sz="2000" dirty="0" err="1" smtClean="0"/>
              <a:t>be</a:t>
            </a:r>
            <a:r>
              <a:rPr lang="hr-HR" sz="2000" dirty="0" smtClean="0"/>
              <a:t> </a:t>
            </a:r>
            <a:r>
              <a:rPr lang="hr-HR" sz="2000" dirty="0" err="1" smtClean="0"/>
              <a:t>helped</a:t>
            </a:r>
            <a:r>
              <a:rPr lang="hr-HR" sz="2000" dirty="0" smtClean="0"/>
              <a:t> </a:t>
            </a:r>
            <a:r>
              <a:rPr lang="hr-HR" sz="2000" dirty="0" err="1" smtClean="0"/>
              <a:t>in</a:t>
            </a:r>
            <a:r>
              <a:rPr lang="hr-HR" sz="2000" dirty="0" smtClean="0"/>
              <a:t> </a:t>
            </a:r>
            <a:r>
              <a:rPr lang="hr-HR" sz="2000" dirty="0" err="1" smtClean="0"/>
              <a:t>ending</a:t>
            </a:r>
            <a:r>
              <a:rPr lang="hr-HR" sz="2000" dirty="0" smtClean="0"/>
              <a:t> </a:t>
            </a:r>
            <a:r>
              <a:rPr lang="hr-HR" sz="2000" dirty="0" err="1" smtClean="0"/>
              <a:t>their</a:t>
            </a:r>
            <a:r>
              <a:rPr lang="hr-HR" sz="2000" dirty="0" smtClean="0"/>
              <a:t> </a:t>
            </a:r>
            <a:r>
              <a:rPr lang="hr-HR" sz="2000" dirty="0" err="1" smtClean="0"/>
              <a:t>own</a:t>
            </a:r>
            <a:r>
              <a:rPr lang="hr-HR" sz="2000" dirty="0" smtClean="0"/>
              <a:t> </a:t>
            </a:r>
            <a:r>
              <a:rPr lang="hr-HR" sz="2000" dirty="0" err="1" smtClean="0"/>
              <a:t>life</a:t>
            </a:r>
            <a:r>
              <a:rPr lang="hr-HR" sz="2000" dirty="0" smtClean="0"/>
              <a:t> </a:t>
            </a:r>
            <a:r>
              <a:rPr lang="hr-HR" sz="2000" dirty="0" err="1"/>
              <a:t>and</a:t>
            </a:r>
            <a:r>
              <a:rPr lang="hr-HR" sz="2000" dirty="0"/>
              <a:t> had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capacity</a:t>
            </a:r>
            <a:r>
              <a:rPr lang="hr-HR" sz="2000" dirty="0"/>
              <a:t> to make </a:t>
            </a:r>
            <a:r>
              <a:rPr lang="hr-HR" sz="2000" dirty="0" err="1" smtClean="0"/>
              <a:t>that</a:t>
            </a:r>
            <a:r>
              <a:rPr lang="hr-HR" sz="2000" dirty="0" smtClean="0"/>
              <a:t> </a:t>
            </a:r>
            <a:r>
              <a:rPr lang="hr-HR" sz="2000" dirty="0" err="1" smtClean="0"/>
              <a:t>decision</a:t>
            </a:r>
            <a:r>
              <a:rPr lang="hr-HR" sz="2000" dirty="0" smtClean="0"/>
              <a:t>, </a:t>
            </a:r>
            <a:r>
              <a:rPr lang="hr-HR" sz="2000" dirty="0" err="1"/>
              <a:t>assisted</a:t>
            </a:r>
            <a:r>
              <a:rPr lang="hr-HR" sz="2000" dirty="0"/>
              <a:t> suicide </a:t>
            </a:r>
            <a:r>
              <a:rPr lang="hr-HR" sz="2000" dirty="0" err="1" smtClean="0"/>
              <a:t>is</a:t>
            </a:r>
            <a:r>
              <a:rPr lang="hr-HR" sz="2000" dirty="0" smtClean="0"/>
              <a:t> </a:t>
            </a:r>
            <a:r>
              <a:rPr lang="hr-HR" sz="2000" dirty="0" err="1" smtClean="0"/>
              <a:t>lawful</a:t>
            </a:r>
            <a:r>
              <a:rPr lang="hr-H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err="1" smtClean="0"/>
              <a:t>There</a:t>
            </a:r>
            <a:r>
              <a:rPr lang="hr-HR" sz="2000" dirty="0" smtClean="0"/>
              <a:t> </a:t>
            </a:r>
            <a:r>
              <a:rPr lang="hr-HR" sz="2000" dirty="0" err="1" smtClean="0"/>
              <a:t>is</a:t>
            </a:r>
            <a:r>
              <a:rPr lang="hr-HR" sz="2000" dirty="0" smtClean="0"/>
              <a:t> no </a:t>
            </a:r>
            <a:r>
              <a:rPr lang="hr-HR" sz="2000" dirty="0" err="1"/>
              <a:t>convincing</a:t>
            </a:r>
            <a:r>
              <a:rPr lang="hr-HR" sz="2000" dirty="0"/>
              <a:t> </a:t>
            </a:r>
            <a:r>
              <a:rPr lang="hr-HR" sz="2000" dirty="0" err="1"/>
              <a:t>evidence</a:t>
            </a:r>
            <a:r>
              <a:rPr lang="hr-HR" sz="2000" dirty="0"/>
              <a:t> </a:t>
            </a:r>
            <a:r>
              <a:rPr lang="hr-HR" sz="2000" dirty="0" err="1"/>
              <a:t>that</a:t>
            </a:r>
            <a:r>
              <a:rPr lang="hr-HR" sz="2000" dirty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murder</a:t>
            </a:r>
            <a:r>
              <a:rPr lang="hr-HR" sz="2000" dirty="0" smtClean="0"/>
              <a:t> </a:t>
            </a:r>
            <a:r>
              <a:rPr lang="hr-HR" sz="2000" dirty="0"/>
              <a:t>rate </a:t>
            </a:r>
            <a:r>
              <a:rPr lang="hr-HR" sz="2000" dirty="0" err="1"/>
              <a:t>is</a:t>
            </a:r>
            <a:r>
              <a:rPr lang="hr-HR" sz="2000" dirty="0"/>
              <a:t> </a:t>
            </a:r>
            <a:r>
              <a:rPr lang="hr-HR" sz="2000" dirty="0" err="1"/>
              <a:t>lower</a:t>
            </a:r>
            <a:r>
              <a:rPr lang="hr-HR" sz="2000" dirty="0"/>
              <a:t> </a:t>
            </a:r>
            <a:r>
              <a:rPr lang="hr-HR" sz="2000" dirty="0" err="1"/>
              <a:t>in</a:t>
            </a:r>
            <a:r>
              <a:rPr lang="hr-HR" sz="2000" dirty="0"/>
              <a:t> </a:t>
            </a:r>
            <a:r>
              <a:rPr lang="hr-HR" sz="2000" dirty="0" err="1"/>
              <a:t>jurisdictions</a:t>
            </a:r>
            <a:r>
              <a:rPr lang="hr-HR" sz="2000" dirty="0"/>
              <a:t> </a:t>
            </a:r>
            <a:r>
              <a:rPr lang="hr-HR" sz="2000" dirty="0" err="1"/>
              <a:t>where</a:t>
            </a:r>
            <a:r>
              <a:rPr lang="hr-HR" sz="2000" dirty="0"/>
              <a:t> </a:t>
            </a:r>
            <a:r>
              <a:rPr lang="hr-HR" sz="2000" dirty="0" err="1"/>
              <a:t>capital</a:t>
            </a:r>
            <a:r>
              <a:rPr lang="hr-HR" sz="2000" dirty="0"/>
              <a:t> </a:t>
            </a:r>
            <a:r>
              <a:rPr lang="hr-HR" sz="2000" dirty="0" err="1"/>
              <a:t>punishment</a:t>
            </a:r>
            <a:r>
              <a:rPr lang="hr-HR" sz="2000" dirty="0"/>
              <a:t> </a:t>
            </a:r>
            <a:r>
              <a:rPr lang="hr-HR" sz="2000" dirty="0" err="1" smtClean="0"/>
              <a:t>exists</a:t>
            </a:r>
            <a:r>
              <a:rPr lang="hr-HR" sz="2000" dirty="0" smtClean="0"/>
              <a:t>, </a:t>
            </a:r>
            <a:r>
              <a:rPr lang="hr-HR" sz="2000" dirty="0" err="1" smtClean="0"/>
              <a:t>which</a:t>
            </a:r>
            <a:r>
              <a:rPr lang="hr-HR" sz="2000" dirty="0" smtClean="0"/>
              <a:t> </a:t>
            </a:r>
            <a:r>
              <a:rPr lang="hr-HR" sz="2000" dirty="0" err="1" smtClean="0"/>
              <a:t>goes</a:t>
            </a:r>
            <a:r>
              <a:rPr lang="hr-HR" sz="2000" dirty="0" smtClean="0"/>
              <a:t> </a:t>
            </a:r>
            <a:r>
              <a:rPr lang="hr-HR" sz="2000" dirty="0" err="1" smtClean="0"/>
              <a:t>against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argument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its</a:t>
            </a:r>
            <a:r>
              <a:rPr lang="hr-HR" sz="2000" dirty="0" smtClean="0"/>
              <a:t> </a:t>
            </a:r>
            <a:r>
              <a:rPr lang="hr-HR" sz="2000" dirty="0" err="1" smtClean="0"/>
              <a:t>deterrent</a:t>
            </a:r>
            <a:r>
              <a:rPr lang="hr-HR" sz="2000" dirty="0" smtClean="0"/>
              <a:t> </a:t>
            </a:r>
            <a:r>
              <a:rPr lang="hr-HR" sz="2000" dirty="0" err="1" smtClean="0"/>
              <a:t>effect</a:t>
            </a:r>
            <a:r>
              <a:rPr lang="hr-H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err="1" smtClean="0"/>
              <a:t>If</a:t>
            </a:r>
            <a:r>
              <a:rPr lang="hr-HR" sz="2000" dirty="0" smtClean="0"/>
              <a:t> </a:t>
            </a:r>
            <a:r>
              <a:rPr lang="hr-HR" sz="2000" dirty="0"/>
              <a:t>a </a:t>
            </a:r>
            <a:r>
              <a:rPr lang="hr-HR" sz="2000" dirty="0" err="1"/>
              <a:t>minor</a:t>
            </a:r>
            <a:r>
              <a:rPr lang="hr-HR" sz="2000" dirty="0"/>
              <a:t> </a:t>
            </a:r>
            <a:r>
              <a:rPr lang="hr-HR" sz="2000" dirty="0" err="1"/>
              <a:t>crime</a:t>
            </a:r>
            <a:r>
              <a:rPr lang="hr-HR" sz="2000" dirty="0"/>
              <a:t> </a:t>
            </a:r>
            <a:r>
              <a:rPr lang="hr-HR" sz="2000" dirty="0" err="1"/>
              <a:t>is</a:t>
            </a:r>
            <a:r>
              <a:rPr lang="hr-HR" sz="2000" dirty="0"/>
              <a:t> </a:t>
            </a:r>
            <a:r>
              <a:rPr lang="hr-HR" sz="2000" dirty="0" err="1"/>
              <a:t>committed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offender</a:t>
            </a:r>
            <a:r>
              <a:rPr lang="hr-HR" sz="2000" dirty="0"/>
              <a:t> </a:t>
            </a:r>
            <a:r>
              <a:rPr lang="hr-HR" sz="2000" dirty="0" err="1"/>
              <a:t>is</a:t>
            </a:r>
            <a:r>
              <a:rPr lang="hr-HR" sz="2000" dirty="0"/>
              <a:t> 18 </a:t>
            </a:r>
            <a:r>
              <a:rPr lang="hr-HR" sz="2000" dirty="0" err="1"/>
              <a:t>or</a:t>
            </a:r>
            <a:r>
              <a:rPr lang="hr-HR" sz="2000" dirty="0"/>
              <a:t> </a:t>
            </a:r>
            <a:r>
              <a:rPr lang="hr-HR" sz="2000" dirty="0" err="1"/>
              <a:t>over</a:t>
            </a:r>
            <a:r>
              <a:rPr lang="hr-HR" sz="2000" dirty="0"/>
              <a:t>, </a:t>
            </a:r>
            <a:r>
              <a:rPr lang="hr-HR" sz="2000" dirty="0" err="1"/>
              <a:t>admits</a:t>
            </a:r>
            <a:r>
              <a:rPr lang="hr-HR" sz="2000" dirty="0"/>
              <a:t>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crime</a:t>
            </a:r>
            <a:r>
              <a:rPr lang="hr-HR" sz="2000" dirty="0"/>
              <a:t> a </a:t>
            </a:r>
            <a:r>
              <a:rPr lang="hr-HR" sz="2000" dirty="0" err="1" smtClean="0"/>
              <a:t>caution</a:t>
            </a:r>
            <a:r>
              <a:rPr lang="hr-HR" sz="2000" dirty="0" smtClean="0"/>
              <a:t> </a:t>
            </a:r>
            <a:r>
              <a:rPr lang="hr-HR" sz="2000" dirty="0" err="1"/>
              <a:t>can</a:t>
            </a:r>
            <a:r>
              <a:rPr lang="hr-HR" sz="2000" dirty="0"/>
              <a:t> </a:t>
            </a:r>
            <a:r>
              <a:rPr lang="hr-HR" sz="2000" dirty="0" err="1"/>
              <a:t>be</a:t>
            </a:r>
            <a:r>
              <a:rPr lang="hr-HR" sz="2000" dirty="0"/>
              <a:t> </a:t>
            </a:r>
            <a:r>
              <a:rPr lang="hr-HR" sz="2000" dirty="0" err="1" smtClean="0"/>
              <a:t>issued</a:t>
            </a:r>
            <a:r>
              <a:rPr lang="hr-HR" sz="2000" dirty="0" smtClean="0"/>
              <a:t>.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/>
              <a:t>point</a:t>
            </a:r>
            <a:r>
              <a:rPr lang="hr-HR" sz="2000" dirty="0"/>
              <a:t> </a:t>
            </a:r>
            <a:r>
              <a:rPr lang="hr-HR" sz="2000" dirty="0" err="1"/>
              <a:t>is</a:t>
            </a:r>
            <a:r>
              <a:rPr lang="hr-HR" sz="2000" dirty="0"/>
              <a:t> to </a:t>
            </a:r>
            <a:r>
              <a:rPr lang="hr-HR" sz="2000" dirty="0" err="1"/>
              <a:t>avoid</a:t>
            </a:r>
            <a:r>
              <a:rPr lang="hr-HR" sz="2000" dirty="0"/>
              <a:t> </a:t>
            </a:r>
            <a:r>
              <a:rPr lang="hr-HR" sz="2000" dirty="0" err="1"/>
              <a:t>court</a:t>
            </a:r>
            <a:r>
              <a:rPr lang="hr-HR" sz="2000" dirty="0"/>
              <a:t> </a:t>
            </a:r>
            <a:r>
              <a:rPr lang="hr-HR" sz="2000" dirty="0" err="1"/>
              <a:t>proceedings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</a:t>
            </a:r>
            <a:r>
              <a:rPr lang="hr-HR" sz="2000" dirty="0" err="1"/>
              <a:t>discourage</a:t>
            </a:r>
            <a:r>
              <a:rPr lang="hr-HR" sz="2000" dirty="0"/>
              <a:t>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offender</a:t>
            </a:r>
            <a:r>
              <a:rPr lang="hr-HR" sz="2000" dirty="0"/>
              <a:t> </a:t>
            </a:r>
            <a:r>
              <a:rPr lang="hr-HR" sz="2000" dirty="0" err="1"/>
              <a:t>from</a:t>
            </a:r>
            <a:r>
              <a:rPr lang="hr-HR" sz="2000" dirty="0"/>
              <a:t> </a:t>
            </a:r>
            <a:r>
              <a:rPr lang="hr-HR" sz="2000" dirty="0" err="1" smtClean="0"/>
              <a:t>reoffending</a:t>
            </a:r>
            <a:r>
              <a:rPr lang="hr-HR" sz="2000" dirty="0" smtClean="0"/>
              <a:t>.</a:t>
            </a:r>
            <a:endParaRPr lang="hr-HR" sz="2000" dirty="0"/>
          </a:p>
          <a:p>
            <a:pPr marL="457200" indent="-457200">
              <a:buFont typeface="+mj-lt"/>
              <a:buAutoNum type="arabicPeriod"/>
            </a:pPr>
            <a:endParaRPr lang="hr-HR" sz="2000" dirty="0"/>
          </a:p>
          <a:p>
            <a:pPr marL="457200" indent="-457200">
              <a:buFont typeface="+mj-lt"/>
              <a:buAutoNum type="arabicPeriod"/>
            </a:pPr>
            <a:endParaRPr lang="hr-HR" sz="2000" dirty="0" smtClean="0"/>
          </a:p>
          <a:p>
            <a:pPr marL="457200" indent="-457200">
              <a:buFont typeface="+mj-lt"/>
              <a:buAutoNum type="arabicPeriod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7512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 your attention!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61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Revision of the last session</a:t>
            </a:r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err="1" smtClean="0"/>
              <a:t>Revision</a:t>
            </a:r>
            <a:r>
              <a:rPr lang="hr-HR" sz="2800" dirty="0" smtClean="0"/>
              <a:t> for </a:t>
            </a:r>
            <a:r>
              <a:rPr lang="hr-HR" sz="2800" dirty="0" err="1" smtClean="0"/>
              <a:t>the</a:t>
            </a:r>
            <a:r>
              <a:rPr lang="hr-HR" sz="2800" dirty="0" smtClean="0"/>
              <a:t> </a:t>
            </a:r>
            <a:r>
              <a:rPr lang="hr-HR" sz="2800" dirty="0" err="1" smtClean="0"/>
              <a:t>mid-term</a:t>
            </a:r>
            <a:r>
              <a:rPr lang="hr-HR" sz="2800" dirty="0" smtClean="0"/>
              <a:t> test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735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Revision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Wills and Inheritance / </a:t>
            </a:r>
            <a:r>
              <a:rPr lang="hr-HR" dirty="0" smtClean="0"/>
              <a:t>Police </a:t>
            </a:r>
            <a:r>
              <a:rPr lang="hr-HR" dirty="0" err="1" smtClean="0"/>
              <a:t>Powers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Great </a:t>
            </a:r>
            <a:r>
              <a:rPr lang="hr-HR" dirty="0" err="1" smtClean="0"/>
              <a:t>Britain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07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Wills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Inheritance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US" sz="2300" dirty="0" smtClean="0">
                <a:latin typeface="Calibri"/>
                <a:ea typeface="Calibri"/>
                <a:cs typeface="Times New Roman"/>
              </a:rPr>
              <a:t>What does it mean to die testate/intestate?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US" sz="2300" dirty="0" smtClean="0">
                <a:latin typeface="Calibri"/>
                <a:ea typeface="Calibri"/>
                <a:cs typeface="Times New Roman"/>
              </a:rPr>
              <a:t>What is a will?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US" sz="2300" dirty="0" smtClean="0">
                <a:latin typeface="Calibri"/>
                <a:ea typeface="Calibri"/>
                <a:cs typeface="Times New Roman"/>
              </a:rPr>
              <a:t>What are the requirements for a valid will?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US" sz="2300" dirty="0" smtClean="0">
                <a:latin typeface="Calibri"/>
                <a:ea typeface="Calibri"/>
                <a:cs typeface="Times New Roman"/>
              </a:rPr>
              <a:t>Who </a:t>
            </a:r>
            <a:r>
              <a:rPr lang="en-US" sz="2300" dirty="0" smtClean="0">
                <a:latin typeface="Calibri"/>
                <a:ea typeface="Calibri"/>
                <a:cs typeface="Times New Roman"/>
              </a:rPr>
              <a:t>are personal representatives of the deceased</a:t>
            </a:r>
            <a:r>
              <a:rPr lang="en-US" sz="2300" dirty="0" smtClean="0">
                <a:latin typeface="Calibri"/>
                <a:ea typeface="Calibri"/>
                <a:cs typeface="Times New Roman"/>
              </a:rPr>
              <a:t>?</a:t>
            </a:r>
            <a:endParaRPr lang="hr-HR" sz="2300" dirty="0" smtClean="0">
              <a:latin typeface="Calibri"/>
              <a:ea typeface="Calibri"/>
              <a:cs typeface="Times New Roman"/>
            </a:endParaRP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US" sz="2300" dirty="0">
                <a:latin typeface="Calibri"/>
                <a:ea typeface="Calibri"/>
                <a:cs typeface="Times New Roman"/>
              </a:rPr>
              <a:t>What is probate of the will?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hr-HR" sz="2300" dirty="0" err="1" smtClean="0">
                <a:latin typeface="Calibri"/>
                <a:ea typeface="Calibri"/>
                <a:cs typeface="Times New Roman"/>
              </a:rPr>
              <a:t>What</a:t>
            </a:r>
            <a:r>
              <a:rPr lang="hr-HR" sz="2300" dirty="0" smtClean="0">
                <a:latin typeface="Calibri"/>
                <a:ea typeface="Calibri"/>
                <a:cs typeface="Times New Roman"/>
              </a:rPr>
              <a:t> must </a:t>
            </a:r>
            <a:r>
              <a:rPr lang="hr-HR" sz="2300" dirty="0" err="1" smtClean="0">
                <a:latin typeface="Calibri"/>
                <a:ea typeface="Calibri"/>
                <a:cs typeface="Times New Roman"/>
              </a:rPr>
              <a:t>executors</a:t>
            </a:r>
            <a:r>
              <a:rPr lang="hr-HR" sz="2300" dirty="0" smtClean="0">
                <a:latin typeface="Calibri"/>
                <a:ea typeface="Calibri"/>
                <a:cs typeface="Times New Roman"/>
              </a:rPr>
              <a:t> do </a:t>
            </a:r>
            <a:r>
              <a:rPr lang="hr-HR" sz="2300" dirty="0" err="1" smtClean="0">
                <a:latin typeface="Calibri"/>
                <a:ea typeface="Calibri"/>
                <a:cs typeface="Times New Roman"/>
              </a:rPr>
              <a:t>after</a:t>
            </a:r>
            <a:r>
              <a:rPr lang="hr-HR" sz="23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r-HR" sz="2300" dirty="0" err="1" smtClean="0">
                <a:latin typeface="Calibri"/>
                <a:ea typeface="Calibri"/>
                <a:cs typeface="Times New Roman"/>
              </a:rPr>
              <a:t>the</a:t>
            </a:r>
            <a:r>
              <a:rPr lang="hr-HR" sz="23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r-HR" sz="2300" dirty="0" err="1" smtClean="0">
                <a:latin typeface="Calibri"/>
                <a:ea typeface="Calibri"/>
                <a:cs typeface="Times New Roman"/>
              </a:rPr>
              <a:t>death</a:t>
            </a:r>
            <a:r>
              <a:rPr lang="hr-HR" sz="23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r-HR" sz="2300" dirty="0" err="1" smtClean="0">
                <a:latin typeface="Calibri"/>
                <a:ea typeface="Calibri"/>
                <a:cs typeface="Times New Roman"/>
              </a:rPr>
              <a:t>of</a:t>
            </a:r>
            <a:r>
              <a:rPr lang="hr-HR" sz="23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hr-HR" sz="2300" dirty="0" err="1" smtClean="0">
                <a:latin typeface="Calibri"/>
                <a:ea typeface="Calibri"/>
                <a:cs typeface="Times New Roman"/>
              </a:rPr>
              <a:t>the</a:t>
            </a:r>
            <a:r>
              <a:rPr lang="hr-HR" sz="2300" dirty="0" smtClean="0">
                <a:latin typeface="Calibri"/>
                <a:ea typeface="Calibri"/>
                <a:cs typeface="Times New Roman"/>
              </a:rPr>
              <a:t> testator?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US" sz="2300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sz="2300" dirty="0">
                <a:latin typeface="Calibri"/>
                <a:ea typeface="Calibri"/>
                <a:cs typeface="Times New Roman"/>
              </a:rPr>
              <a:t>happens in the case of intestacy?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endParaRPr lang="en-US" sz="2300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96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en-US" sz="2500" dirty="0" smtClean="0"/>
              <a:t>What is the role of the police?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500" dirty="0" smtClean="0"/>
              <a:t>What do you know about 'stop and account'?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500" dirty="0" smtClean="0"/>
              <a:t>When can the police search a person?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500" dirty="0" smtClean="0"/>
              <a:t>What is a caution?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500" dirty="0" smtClean="0"/>
              <a:t>When </a:t>
            </a:r>
            <a:r>
              <a:rPr lang="en-US" sz="2500" dirty="0" smtClean="0"/>
              <a:t>can the police seize property?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500" dirty="0" smtClean="0"/>
              <a:t>When can an arrest be made without a warrant?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500" dirty="0" smtClean="0"/>
              <a:t>What rights does a suspect have upon arrest</a:t>
            </a:r>
            <a:r>
              <a:rPr lang="en-US" sz="2500" dirty="0" smtClean="0"/>
              <a:t>?</a:t>
            </a:r>
            <a:endParaRPr lang="hr-HR" sz="2500" dirty="0" smtClean="0"/>
          </a:p>
          <a:p>
            <a:pPr marL="623887" indent="-514350">
              <a:buFont typeface="+mj-lt"/>
              <a:buAutoNum type="arabicPeriod"/>
            </a:pPr>
            <a:r>
              <a:rPr lang="hr-HR" sz="2500" dirty="0" smtClean="0"/>
              <a:t>How </a:t>
            </a:r>
            <a:r>
              <a:rPr lang="hr-HR" sz="2500" dirty="0" err="1" smtClean="0"/>
              <a:t>long</a:t>
            </a:r>
            <a:r>
              <a:rPr lang="hr-HR" sz="2500" dirty="0" smtClean="0"/>
              <a:t> </a:t>
            </a:r>
            <a:r>
              <a:rPr lang="hr-HR" sz="2500" dirty="0" err="1" smtClean="0"/>
              <a:t>can</a:t>
            </a:r>
            <a:r>
              <a:rPr lang="hr-HR" sz="2500" dirty="0" smtClean="0"/>
              <a:t> </a:t>
            </a:r>
            <a:r>
              <a:rPr lang="hr-HR" sz="2500" dirty="0" err="1" smtClean="0"/>
              <a:t>detention</a:t>
            </a:r>
            <a:r>
              <a:rPr lang="hr-HR" sz="2500" dirty="0" smtClean="0"/>
              <a:t> </a:t>
            </a:r>
            <a:r>
              <a:rPr lang="hr-HR" sz="2500" dirty="0" err="1" smtClean="0"/>
              <a:t>last</a:t>
            </a:r>
            <a:r>
              <a:rPr lang="hr-HR" sz="2500" dirty="0" smtClean="0"/>
              <a:t>?</a:t>
            </a:r>
            <a:endParaRPr lang="hr-HR" sz="25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Police </a:t>
            </a:r>
            <a:r>
              <a:rPr lang="hr-HR" dirty="0" err="1" smtClean="0"/>
              <a:t>Powers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Great </a:t>
            </a:r>
            <a:r>
              <a:rPr lang="hr-HR" dirty="0" err="1" smtClean="0"/>
              <a:t>Britain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54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Revision exercises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48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hr-HR" sz="2800" dirty="0" smtClean="0"/>
              <a:t>consent – forgery – residue – arson</a:t>
            </a:r>
            <a:br>
              <a:rPr lang="hr-HR" sz="2800" dirty="0" smtClean="0"/>
            </a:br>
            <a:r>
              <a:rPr lang="hr-HR" sz="2800" dirty="0" err="1" smtClean="0"/>
              <a:t>bequeath</a:t>
            </a:r>
            <a:r>
              <a:rPr lang="hr-HR" sz="2800" dirty="0" smtClean="0"/>
              <a:t> – </a:t>
            </a:r>
            <a:r>
              <a:rPr lang="hr-HR" sz="2800" dirty="0" smtClean="0"/>
              <a:t>summary – deter – spouse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dirty="0" smtClean="0"/>
              <a:t>COMPLETE USING THE WORDS ABOVE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_______ involves producing fake documents or signatures.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A marriage is voidable </a:t>
            </a:r>
            <a:r>
              <a:rPr lang="hr-HR" sz="2000" dirty="0" err="1" smtClean="0"/>
              <a:t>without</a:t>
            </a:r>
            <a:r>
              <a:rPr lang="hr-HR" sz="2000" dirty="0" smtClean="0"/>
              <a:t> </a:t>
            </a:r>
            <a:r>
              <a:rPr lang="hr-HR" sz="2000" dirty="0" err="1" smtClean="0"/>
              <a:t>proper</a:t>
            </a:r>
            <a:r>
              <a:rPr lang="hr-HR" sz="2000" dirty="0" smtClean="0"/>
              <a:t> </a:t>
            </a:r>
            <a:r>
              <a:rPr lang="hr-HR" sz="2000" dirty="0" smtClean="0"/>
              <a:t>_______ of both parties.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The point of punishment is to _______ from crime.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Setting fire to property is known as _______.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In English law, petty crimes are referred to as _______ offences.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After all the debts have been paid and estate distributed according to the will, what is left is called _______.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I, Edward Marx, </a:t>
            </a:r>
            <a:r>
              <a:rPr lang="hr-HR" sz="2000" dirty="0" smtClean="0"/>
              <a:t>_______ </a:t>
            </a:r>
            <a:r>
              <a:rPr lang="hr-HR" sz="2000" dirty="0" err="1" smtClean="0"/>
              <a:t>all</a:t>
            </a:r>
            <a:r>
              <a:rPr lang="hr-HR" sz="2000" dirty="0" smtClean="0"/>
              <a:t> </a:t>
            </a:r>
            <a:r>
              <a:rPr lang="hr-HR" sz="2000" dirty="0" err="1" smtClean="0"/>
              <a:t>my</a:t>
            </a:r>
            <a:r>
              <a:rPr lang="hr-HR" sz="2000" dirty="0" smtClean="0"/>
              <a:t> personal </a:t>
            </a:r>
            <a:r>
              <a:rPr lang="hr-HR" sz="2000" dirty="0" err="1" smtClean="0"/>
              <a:t>property</a:t>
            </a:r>
            <a:r>
              <a:rPr lang="hr-HR" sz="2000" dirty="0" smtClean="0"/>
              <a:t> to </a:t>
            </a:r>
            <a:r>
              <a:rPr lang="hr-HR" sz="2000" dirty="0" err="1" smtClean="0"/>
              <a:t>my</a:t>
            </a:r>
            <a:r>
              <a:rPr lang="hr-HR" sz="2000" dirty="0" smtClean="0"/>
              <a:t> </a:t>
            </a:r>
            <a:r>
              <a:rPr lang="hr-HR" sz="2000" dirty="0" err="1" smtClean="0"/>
              <a:t>spouse</a:t>
            </a:r>
            <a:r>
              <a:rPr lang="hr-HR" sz="2000" dirty="0" smtClean="0"/>
              <a:t>.</a:t>
            </a:r>
            <a:endParaRPr lang="hr-HR" sz="20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hr-HR" sz="20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530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hr-HR" sz="2800" dirty="0" smtClean="0"/>
              <a:t>consent – forgery – residue – arson</a:t>
            </a:r>
            <a:br>
              <a:rPr lang="hr-HR" sz="2800" dirty="0" smtClean="0"/>
            </a:br>
            <a:r>
              <a:rPr lang="hr-HR" sz="2800" dirty="0" err="1" smtClean="0"/>
              <a:t>bequeath</a:t>
            </a:r>
            <a:r>
              <a:rPr lang="hr-HR" sz="2800" dirty="0" smtClean="0"/>
              <a:t> – </a:t>
            </a:r>
            <a:r>
              <a:rPr lang="hr-HR" sz="2800" dirty="0" smtClean="0"/>
              <a:t>summary – deter – spouse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389437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dirty="0" smtClean="0"/>
              <a:t>COMPLETE USING THE WORDS ABOVE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FORGERY involves producing fake documents or signatures.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A marriage is voidable </a:t>
            </a:r>
            <a:r>
              <a:rPr lang="hr-HR" sz="2000" dirty="0" err="1" smtClean="0"/>
              <a:t>without</a:t>
            </a:r>
            <a:r>
              <a:rPr lang="hr-HR" sz="2000" dirty="0" smtClean="0"/>
              <a:t> </a:t>
            </a:r>
            <a:r>
              <a:rPr lang="hr-HR" sz="2000" dirty="0" err="1" smtClean="0"/>
              <a:t>proper</a:t>
            </a:r>
            <a:r>
              <a:rPr lang="hr-HR" sz="2000" dirty="0" smtClean="0"/>
              <a:t> </a:t>
            </a:r>
            <a:r>
              <a:rPr lang="hr-HR" sz="2000" dirty="0" smtClean="0"/>
              <a:t>CONSENT of both parties.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The point of punishment is to DETER from crime.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Setting fire to property is known as ARSON.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In English law, petty crimes are referred to as SUMMARY offences.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 smtClean="0"/>
              <a:t>After all the debts have been paid and estate distributed according to the will, what is left is called RESIDUE.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2000" dirty="0"/>
              <a:t>I, Edward Marx, </a:t>
            </a:r>
            <a:r>
              <a:rPr lang="hr-HR" sz="2000" dirty="0" smtClean="0"/>
              <a:t>BEQUEATH </a:t>
            </a:r>
            <a:r>
              <a:rPr lang="hr-HR" sz="2000" dirty="0" err="1" smtClean="0"/>
              <a:t>all</a:t>
            </a:r>
            <a:r>
              <a:rPr lang="hr-HR" sz="2000" dirty="0" smtClean="0"/>
              <a:t> </a:t>
            </a:r>
            <a:r>
              <a:rPr lang="hr-HR" sz="2000" dirty="0" err="1"/>
              <a:t>my</a:t>
            </a:r>
            <a:r>
              <a:rPr lang="hr-HR" sz="2000" dirty="0"/>
              <a:t> personal </a:t>
            </a:r>
            <a:r>
              <a:rPr lang="hr-HR" sz="2000" dirty="0" err="1"/>
              <a:t>property</a:t>
            </a:r>
            <a:r>
              <a:rPr lang="hr-HR" sz="2000" dirty="0"/>
              <a:t> to </a:t>
            </a:r>
            <a:r>
              <a:rPr lang="hr-HR" sz="2000" dirty="0" err="1"/>
              <a:t>my</a:t>
            </a:r>
            <a:r>
              <a:rPr lang="hr-HR" sz="2000" dirty="0"/>
              <a:t> </a:t>
            </a:r>
            <a:r>
              <a:rPr lang="hr-HR" sz="2000" dirty="0" err="1"/>
              <a:t>spouse</a:t>
            </a:r>
            <a:r>
              <a:rPr lang="hr-HR" sz="2000" dirty="0" smtClean="0"/>
              <a:t>.</a:t>
            </a:r>
            <a:endParaRPr lang="hr-HR" sz="20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hr-HR" sz="2000" dirty="0" smtClean="0"/>
          </a:p>
          <a:p>
            <a:pPr marL="514350" indent="-514350">
              <a:buFont typeface="Calibri" pitchFamily="34" charset="0"/>
              <a:buAutoNum type="arabicPeriod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0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 dirty="0" smtClean="0"/>
              <a:t>contest – sedition – larceny – beneficiary</a:t>
            </a:r>
            <a:br>
              <a:rPr lang="hr-HR" sz="2800" dirty="0" smtClean="0"/>
            </a:br>
            <a:r>
              <a:rPr lang="hr-HR" sz="2800" dirty="0" smtClean="0"/>
              <a:t>necessity – petitioner – intestate – obstruction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hr-HR" dirty="0" smtClean="0"/>
              <a:t>COMPLETE USING THE WORDS ABOVE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_______ involves incitement of resistance to or rebellion against lawful authority.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The party asking for a divorce is referred to as the _______. The respondent can decide to _______ the divorce, or agree to all terms.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When somebody dies _______ , the law regulates how their property is distributed, and who the _______ of the estate are.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Hiding evidence relevant to a criminal investigation constitutes _______ of justice.</a:t>
            </a:r>
          </a:p>
          <a:p>
            <a:pPr marL="514350" indent="-514350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hr-HR" sz="1800" dirty="0" smtClean="0"/>
              <a:t>Defence against crime due to _______ refers to self-defence.</a:t>
            </a:r>
          </a:p>
        </p:txBody>
      </p:sp>
    </p:spTree>
    <p:extLst>
      <p:ext uri="{BB962C8B-B14F-4D97-AF65-F5344CB8AC3E}">
        <p14:creationId xmlns:p14="http://schemas.microsoft.com/office/powerpoint/2010/main" val="12871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4212</TotalTime>
  <Words>921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Wingdings 2</vt:lpstr>
      <vt:lpstr>Flow</vt:lpstr>
      <vt:lpstr>English for social workers II session 6, 17 nov 2014</vt:lpstr>
      <vt:lpstr>Today’s session</vt:lpstr>
      <vt:lpstr>Revision of the last session</vt:lpstr>
      <vt:lpstr>Wills and Inheritance</vt:lpstr>
      <vt:lpstr>Police Powers in Great Britain</vt:lpstr>
      <vt:lpstr>Revision exercises</vt:lpstr>
      <vt:lpstr>consent – forgery – residue – arson bequeath – summary – deter – spouse</vt:lpstr>
      <vt:lpstr>consent – forgery – residue – arson bequeath – summary – deter – spouse</vt:lpstr>
      <vt:lpstr>contest – sedition – larceny – beneficiary necessity – petitioner – intestate – obstruction</vt:lpstr>
      <vt:lpstr>contest – sedition – larceny – beneficiary necessity – petitioner – intestate – obstruction</vt:lpstr>
      <vt:lpstr>Explain and translate the following terms</vt:lpstr>
      <vt:lpstr>Explain and translate the following terms</vt:lpstr>
      <vt:lpstr>Translate the terms into English</vt:lpstr>
      <vt:lpstr>Translate the terms into English</vt:lpstr>
      <vt:lpstr>Translate the following paragraph</vt:lpstr>
      <vt:lpstr>Translate the following sentences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social workers I session 1, 5 oct 2009</dc:title>
  <dc:creator>Test</dc:creator>
  <cp:lastModifiedBy>Miljen Matijašević</cp:lastModifiedBy>
  <cp:revision>269</cp:revision>
  <dcterms:created xsi:type="dcterms:W3CDTF">2009-10-01T14:38:00Z</dcterms:created>
  <dcterms:modified xsi:type="dcterms:W3CDTF">2014-11-16T21:44:36Z</dcterms:modified>
</cp:coreProperties>
</file>