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73" r:id="rId5"/>
    <p:sldId id="260" r:id="rId6"/>
    <p:sldId id="261" r:id="rId7"/>
    <p:sldId id="259" r:id="rId8"/>
    <p:sldId id="264" r:id="rId9"/>
    <p:sldId id="265" r:id="rId10"/>
    <p:sldId id="266" r:id="rId11"/>
    <p:sldId id="263" r:id="rId12"/>
    <p:sldId id="268" r:id="rId13"/>
    <p:sldId id="269" r:id="rId14"/>
    <p:sldId id="272" r:id="rId15"/>
    <p:sldId id="270" r:id="rId16"/>
    <p:sldId id="271" r:id="rId17"/>
    <p:sldId id="274" r:id="rId18"/>
    <p:sldId id="275" r:id="rId19"/>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018A1E-B770-4CC4-A8AD-CFF13C70876E}" type="datetimeFigureOut">
              <a:rPr lang="sr-Latn-CS"/>
              <a:pPr>
                <a:defRPr/>
              </a:pPr>
              <a:t>14.1.2015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DE2283-575D-4A92-8A9F-1C3CE719FB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82CB61-8609-4E3C-B2EC-F480F3AD53B6}" type="datetimeFigureOut">
              <a:rPr lang="sr-Latn-CS"/>
              <a:pPr>
                <a:defRPr/>
              </a:pPr>
              <a:t>14.1.2015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F92542-CB42-4403-A3ED-46F857E6F66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06F53B-F2D6-4731-BCB0-F466CB93EADF}" type="datetimeFigureOut">
              <a:rPr lang="sr-Latn-CS"/>
              <a:pPr>
                <a:defRPr/>
              </a:pPr>
              <a:t>14.1.2015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71D948-26D4-4428-BE27-7DD00ECB3E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259491-6671-4B25-B88B-E92871E4794A}" type="datetimeFigureOut">
              <a:rPr lang="sr-Latn-CS"/>
              <a:pPr>
                <a:defRPr/>
              </a:pPr>
              <a:t>14.1.2015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DBBBF-7C15-43AF-8911-A21CDE426C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004A59-B46F-4BF4-8CCE-818AFCD13960}" type="datetimeFigureOut">
              <a:rPr lang="sr-Latn-CS"/>
              <a:pPr>
                <a:defRPr/>
              </a:pPr>
              <a:t>14.1.2015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2197D2-81AF-4790-B251-7D39B184E8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3E187F-5DAE-4D6F-90F8-CC36C9FFC8A7}" type="datetimeFigureOut">
              <a:rPr lang="sr-Latn-CS"/>
              <a:pPr>
                <a:defRPr/>
              </a:pPr>
              <a:t>14.1.2015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A62324-8A6E-4F2A-B06A-163C259494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FF76DF-63BE-4537-B6DE-F4FF0C6D98F0}" type="datetimeFigureOut">
              <a:rPr lang="sr-Latn-CS"/>
              <a:pPr>
                <a:defRPr/>
              </a:pPr>
              <a:t>14.1.2015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2E70DD-831E-46D0-ABAC-48111750B4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61DAD6-6CE8-45CD-B43C-373A6B1D7115}" type="datetimeFigureOut">
              <a:rPr lang="sr-Latn-CS"/>
              <a:pPr>
                <a:defRPr/>
              </a:pPr>
              <a:t>14.1.2015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E2D6272-FAD4-477A-9D2D-5D9758E876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70BECC-428F-41C5-AE7D-7420CA58BB0D}" type="datetimeFigureOut">
              <a:rPr lang="sr-Latn-CS"/>
              <a:pPr>
                <a:defRPr/>
              </a:pPr>
              <a:t>14.1.2015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D02EEE-5BF4-4697-8E55-09B09D4EC9C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1704E9-7A3D-44C3-85D6-98987E7E67FE}" type="datetimeFigureOut">
              <a:rPr lang="sr-Latn-CS"/>
              <a:pPr>
                <a:defRPr/>
              </a:pPr>
              <a:t>14.1.2015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4600A4-3D1B-431B-9CBA-92E300ACDD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5E7430-E47E-4DF4-8B6E-AE6587155AF9}" type="datetimeFigureOut">
              <a:rPr lang="sr-Latn-CS"/>
              <a:pPr>
                <a:defRPr/>
              </a:pPr>
              <a:t>14.1.2015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38D120-3042-446A-841B-ADBC7D591A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9C76F69-B3A8-4F6E-BA60-23602D20C031}" type="datetimeFigureOut">
              <a:rPr lang="sr-Latn-CS"/>
              <a:pPr>
                <a:defRPr/>
              </a:pPr>
              <a:t>14.1.2015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475543F-0B9B-40DE-98DE-8642CA08A4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hr-HR" smtClean="0"/>
              <a:t>Sociologija uprave: kultura</a:t>
            </a:r>
            <a:endParaRPr lang="en-US" smtClean="0"/>
          </a:p>
        </p:txBody>
      </p:sp>
      <p:sp>
        <p:nvSpPr>
          <p:cNvPr id="3" name="Subtitle 2"/>
          <p:cNvSpPr>
            <a:spLocks noGrp="1"/>
          </p:cNvSpPr>
          <p:nvPr>
            <p:ph type="subTitle" idx="1"/>
          </p:nvPr>
        </p:nvSpPr>
        <p:spPr/>
        <p:txBody>
          <a:bodyPr/>
          <a:lstStyle/>
          <a:p>
            <a:r>
              <a:rPr lang="hr-HR" smtClean="0">
                <a:solidFill>
                  <a:srgbClr val="898989"/>
                </a:solidFill>
              </a:rPr>
              <a:t>petak, 10. siječanj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hr-HR" smtClean="0"/>
              <a:t>Kultura: norme i institucije</a:t>
            </a:r>
            <a:endParaRPr lang="en-US" smtClean="0"/>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None/>
              <a:defRPr/>
            </a:pPr>
            <a:r>
              <a:rPr lang="hr-HR" dirty="0" smtClean="0"/>
              <a:t>Kultura je oprečna  strukturi i institucijama. Institucije i društvena struktura uloga nalaze se uklopljene  i povezane kulturom.  Naravno i one su dijelovi kulture, no kultura se to pojavljuje kao onaj cement koji strukture čini cjelinom. I teorija društvene akcije kulturu odvaja od društva, vidi kulturu prvenstveno kao sustav koji vrši uloge integracije i održanja obrazaca ponašanja. To se može reći i jednostavnije: društveni sistemi trebaju kulturu kao samostalnu i cjelovitu okolinu. </a:t>
            </a:r>
          </a:p>
          <a:p>
            <a:pPr fontAlgn="auto">
              <a:spcAft>
                <a:spcPts val="0"/>
              </a:spcAft>
              <a:buFont typeface="Arial" pitchFamily="34" charset="0"/>
              <a:buNone/>
              <a:defRPr/>
            </a:pPr>
            <a:r>
              <a:rPr lang="hr-HR" dirty="0" smtClean="0"/>
              <a:t>Kultura one zadatke, norme i vrijednosti koje su odgovor društva na potrebe, povezuje u cjelinu, daje uvjerljivost  vrijednostima i normama. Zamislite neku društvenu ulogu: kuhar se ponaša prema onom što su pravila njegove uloge, uči i zna pripremanje hrane, odabir sirovina, pere ruke i održava čistoću, prima pritužbe na hranu, hvali svoja jela. Jeste li primijetili da se veći dio tih  normi  izvodi iz općeg shvaćanja kulture? Ne zahtjevi njegovog poslodavca, ne  natpisi na konzervama, već ukupni cjeloviti obrazac društvenih normi koji se tiču kuhanja i serviranja hrane </a:t>
            </a:r>
            <a:r>
              <a:rPr lang="hr-HR" dirty="0" err="1" smtClean="0"/>
              <a:t>utje</a:t>
            </a:r>
            <a:r>
              <a:rPr lang="hr-HR" dirty="0" smtClean="0"/>
              <a:t>~e na njegovu ulogu. </a:t>
            </a:r>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hr-HR" smtClean="0"/>
              <a:t>Što je kultura</a:t>
            </a:r>
            <a:endParaRPr lang="en-US" smtClean="0"/>
          </a:p>
        </p:txBody>
      </p:sp>
      <p:sp>
        <p:nvSpPr>
          <p:cNvPr id="23554" name="Content Placeholder 2"/>
          <p:cNvSpPr>
            <a:spLocks noGrp="1"/>
          </p:cNvSpPr>
          <p:nvPr>
            <p:ph idx="1"/>
          </p:nvPr>
        </p:nvSpPr>
        <p:spPr/>
        <p:txBody>
          <a:bodyPr/>
          <a:lstStyle/>
          <a:p>
            <a:pPr>
              <a:buFont typeface="Arial" charset="0"/>
              <a:buNone/>
            </a:pPr>
            <a:r>
              <a:rPr lang="hr-HR" smtClean="0"/>
              <a:t>Znanje, vrijednosti, norme, vjerovanja, običaji, način života ….</a:t>
            </a:r>
          </a:p>
          <a:p>
            <a:r>
              <a:rPr lang="hr-HR" smtClean="0"/>
              <a:t>Kultura je cjelina</a:t>
            </a:r>
          </a:p>
          <a:p>
            <a:r>
              <a:rPr lang="hr-HR" smtClean="0"/>
              <a:t>Kulture su koherentne</a:t>
            </a:r>
          </a:p>
          <a:p>
            <a:r>
              <a:rPr lang="hr-HR" smtClean="0"/>
              <a:t>Odražavaju temeljne vrijednosti</a:t>
            </a:r>
          </a:p>
          <a:p>
            <a:pPr>
              <a:buFont typeface="Arial" charset="0"/>
              <a:buNone/>
            </a:pPr>
            <a:r>
              <a:rPr lang="hr-HR" smtClean="0"/>
              <a:t>Sve je to sporno</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hr-HR" smtClean="0"/>
              <a:t>Kultura nije cjelina</a:t>
            </a:r>
            <a:endParaRPr lang="en-US"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hr-HR" dirty="0" err="1" smtClean="0"/>
              <a:t>Subkulturne</a:t>
            </a:r>
            <a:r>
              <a:rPr lang="hr-HR" dirty="0" smtClean="0"/>
              <a:t> razlike treba smatrati normalnima, ne treba ih prezirati i bojati se različitosti. Pravo na kulturnu različitost  tečevina je baš razvijene demokratske kulture. Samo mala i jednostavna društva  mogu biti  kulturno jedinstvena (uniformna). Industrijska i moderna društva raznovrsnost </a:t>
            </a:r>
            <a:r>
              <a:rPr lang="hr-HR" dirty="0" err="1" smtClean="0"/>
              <a:t>dr</a:t>
            </a:r>
            <a:r>
              <a:rPr lang="hr-HR" dirty="0" smtClean="0"/>
              <a:t>`e svojim glavnim obilježjem, uključuju i daju prostora različitim </a:t>
            </a:r>
            <a:r>
              <a:rPr lang="hr-HR" dirty="0" err="1" smtClean="0"/>
              <a:t>subkulturama</a:t>
            </a:r>
            <a:r>
              <a:rPr lang="hr-HR" dirty="0" smtClean="0"/>
              <a:t>, skupinama s jačom ili slabijom vezom s vladaju}om kulturom.</a:t>
            </a:r>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hr-HR" smtClean="0"/>
              <a:t>Kultura nije koherentna</a:t>
            </a:r>
            <a:endParaRPr lang="en-US" smtClean="0"/>
          </a:p>
        </p:txBody>
      </p:sp>
      <p:sp>
        <p:nvSpPr>
          <p:cNvPr id="25602" name="Content Placeholder 2"/>
          <p:cNvSpPr>
            <a:spLocks noGrp="1"/>
          </p:cNvSpPr>
          <p:nvPr>
            <p:ph idx="1"/>
          </p:nvPr>
        </p:nvSpPr>
        <p:spPr/>
        <p:txBody>
          <a:bodyPr/>
          <a:lstStyle/>
          <a:p>
            <a:pPr>
              <a:buFont typeface="Arial" charset="0"/>
              <a:buNone/>
            </a:pPr>
            <a:r>
              <a:rPr lang="en-US" smtClean="0"/>
              <a:t>Kona</a:t>
            </a:r>
            <a:r>
              <a:rPr lang="hr-HR" smtClean="0"/>
              <a:t>~</a:t>
            </a:r>
            <a:r>
              <a:rPr lang="en-US" smtClean="0"/>
              <a:t>no kultura nije stati</a:t>
            </a:r>
            <a:r>
              <a:rPr lang="hr-HR" smtClean="0"/>
              <a:t>~</a:t>
            </a:r>
            <a:r>
              <a:rPr lang="en-US" smtClean="0"/>
              <a:t>an i nepromjenjiv sistem</a:t>
            </a:r>
            <a:r>
              <a:rPr lang="hr-HR" smtClean="0"/>
              <a:t>. </a:t>
            </a:r>
            <a:r>
              <a:rPr lang="en-US" smtClean="0"/>
              <a:t>L</a:t>
            </a:r>
            <a:r>
              <a:rPr lang="hr-HR" smtClean="0"/>
              <a:t>judi su istvoremeno stvaratelji kulture i bivaju stvarani kulturom uklapaju}i se u norme koje dru{tvo tra`i. Kultura je rezultat ljudskog me|udjelovanja. prije svega kulturni obrasci prenose se s generacije na generaciju, nastoje zadr`ati u onom obliku koji dru{tvu daje identitet o osje}aj povezanosti u cjelinu</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hr-HR" smtClean="0"/>
              <a:t>Politička kultura</a:t>
            </a:r>
            <a:endParaRPr lang="en-US" smtClean="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rtlCol="0">
            <a:normAutofit lnSpcReduction="10000"/>
          </a:bodyPr>
          <a:lstStyle/>
          <a:p>
            <a:pPr fontAlgn="auto">
              <a:spcAft>
                <a:spcPts val="0"/>
              </a:spcAft>
              <a:buFont typeface="Arial" pitchFamily="34" charset="0"/>
              <a:buNone/>
              <a:defRPr/>
            </a:pPr>
            <a:r>
              <a:rPr lang="hr-HR" b="1" dirty="0" smtClean="0"/>
              <a:t>Politička kultura je skup vrijednosti, vjerovanja i osjećaja koje tvore poredak i daju smislenost političkom procesu i koje ga kulturalno legitimiraju. Politička kultura  sadrži podjednako političke ideale i norme prema kojima stvarno djeluje politički sistem</a:t>
            </a:r>
            <a:r>
              <a:rPr lang="en-US" dirty="0" smtClean="0"/>
              <a:t>.</a:t>
            </a:r>
            <a:r>
              <a:rPr lang="hr-HR" dirty="0" smtClean="0"/>
              <a:t> Politička kultura agregira psihološke i subjektivne elemente povijesti političkog sistema i životna iskustva kolektivnog djelovanja i pojedinačnog  života.</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hr-HR" smtClean="0"/>
              <a:t>Upravna kultura</a:t>
            </a:r>
            <a:endParaRPr lang="en-US" smtClean="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Font typeface="Arial" charset="0"/>
              <a:buNone/>
            </a:pPr>
            <a:r>
              <a:rPr lang="hr-HR" smtClean="0">
                <a:solidFill>
                  <a:srgbClr val="000000"/>
                </a:solidFill>
              </a:rPr>
              <a:t>Kulture, osobne ili kolektivne, tič</a:t>
            </a:r>
            <a:r>
              <a:rPr lang="hr-HR" smtClean="0">
                <a:solidFill>
                  <a:srgbClr val="000000"/>
                </a:solidFill>
                <a:latin typeface="Arial" charset="0"/>
              </a:rPr>
              <a:t>u</a:t>
            </a:r>
            <a:r>
              <a:rPr lang="hr-HR" smtClean="0">
                <a:solidFill>
                  <a:srgbClr val="000000"/>
                </a:solidFill>
              </a:rPr>
              <a:t> se zajedničkih vrijednosti, neformalne organizacijske strukture i habitualiziranih načina djelovanja.</a:t>
            </a:r>
          </a:p>
          <a:p>
            <a:pPr>
              <a:buFont typeface="Arial" charset="0"/>
              <a:buNone/>
            </a:pPr>
            <a:endParaRPr lang="hr-HR" smtClean="0">
              <a:solidFill>
                <a:srgbClr val="000000"/>
              </a:solidFill>
            </a:endParaRPr>
          </a:p>
          <a:p>
            <a:pPr>
              <a:buFont typeface="Arial" charset="0"/>
              <a:buNone/>
            </a:pPr>
            <a:endParaRPr lang="hr-HR" smtClean="0">
              <a:solidFill>
                <a:srgbClr val="000000"/>
              </a:solidFill>
            </a:endParaRPr>
          </a:p>
          <a:p>
            <a:pPr>
              <a:buFont typeface="Arial" charset="0"/>
              <a:buNone/>
            </a:pPr>
            <a:r>
              <a:rPr lang="hr-HR" smtClean="0">
                <a:solidFill>
                  <a:srgbClr val="000000"/>
                </a:solidFill>
              </a:rPr>
              <a:t>Poželjne: radišnost, submisivnost, točnost</a:t>
            </a:r>
          </a:p>
          <a:p>
            <a:pPr>
              <a:buFont typeface="Arial" charset="0"/>
              <a:buNone/>
            </a:pPr>
            <a:r>
              <a:rPr lang="hr-HR" smtClean="0">
                <a:solidFill>
                  <a:srgbClr val="000000"/>
                </a:solidFill>
              </a:rPr>
              <a:t>Nepoželjne: korupcija, nepotizam, “red tape”</a:t>
            </a:r>
            <a:endParaRPr lang="en-US" smtClean="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hr-HR" smtClean="0"/>
              <a:t>Podcjenjivanje etike</a:t>
            </a:r>
            <a:endParaRPr lang="en-US" smtClean="0"/>
          </a:p>
        </p:txBody>
      </p:sp>
      <p:sp>
        <p:nvSpPr>
          <p:cNvPr id="28674" name="Content Placeholder 2"/>
          <p:cNvSpPr>
            <a:spLocks noGrp="1"/>
          </p:cNvSpPr>
          <p:nvPr>
            <p:ph idx="1"/>
          </p:nvPr>
        </p:nvSpPr>
        <p:spPr/>
        <p:txBody>
          <a:bodyPr/>
          <a:lstStyle/>
          <a:p>
            <a:pPr>
              <a:buFont typeface="Arial" charset="0"/>
              <a:buNone/>
            </a:pPr>
            <a:r>
              <a:rPr lang="hr-HR" dirty="0" smtClean="0"/>
              <a:t>Tri razloga podcjenjivanja:</a:t>
            </a:r>
          </a:p>
          <a:p>
            <a:r>
              <a:rPr lang="hr-HR" dirty="0" smtClean="0"/>
              <a:t>Ukupno društvo ne priznaje etiku</a:t>
            </a:r>
          </a:p>
          <a:p>
            <a:r>
              <a:rPr lang="hr-HR" dirty="0" smtClean="0"/>
              <a:t>Vladajućima je nedostatak etike koristan</a:t>
            </a:r>
          </a:p>
          <a:p>
            <a:r>
              <a:rPr lang="hr-HR" dirty="0" smtClean="0"/>
              <a:t>Etika nije ¸tehnička norma već načelo</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hr-HR" sz="3600" b="1" smtClean="0"/>
              <a:t>Nolan:</a:t>
            </a:r>
            <a:r>
              <a:rPr lang="en-US" sz="3600" b="1" smtClean="0"/>
              <a:t>The Seven Principles of Public Life</a:t>
            </a:r>
            <a:endParaRPr lang="en-US" sz="3600" smtClean="0"/>
          </a:p>
        </p:txBody>
      </p:sp>
      <p:sp>
        <p:nvSpPr>
          <p:cNvPr id="3" name="Content Placeholder 2"/>
          <p:cNvSpPr>
            <a:spLocks noGrp="1"/>
          </p:cNvSpPr>
          <p:nvPr>
            <p:ph idx="1"/>
          </p:nvPr>
        </p:nvSpPr>
        <p:spPr>
          <a:xfrm>
            <a:off x="457200" y="1143000"/>
            <a:ext cx="8229600" cy="4983163"/>
          </a:xfrm>
        </p:spPr>
        <p:style>
          <a:lnRef idx="1">
            <a:schemeClr val="accent3"/>
          </a:lnRef>
          <a:fillRef idx="2">
            <a:schemeClr val="accent3"/>
          </a:fillRef>
          <a:effectRef idx="1">
            <a:schemeClr val="accent3"/>
          </a:effectRef>
          <a:fontRef idx="minor">
            <a:schemeClr val="dk1"/>
          </a:fontRef>
        </p:style>
        <p:txBody>
          <a:bodyPr rtlCol="0">
            <a:normAutofit fontScale="32500" lnSpcReduction="20000"/>
          </a:bodyPr>
          <a:lstStyle/>
          <a:p>
            <a:pPr fontAlgn="auto">
              <a:spcAft>
                <a:spcPts val="0"/>
              </a:spcAft>
              <a:buFont typeface="Arial" pitchFamily="34" charset="0"/>
              <a:buNone/>
              <a:defRPr/>
            </a:pPr>
            <a:r>
              <a:rPr lang="hr-HR" i="1" dirty="0"/>
              <a:t>T</a:t>
            </a:r>
            <a:r>
              <a:rPr lang="en-US" i="1" dirty="0" smtClean="0"/>
              <a:t>he Committee on Standards in Public Life was established by the then Prime Minister in October 1994, under the Chairmanship of Lord Nolan, to consider standards of conduct in various areas of public life, and to make recommendations. </a:t>
            </a:r>
            <a:endParaRPr lang="en-US" dirty="0" smtClean="0"/>
          </a:p>
          <a:p>
            <a:pPr marL="742950" indent="-742950" fontAlgn="auto">
              <a:spcAft>
                <a:spcPts val="0"/>
              </a:spcAft>
              <a:buFont typeface="Arial" pitchFamily="34" charset="0"/>
              <a:buNone/>
              <a:defRPr/>
            </a:pPr>
            <a:r>
              <a:rPr lang="en-US" sz="4400" b="1" dirty="0" smtClean="0">
                <a:solidFill>
                  <a:srgbClr val="FF0000"/>
                </a:solidFill>
              </a:rPr>
              <a:t>Selflessness </a:t>
            </a:r>
            <a:endParaRPr lang="hr-HR" sz="4400" b="1" dirty="0" smtClean="0">
              <a:solidFill>
                <a:srgbClr val="FF0000"/>
              </a:solidFill>
            </a:endParaRPr>
          </a:p>
          <a:p>
            <a:pPr marL="514350" indent="-514350" fontAlgn="auto">
              <a:spcAft>
                <a:spcPts val="0"/>
              </a:spcAft>
              <a:buFont typeface="Arial" pitchFamily="34" charset="0"/>
              <a:buNone/>
              <a:defRPr/>
            </a:pPr>
            <a:r>
              <a:rPr lang="en-US" sz="4400" dirty="0" smtClean="0"/>
              <a:t>Holders of public office should act solely in terms of the public interest. They should not do so in order to gain financial or other material benefits for themselves, their family, or their friends.</a:t>
            </a:r>
            <a:endParaRPr lang="hr-HR" sz="4400" dirty="0" smtClean="0"/>
          </a:p>
          <a:p>
            <a:pPr marL="742950" indent="-742950" fontAlgn="auto">
              <a:spcAft>
                <a:spcPts val="0"/>
              </a:spcAft>
              <a:buFont typeface="Arial" pitchFamily="34" charset="0"/>
              <a:buNone/>
              <a:defRPr/>
            </a:pPr>
            <a:r>
              <a:rPr lang="en-US" sz="4400" b="1" dirty="0" smtClean="0">
                <a:solidFill>
                  <a:srgbClr val="FF0000"/>
                </a:solidFill>
              </a:rPr>
              <a:t>Integrity </a:t>
            </a:r>
            <a:endParaRPr lang="en-US" sz="4400" dirty="0" smtClean="0">
              <a:solidFill>
                <a:srgbClr val="FF0000"/>
              </a:solidFill>
            </a:endParaRPr>
          </a:p>
          <a:p>
            <a:pPr marL="514350" indent="-514350" fontAlgn="auto">
              <a:spcAft>
                <a:spcPts val="0"/>
              </a:spcAft>
              <a:buFont typeface="Arial" pitchFamily="34" charset="0"/>
              <a:buNone/>
              <a:defRPr/>
            </a:pPr>
            <a:r>
              <a:rPr lang="en-US" sz="4400" dirty="0" smtClean="0"/>
              <a:t>Holders of public office should not place themselves under any financial or other obligation to outside individuals or organizations that might seek to influence them in the performance of their official duties. </a:t>
            </a:r>
          </a:p>
          <a:p>
            <a:pPr marL="514350" indent="-514350" fontAlgn="auto">
              <a:spcAft>
                <a:spcPts val="0"/>
              </a:spcAft>
              <a:buFont typeface="Arial" pitchFamily="34" charset="0"/>
              <a:buNone/>
              <a:defRPr/>
            </a:pPr>
            <a:r>
              <a:rPr lang="en-US" sz="4400" b="1" dirty="0" smtClean="0">
                <a:solidFill>
                  <a:srgbClr val="FF0000"/>
                </a:solidFill>
              </a:rPr>
              <a:t>Objectivity </a:t>
            </a:r>
            <a:endParaRPr lang="en-US" sz="4400" dirty="0" smtClean="0">
              <a:solidFill>
                <a:srgbClr val="FF0000"/>
              </a:solidFill>
            </a:endParaRPr>
          </a:p>
          <a:p>
            <a:pPr marL="514350" indent="-514350" fontAlgn="auto">
              <a:spcAft>
                <a:spcPts val="0"/>
              </a:spcAft>
              <a:buFont typeface="Arial" pitchFamily="34" charset="0"/>
              <a:buNone/>
              <a:defRPr/>
            </a:pPr>
            <a:r>
              <a:rPr lang="en-US" sz="4400" dirty="0" smtClean="0"/>
              <a:t>In carrying out public business, including making public appointments, awarding contracts, or recommending individuals for rewards and benefits, holders of public office should make choices on merit. </a:t>
            </a:r>
          </a:p>
          <a:p>
            <a:pPr marL="514350" indent="-514350" fontAlgn="auto">
              <a:spcAft>
                <a:spcPts val="0"/>
              </a:spcAft>
              <a:buFont typeface="Arial" pitchFamily="34" charset="0"/>
              <a:buNone/>
              <a:defRPr/>
            </a:pPr>
            <a:r>
              <a:rPr lang="en-US" sz="4400" b="1" dirty="0" smtClean="0">
                <a:solidFill>
                  <a:srgbClr val="FF0000"/>
                </a:solidFill>
              </a:rPr>
              <a:t>Accountability </a:t>
            </a:r>
            <a:endParaRPr lang="en-US" sz="4400" dirty="0" smtClean="0">
              <a:solidFill>
                <a:srgbClr val="FF0000"/>
              </a:solidFill>
            </a:endParaRPr>
          </a:p>
          <a:p>
            <a:pPr marL="514350" indent="-514350" fontAlgn="auto">
              <a:spcAft>
                <a:spcPts val="0"/>
              </a:spcAft>
              <a:buFont typeface="Arial" pitchFamily="34" charset="0"/>
              <a:buNone/>
              <a:defRPr/>
            </a:pPr>
            <a:r>
              <a:rPr lang="en-US" sz="4400" dirty="0" smtClean="0"/>
              <a:t>Holders of public office are accountable for their decisions and actions to the public and must submit themselves to whatever scrutiny is appropriate to their office. </a:t>
            </a:r>
          </a:p>
          <a:p>
            <a:pPr marL="514350" indent="-514350" fontAlgn="auto">
              <a:spcAft>
                <a:spcPts val="0"/>
              </a:spcAft>
              <a:buFont typeface="Arial" pitchFamily="34" charset="0"/>
              <a:buNone/>
              <a:defRPr/>
            </a:pPr>
            <a:r>
              <a:rPr lang="en-US" sz="4400" b="1" dirty="0" smtClean="0">
                <a:solidFill>
                  <a:srgbClr val="FF0000"/>
                </a:solidFill>
              </a:rPr>
              <a:t>Openness </a:t>
            </a:r>
            <a:endParaRPr lang="en-US" sz="4400" dirty="0" smtClean="0">
              <a:solidFill>
                <a:srgbClr val="FF0000"/>
              </a:solidFill>
            </a:endParaRPr>
          </a:p>
          <a:p>
            <a:pPr marL="514350" indent="-514350" fontAlgn="auto">
              <a:spcAft>
                <a:spcPts val="0"/>
              </a:spcAft>
              <a:buFont typeface="Arial" pitchFamily="34" charset="0"/>
              <a:buNone/>
              <a:defRPr/>
            </a:pPr>
            <a:r>
              <a:rPr lang="en-US" sz="4400" dirty="0" smtClean="0"/>
              <a:t>Holders of public office should be as open as possible about all the decisions and actions that they take. They should give reasons for their decisions and restrict information only when the wider public interest clearly demands. </a:t>
            </a:r>
          </a:p>
          <a:p>
            <a:pPr marL="514350" indent="-514350" fontAlgn="auto">
              <a:spcAft>
                <a:spcPts val="0"/>
              </a:spcAft>
              <a:buFont typeface="Arial" pitchFamily="34" charset="0"/>
              <a:buNone/>
              <a:defRPr/>
            </a:pPr>
            <a:r>
              <a:rPr lang="en-US" sz="4400" b="1" dirty="0" smtClean="0">
                <a:solidFill>
                  <a:srgbClr val="FF0000"/>
                </a:solidFill>
              </a:rPr>
              <a:t>Honesty </a:t>
            </a:r>
            <a:endParaRPr lang="en-US" sz="4400" dirty="0" smtClean="0">
              <a:solidFill>
                <a:srgbClr val="FF0000"/>
              </a:solidFill>
            </a:endParaRPr>
          </a:p>
          <a:p>
            <a:pPr marL="514350" indent="-514350" fontAlgn="auto">
              <a:spcAft>
                <a:spcPts val="0"/>
              </a:spcAft>
              <a:buFont typeface="Arial" pitchFamily="34" charset="0"/>
              <a:buNone/>
              <a:defRPr/>
            </a:pPr>
            <a:r>
              <a:rPr lang="en-US" sz="4400" dirty="0" smtClean="0"/>
              <a:t>Holders of public office have a duty to declare any private interests relating to their public duties and to take steps to resolve any conflicts arising in a way that protects the public interest. </a:t>
            </a:r>
          </a:p>
          <a:p>
            <a:pPr marL="514350" indent="-514350" fontAlgn="auto">
              <a:spcAft>
                <a:spcPts val="0"/>
              </a:spcAft>
              <a:buFont typeface="Arial" pitchFamily="34" charset="0"/>
              <a:buNone/>
              <a:defRPr/>
            </a:pPr>
            <a:r>
              <a:rPr lang="en-US" sz="4400" b="1" dirty="0" smtClean="0">
                <a:solidFill>
                  <a:srgbClr val="FF0000"/>
                </a:solidFill>
              </a:rPr>
              <a:t>Leadership </a:t>
            </a:r>
            <a:endParaRPr lang="en-US" sz="4400" dirty="0" smtClean="0">
              <a:solidFill>
                <a:srgbClr val="FF0000"/>
              </a:solidFill>
            </a:endParaRPr>
          </a:p>
          <a:p>
            <a:pPr marL="514350" indent="-514350" fontAlgn="auto">
              <a:spcAft>
                <a:spcPts val="0"/>
              </a:spcAft>
              <a:buFont typeface="Arial" pitchFamily="34" charset="0"/>
              <a:buNone/>
              <a:defRPr/>
            </a:pPr>
            <a:r>
              <a:rPr lang="en-US" sz="4400" dirty="0" smtClean="0"/>
              <a:t>Holders of public office should promote and support these principles by leadership and example. </a:t>
            </a:r>
          </a:p>
          <a:p>
            <a:pPr fontAlgn="auto">
              <a:spcAft>
                <a:spcPts val="0"/>
              </a:spcAft>
              <a:buFont typeface="Arial" pitchFamily="34" charset="0"/>
              <a:buNone/>
              <a:defRPr/>
            </a:pPr>
            <a:endParaRPr lang="en-US"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marL="838200" indent="-838200"/>
            <a:r>
              <a:rPr lang="hr-HR" smtClean="0"/>
              <a:t>Kultura rada u upravi</a:t>
            </a:r>
            <a:endParaRPr lang="en-US" smtClean="0"/>
          </a:p>
        </p:txBody>
      </p:sp>
      <p:sp>
        <p:nvSpPr>
          <p:cNvPr id="3" name="Content Placeholder 2"/>
          <p:cNvSpPr>
            <a:spLocks noGrp="1"/>
          </p:cNvSpPr>
          <p:nvPr>
            <p:ph idx="1"/>
          </p:nvPr>
        </p:nvSpPr>
        <p:spPr>
          <a:xfrm>
            <a:off x="457200" y="1600200"/>
            <a:ext cx="8229600" cy="5043488"/>
          </a:xfrm>
        </p:spPr>
        <p:txBody>
          <a:bodyPr>
            <a:normAutofit lnSpcReduction="10000"/>
          </a:bodyPr>
          <a:lstStyle/>
          <a:p>
            <a:pPr marL="609600" indent="-609600">
              <a:lnSpc>
                <a:spcPct val="80000"/>
              </a:lnSpc>
              <a:buFont typeface="Calibri" pitchFamily="34" charset="0"/>
              <a:buAutoNum type="arabicPeriod"/>
            </a:pPr>
            <a:r>
              <a:rPr lang="hr-HR" sz="1400" b="1" smtClean="0">
                <a:solidFill>
                  <a:srgbClr val="FF3399"/>
                </a:solidFill>
                <a:latin typeface="Arial" charset="0"/>
              </a:rPr>
              <a:t>Služi javnom dobru</a:t>
            </a:r>
          </a:p>
          <a:p>
            <a:pPr marL="990600" lvl="1" indent="-533400">
              <a:lnSpc>
                <a:spcPct val="80000"/>
              </a:lnSpc>
              <a:buFont typeface="Calibri" pitchFamily="34" charset="0"/>
              <a:buNone/>
            </a:pPr>
            <a:r>
              <a:rPr lang="en-US" sz="1400" smtClean="0"/>
              <a:t>Serve the Public Interest</a:t>
            </a:r>
            <a:r>
              <a:rPr lang="hr-HR" sz="1400" smtClean="0"/>
              <a:t>:</a:t>
            </a:r>
            <a:r>
              <a:rPr lang="en-US" sz="1400" smtClean="0"/>
              <a:t> Exercise discretionary authority to promote the public interest. Assist citizens </a:t>
            </a:r>
            <a:r>
              <a:rPr lang="hr-HR" sz="1400" smtClean="0">
                <a:latin typeface="Arial" charset="0"/>
              </a:rPr>
              <a:t>a</a:t>
            </a:r>
            <a:r>
              <a:rPr lang="en-US" sz="1400" smtClean="0"/>
              <a:t>n</a:t>
            </a:r>
            <a:r>
              <a:rPr lang="hr-HR" sz="1400" smtClean="0">
                <a:latin typeface="Arial" charset="0"/>
              </a:rPr>
              <a:t>d </a:t>
            </a:r>
            <a:r>
              <a:rPr lang="en-US" sz="1400" smtClean="0"/>
              <a:t>their dealings with government. Be prepared to make decisions that may not be popular.</a:t>
            </a:r>
            <a:endParaRPr lang="hr-HR" sz="1400" smtClean="0"/>
          </a:p>
          <a:p>
            <a:pPr marL="609600" indent="-609600">
              <a:lnSpc>
                <a:spcPct val="80000"/>
              </a:lnSpc>
              <a:buFont typeface="Calibri" pitchFamily="34" charset="0"/>
              <a:buAutoNum type="arabicPeriod"/>
            </a:pPr>
            <a:r>
              <a:rPr lang="hr-HR" sz="1400" b="1" smtClean="0">
                <a:solidFill>
                  <a:srgbClr val="FF3399"/>
                </a:solidFill>
                <a:latin typeface="Arial" charset="0"/>
              </a:rPr>
              <a:t>Poštuj zakon</a:t>
            </a:r>
          </a:p>
          <a:p>
            <a:pPr marL="990600" lvl="1" indent="-533400">
              <a:lnSpc>
                <a:spcPct val="80000"/>
              </a:lnSpc>
              <a:buFont typeface="Calibri" pitchFamily="34" charset="0"/>
              <a:buNone/>
            </a:pPr>
            <a:r>
              <a:rPr lang="en-US" sz="1400" smtClean="0"/>
              <a:t>Respect the Constitution and the Law</a:t>
            </a:r>
            <a:r>
              <a:rPr lang="hr-HR" sz="1400" smtClean="0"/>
              <a:t>:: r</a:t>
            </a:r>
            <a:r>
              <a:rPr lang="en-US" sz="1400" smtClean="0"/>
              <a:t>espect, support, and study government constitutions and laws that define responsibilities of public agencies, employees, and all citizens.  Understand and apply legislation and regulations rele-vant to their professional role.</a:t>
            </a:r>
            <a:r>
              <a:rPr lang="hr-HR" sz="1400" smtClean="0"/>
              <a:t> </a:t>
            </a:r>
            <a:r>
              <a:rPr lang="en-US" sz="1400" smtClean="0"/>
              <a:t> Work to improve and change laws and policies that are counter-productive or obsolete. Promote constitutional principles of equality, fairness, representativeness, responsiveness and due process in protecting citizens' rights.</a:t>
            </a:r>
            <a:endParaRPr lang="hr-HR" sz="1400" smtClean="0"/>
          </a:p>
          <a:p>
            <a:pPr marL="609600" indent="-609600">
              <a:lnSpc>
                <a:spcPct val="80000"/>
              </a:lnSpc>
              <a:buFont typeface="Calibri" pitchFamily="34" charset="0"/>
              <a:buAutoNum type="arabicPeriod"/>
            </a:pPr>
            <a:r>
              <a:rPr lang="hr-HR" sz="1400" b="1" smtClean="0">
                <a:solidFill>
                  <a:srgbClr val="FF3399"/>
                </a:solidFill>
                <a:latin typeface="Arial" charset="0"/>
              </a:rPr>
              <a:t>Čuvaj osobni integritet</a:t>
            </a:r>
          </a:p>
          <a:p>
            <a:pPr marL="609600" indent="-609600">
              <a:lnSpc>
                <a:spcPct val="80000"/>
              </a:lnSpc>
              <a:buFont typeface="Calibri" pitchFamily="34" charset="0"/>
              <a:buNone/>
            </a:pPr>
            <a:r>
              <a:rPr lang="hr-HR" sz="1400" smtClean="0">
                <a:latin typeface="Arial" charset="0"/>
              </a:rPr>
              <a:t>	</a:t>
            </a:r>
            <a:r>
              <a:rPr lang="en-US" sz="1400" smtClean="0"/>
              <a:t>Personal Integrity</a:t>
            </a:r>
            <a:r>
              <a:rPr lang="hr-HR" sz="1400" smtClean="0"/>
              <a:t>:</a:t>
            </a:r>
            <a:r>
              <a:rPr lang="en-US" sz="1400" smtClean="0"/>
              <a:t>Demonstrate the highest standards in all activities to inspire public confidence and trust in public service. ASPA members are committed to:</a:t>
            </a:r>
            <a:r>
              <a:rPr lang="hr-HR" sz="1400" smtClean="0"/>
              <a:t> </a:t>
            </a:r>
            <a:r>
              <a:rPr lang="en-US" sz="1400" smtClean="0"/>
              <a:t>Maintain truthfulness and honesty and to not compromise them for advancement, honor, or personal gain.  Respect superiors, subordinates, colleagues and the public. Take responsibility for their own errors. Conduct official acts without partisanship.</a:t>
            </a:r>
            <a:endParaRPr lang="hr-HR" sz="1400" smtClean="0">
              <a:latin typeface="Arial" charset="0"/>
            </a:endParaRPr>
          </a:p>
          <a:p>
            <a:pPr marL="609600" indent="-609600">
              <a:lnSpc>
                <a:spcPct val="80000"/>
              </a:lnSpc>
              <a:buFont typeface="Calibri" pitchFamily="34" charset="0"/>
              <a:buAutoNum type="arabicPeriod" startAt="4"/>
            </a:pPr>
            <a:r>
              <a:rPr lang="hr-HR" sz="1400" b="1" smtClean="0">
                <a:solidFill>
                  <a:srgbClr val="FF3399"/>
                </a:solidFill>
                <a:latin typeface="Arial" charset="0"/>
              </a:rPr>
              <a:t>Potiči etiku</a:t>
            </a:r>
            <a:r>
              <a:rPr lang="hr-HR" sz="1400" smtClean="0">
                <a:latin typeface="Arial" charset="0"/>
              </a:rPr>
              <a:t> </a:t>
            </a:r>
          </a:p>
          <a:p>
            <a:pPr marL="609600" indent="-609600">
              <a:lnSpc>
                <a:spcPct val="80000"/>
              </a:lnSpc>
              <a:buFont typeface="Calibri" pitchFamily="34" charset="0"/>
              <a:buNone/>
            </a:pPr>
            <a:r>
              <a:rPr lang="hr-HR" sz="1400" smtClean="0">
                <a:latin typeface="Arial" charset="0"/>
              </a:rPr>
              <a:t>	</a:t>
            </a:r>
            <a:r>
              <a:rPr lang="en-US" sz="1400" smtClean="0"/>
              <a:t>Promote Ethical Organizations</a:t>
            </a:r>
            <a:r>
              <a:rPr lang="hr-HR" sz="1400" smtClean="0"/>
              <a:t>: </a:t>
            </a:r>
            <a:r>
              <a:rPr lang="en-US" sz="1400" smtClean="0"/>
              <a:t>Strengthen organizational capabilities to apply ethics, efficiency and effectiveness in serving the public. ASPA members are committed to: Enhance organizational capacity for open communication, creativity, and dedication.</a:t>
            </a:r>
            <a:r>
              <a:rPr lang="hr-HR" sz="1400" smtClean="0"/>
              <a:t> </a:t>
            </a:r>
            <a:r>
              <a:rPr lang="en-US" sz="1400" smtClean="0"/>
              <a:t>Subordinate institutional loyalties to the public good.</a:t>
            </a:r>
            <a:endParaRPr lang="hr-HR" sz="1400" smtClean="0"/>
          </a:p>
          <a:p>
            <a:pPr marL="609600" indent="-609600">
              <a:lnSpc>
                <a:spcPct val="80000"/>
              </a:lnSpc>
              <a:buFont typeface="Calibri" pitchFamily="34" charset="0"/>
              <a:buAutoNum type="arabicPeriod" startAt="5"/>
            </a:pPr>
            <a:r>
              <a:rPr lang="hr-HR" sz="1400" b="1" smtClean="0">
                <a:solidFill>
                  <a:srgbClr val="FF3399"/>
                </a:solidFill>
                <a:latin typeface="Arial" charset="0"/>
              </a:rPr>
              <a:t>Usavršavaj se</a:t>
            </a:r>
          </a:p>
          <a:p>
            <a:pPr marL="609600" indent="-609600">
              <a:lnSpc>
                <a:spcPct val="80000"/>
              </a:lnSpc>
              <a:buFont typeface="Calibri" pitchFamily="34" charset="0"/>
              <a:buNone/>
            </a:pPr>
            <a:r>
              <a:rPr lang="hr-HR" sz="1400" smtClean="0">
                <a:latin typeface="Arial" charset="0"/>
              </a:rPr>
              <a:t>	</a:t>
            </a:r>
            <a:r>
              <a:rPr lang="en-US" sz="1400" smtClean="0"/>
              <a:t>Strengthen individual capabilities and encourage the professional development of others. ASPA members are committed to: Provide support and encouragement to upgrade competence. Accept as a personal duty the responsibility to keep up to date on emerging issues and potential problems. </a:t>
            </a:r>
            <a:br>
              <a:rPr lang="en-US" sz="1400" smtClean="0"/>
            </a:br>
            <a:r>
              <a:rPr lang="en-US" sz="1600" smtClean="0"/>
              <a:t/>
            </a:r>
            <a:br>
              <a:rPr lang="en-US" sz="1600" smtClean="0"/>
            </a:br>
            <a:endParaRPr lang="en-US" sz="1600" smtClean="0"/>
          </a:p>
          <a:p>
            <a:pPr marL="609600" indent="-609600">
              <a:lnSpc>
                <a:spcPct val="80000"/>
              </a:lnSpc>
            </a:pPr>
            <a:endParaRPr lang="en-US" sz="13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hr-HR" smtClean="0"/>
              <a:t>Kako se društva razlikuju?</a:t>
            </a:r>
            <a:endParaRPr lang="en-US" smtClean="0"/>
          </a:p>
        </p:txBody>
      </p:sp>
      <p:sp>
        <p:nvSpPr>
          <p:cNvPr id="14338" name="Content Placeholder 2"/>
          <p:cNvSpPr>
            <a:spLocks noGrp="1"/>
          </p:cNvSpPr>
          <p:nvPr>
            <p:ph idx="1"/>
          </p:nvPr>
        </p:nvSpPr>
        <p:spPr/>
        <p:txBody>
          <a:bodyPr/>
          <a:lstStyle/>
          <a:p>
            <a:r>
              <a:rPr lang="hr-HR" smtClean="0"/>
              <a:t>Globalizacija i lokalizacija</a:t>
            </a:r>
          </a:p>
          <a:p>
            <a:r>
              <a:rPr lang="hr-HR" smtClean="0"/>
              <a:t>Zapravo su varijable vanjske i neponovljive</a:t>
            </a:r>
          </a:p>
          <a:p>
            <a:r>
              <a:rPr lang="hr-HR" smtClean="0"/>
              <a:t>Upravna kultura dio je društvene i dijeli</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hr-HR" smtClean="0"/>
              <a:t>Reforme javne uprave</a:t>
            </a:r>
            <a:endParaRPr lang="en-US" smtClean="0"/>
          </a:p>
        </p:txBody>
      </p:sp>
      <p:sp>
        <p:nvSpPr>
          <p:cNvPr id="15362" name="Content Placeholder 2"/>
          <p:cNvSpPr>
            <a:spLocks noGrp="1"/>
          </p:cNvSpPr>
          <p:nvPr>
            <p:ph idx="1"/>
          </p:nvPr>
        </p:nvSpPr>
        <p:spPr/>
        <p:txBody>
          <a:bodyPr/>
          <a:lstStyle/>
          <a:p>
            <a:pPr>
              <a:buFont typeface="Arial" charset="0"/>
              <a:buNone/>
            </a:pPr>
            <a:r>
              <a:rPr lang="hr-HR" smtClean="0"/>
              <a:t>Nema jednog modela (no single model)</a:t>
            </a:r>
          </a:p>
          <a:p>
            <a:pPr>
              <a:buFont typeface="Arial" charset="0"/>
              <a:buNone/>
            </a:pPr>
            <a:r>
              <a:rPr lang="hr-HR" smtClean="0"/>
              <a:t>Nova javna uprava: privatizacija, delegacija, deregulacija, smanjivanje, koncentracija</a:t>
            </a:r>
          </a:p>
          <a:p>
            <a:pPr>
              <a:buFont typeface="Arial" charset="0"/>
              <a:buNone/>
            </a:pPr>
            <a:r>
              <a:rPr lang="hr-HR" smtClean="0"/>
              <a:t>Pitanje koherentnosti društva, ekonomije i javne uprave</a:t>
            </a:r>
          </a:p>
          <a:p>
            <a:pPr>
              <a:buFont typeface="Arial" charset="0"/>
              <a:buNone/>
            </a:pPr>
            <a:r>
              <a:rPr lang="hr-HR" smtClean="0"/>
              <a:t>Sličnost zabluda1950/60 – 1980/90</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hr-HR" dirty="0" smtClean="0"/>
              <a:t>	NAČELA: ZAKONI, PROPISI I PRAVILA</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rtlCol="0">
            <a:normAutofit/>
          </a:bodyPr>
          <a:lstStyle/>
          <a:p>
            <a:pPr algn="ctr" fontAlgn="auto">
              <a:spcAft>
                <a:spcPts val="0"/>
              </a:spcAft>
              <a:buFont typeface="Arial" pitchFamily="34" charset="0"/>
              <a:buNone/>
              <a:defRPr/>
            </a:pPr>
            <a:r>
              <a:rPr lang="hr-HR" b="1" dirty="0" smtClean="0"/>
              <a:t>U </a:t>
            </a:r>
            <a:r>
              <a:rPr lang="hr-HR" b="1" dirty="0"/>
              <a:t>djelovanju </a:t>
            </a:r>
            <a:r>
              <a:rPr lang="en-GB" b="1" dirty="0" err="1"/>
              <a:t>nositelji</a:t>
            </a:r>
            <a:r>
              <a:rPr lang="en-GB" b="1" dirty="0"/>
              <a:t> </a:t>
            </a:r>
            <a:r>
              <a:rPr lang="en-GB" b="1" dirty="0" err="1"/>
              <a:t>javnih</a:t>
            </a:r>
            <a:r>
              <a:rPr lang="en-GB" b="1" dirty="0"/>
              <a:t> du</a:t>
            </a:r>
            <a:r>
              <a:rPr lang="hr-HR" b="1" dirty="0"/>
              <a:t>ž</a:t>
            </a:r>
            <a:r>
              <a:rPr lang="en-GB" b="1" dirty="0" err="1"/>
              <a:t>nosti</a:t>
            </a:r>
            <a:r>
              <a:rPr lang="hr-HR" b="1" dirty="0"/>
              <a:t>  </a:t>
            </a:r>
            <a:r>
              <a:rPr lang="en-GB" b="1" dirty="0" err="1"/>
              <a:t>trebaju</a:t>
            </a:r>
            <a:r>
              <a:rPr lang="en-GB" b="1" dirty="0"/>
              <a:t> se </a:t>
            </a:r>
            <a:r>
              <a:rPr lang="en-GB" b="1" dirty="0" err="1"/>
              <a:t>pona</a:t>
            </a:r>
            <a:r>
              <a:rPr lang="hr-HR" b="1" dirty="0"/>
              <a:t>š</a:t>
            </a:r>
            <a:r>
              <a:rPr lang="en-GB" b="1" dirty="0" err="1"/>
              <a:t>ati</a:t>
            </a:r>
            <a:r>
              <a:rPr lang="en-GB" b="1" dirty="0"/>
              <a:t> </a:t>
            </a:r>
            <a:r>
              <a:rPr lang="en-GB" b="1" dirty="0" err="1"/>
              <a:t>tako</a:t>
            </a:r>
            <a:r>
              <a:rPr lang="hr-HR" b="1" dirty="0"/>
              <a:t>  </a:t>
            </a:r>
            <a:r>
              <a:rPr lang="en-GB" b="1" dirty="0" err="1"/>
              <a:t>da</a:t>
            </a:r>
            <a:r>
              <a:rPr lang="en-GB" b="1" dirty="0"/>
              <a:t> ne </a:t>
            </a:r>
            <a:r>
              <a:rPr lang="en-GB" b="1" dirty="0" err="1"/>
              <a:t>ugro</a:t>
            </a:r>
            <a:r>
              <a:rPr lang="hr-HR" b="1" dirty="0"/>
              <a:t>ž</a:t>
            </a:r>
            <a:r>
              <a:rPr lang="en-GB" b="1" dirty="0" err="1"/>
              <a:t>avaju</a:t>
            </a:r>
            <a:r>
              <a:rPr lang="en-GB" b="1" dirty="0"/>
              <a:t> </a:t>
            </a:r>
            <a:r>
              <a:rPr lang="en-GB" b="1" dirty="0" err="1"/>
              <a:t>vjerodostojnost</a:t>
            </a:r>
            <a:r>
              <a:rPr lang="en-GB" b="1" dirty="0"/>
              <a:t> </a:t>
            </a:r>
            <a:r>
              <a:rPr lang="en-GB" b="1" dirty="0" err="1"/>
              <a:t>i</a:t>
            </a:r>
            <a:r>
              <a:rPr lang="en-GB" b="1" dirty="0"/>
              <a:t> </a:t>
            </a:r>
            <a:r>
              <a:rPr lang="en-GB" b="1" dirty="0" err="1"/>
              <a:t>povjerenje</a:t>
            </a:r>
            <a:r>
              <a:rPr lang="en-GB" b="1" dirty="0"/>
              <a:t> </a:t>
            </a:r>
            <a:r>
              <a:rPr lang="en-GB" b="1" dirty="0" err="1"/>
              <a:t>gra</a:t>
            </a:r>
            <a:r>
              <a:rPr lang="hr-HR" b="1" dirty="0"/>
              <a:t>đ</a:t>
            </a:r>
            <a:r>
              <a:rPr lang="en-GB" b="1" dirty="0" err="1"/>
              <a:t>ana</a:t>
            </a:r>
            <a:r>
              <a:rPr lang="hr-HR" b="1" dirty="0"/>
              <a:t>, </a:t>
            </a:r>
            <a:r>
              <a:rPr lang="en-GB" b="1" dirty="0" err="1"/>
              <a:t>da</a:t>
            </a:r>
            <a:r>
              <a:rPr lang="en-GB" b="1" dirty="0"/>
              <a:t> </a:t>
            </a:r>
            <a:r>
              <a:rPr lang="en-GB" b="1" dirty="0" err="1"/>
              <a:t>savjesno</a:t>
            </a:r>
            <a:r>
              <a:rPr lang="en-GB" b="1" dirty="0"/>
              <a:t> </a:t>
            </a:r>
            <a:r>
              <a:rPr lang="en-GB" b="1" dirty="0" err="1"/>
              <a:t>i</a:t>
            </a:r>
            <a:r>
              <a:rPr lang="en-GB" b="1" dirty="0"/>
              <a:t> </a:t>
            </a:r>
            <a:r>
              <a:rPr lang="en-GB" b="1" dirty="0" err="1"/>
              <a:t>odgovorno</a:t>
            </a:r>
            <a:r>
              <a:rPr lang="en-GB" b="1" dirty="0"/>
              <a:t> </a:t>
            </a:r>
            <a:r>
              <a:rPr lang="en-GB" b="1" dirty="0" err="1"/>
              <a:t>obna</a:t>
            </a:r>
            <a:r>
              <a:rPr lang="hr-HR" b="1" dirty="0"/>
              <a:t>š</a:t>
            </a:r>
            <a:r>
              <a:rPr lang="en-GB" b="1" dirty="0" err="1"/>
              <a:t>aju</a:t>
            </a:r>
            <a:r>
              <a:rPr lang="en-GB" b="1" dirty="0"/>
              <a:t> du</a:t>
            </a:r>
            <a:r>
              <a:rPr lang="hr-HR" b="1" dirty="0"/>
              <a:t>ž</a:t>
            </a:r>
            <a:r>
              <a:rPr lang="en-GB" b="1" dirty="0" err="1"/>
              <a:t>nosti</a:t>
            </a:r>
            <a:r>
              <a:rPr lang="hr-HR" b="1" dirty="0"/>
              <a:t>, </a:t>
            </a:r>
            <a:r>
              <a:rPr lang="en-GB" b="1" dirty="0" err="1"/>
              <a:t>te</a:t>
            </a:r>
            <a:r>
              <a:rPr lang="en-GB" b="1" dirty="0"/>
              <a:t> </a:t>
            </a:r>
            <a:r>
              <a:rPr lang="en-GB" b="1" dirty="0" err="1"/>
              <a:t>su</a:t>
            </a:r>
            <a:r>
              <a:rPr lang="en-GB" b="1" dirty="0"/>
              <a:t> du</a:t>
            </a:r>
            <a:r>
              <a:rPr lang="hr-HR" b="1" dirty="0"/>
              <a:t>ž</a:t>
            </a:r>
            <a:r>
              <a:rPr lang="en-GB" b="1" dirty="0" err="1"/>
              <a:t>ni</a:t>
            </a:r>
            <a:r>
              <a:rPr lang="en-GB" b="1" dirty="0"/>
              <a:t> </a:t>
            </a:r>
            <a:r>
              <a:rPr lang="en-GB" b="1" dirty="0" err="1"/>
              <a:t>po</a:t>
            </a:r>
            <a:r>
              <a:rPr lang="hr-HR" b="1" dirty="0"/>
              <a:t>š</a:t>
            </a:r>
            <a:r>
              <a:rPr lang="en-GB" b="1" dirty="0" err="1"/>
              <a:t>tivati</a:t>
            </a:r>
            <a:r>
              <a:rPr lang="en-GB" b="1" dirty="0"/>
              <a:t> </a:t>
            </a:r>
            <a:r>
              <a:rPr lang="en-GB" b="1" dirty="0" err="1"/>
              <a:t>zakonske</a:t>
            </a:r>
            <a:r>
              <a:rPr lang="en-GB" b="1" dirty="0"/>
              <a:t> </a:t>
            </a:r>
            <a:r>
              <a:rPr lang="en-GB" b="1" dirty="0" err="1"/>
              <a:t>i</a:t>
            </a:r>
            <a:r>
              <a:rPr lang="en-GB" b="1" dirty="0"/>
              <a:t> </a:t>
            </a:r>
            <a:r>
              <a:rPr lang="en-GB" b="1" dirty="0" err="1"/>
              <a:t>druge</a:t>
            </a:r>
            <a:r>
              <a:rPr lang="en-GB" b="1" dirty="0"/>
              <a:t> </a:t>
            </a:r>
            <a:r>
              <a:rPr lang="en-GB" b="1" dirty="0" err="1"/>
              <a:t>norme</a:t>
            </a:r>
            <a:r>
              <a:rPr lang="en-GB" b="1" dirty="0"/>
              <a:t> </a:t>
            </a:r>
            <a:r>
              <a:rPr lang="en-GB" b="1" dirty="0" err="1"/>
              <a:t>kojima</a:t>
            </a:r>
            <a:r>
              <a:rPr lang="en-GB" b="1" dirty="0"/>
              <a:t> se </a:t>
            </a:r>
            <a:r>
              <a:rPr lang="en-GB" b="1" dirty="0" err="1"/>
              <a:t>ure</a:t>
            </a:r>
            <a:r>
              <a:rPr lang="hr-HR" b="1" dirty="0"/>
              <a:t>đ</a:t>
            </a:r>
            <a:r>
              <a:rPr lang="en-GB" b="1" dirty="0" err="1"/>
              <a:t>uju</a:t>
            </a:r>
            <a:r>
              <a:rPr lang="hr-HR" b="1" dirty="0"/>
              <a:t>  </a:t>
            </a:r>
            <a:r>
              <a:rPr lang="en-GB" b="1" dirty="0" err="1"/>
              <a:t>obaveze</a:t>
            </a:r>
            <a:r>
              <a:rPr lang="en-GB" b="1" dirty="0"/>
              <a:t> </a:t>
            </a:r>
            <a:r>
              <a:rPr lang="en-GB" b="1" dirty="0" err="1"/>
              <a:t>i</a:t>
            </a:r>
            <a:r>
              <a:rPr lang="en-GB" b="1" dirty="0"/>
              <a:t> </a:t>
            </a:r>
            <a:r>
              <a:rPr lang="en-GB" b="1" dirty="0" err="1"/>
              <a:t>odgovornosti</a:t>
            </a:r>
            <a:r>
              <a:rPr lang="en-GB" b="1" dirty="0"/>
              <a:t> </a:t>
            </a:r>
            <a:r>
              <a:rPr lang="en-GB" b="1" dirty="0" err="1"/>
              <a:t>njihovog</a:t>
            </a:r>
            <a:r>
              <a:rPr lang="en-GB" b="1" dirty="0"/>
              <a:t> </a:t>
            </a:r>
            <a:r>
              <a:rPr lang="en-GB" b="1" dirty="0" err="1"/>
              <a:t>posla</a:t>
            </a:r>
            <a:r>
              <a:rPr lang="en-GB" b="1" dirty="0"/>
              <a:t> </a:t>
            </a:r>
            <a:r>
              <a:rPr lang="en-GB" b="1" dirty="0" err="1"/>
              <a:t>i</a:t>
            </a:r>
            <a:r>
              <a:rPr lang="en-GB" b="1" dirty="0"/>
              <a:t> </a:t>
            </a:r>
            <a:r>
              <a:rPr lang="en-GB" b="1" dirty="0" err="1"/>
              <a:t>javne</a:t>
            </a:r>
            <a:r>
              <a:rPr lang="en-GB" b="1" dirty="0"/>
              <a:t> </a:t>
            </a:r>
            <a:r>
              <a:rPr lang="en-GB" b="1" dirty="0" err="1"/>
              <a:t>funkcije</a:t>
            </a:r>
            <a:r>
              <a:rPr lang="en-GB" b="1" dirty="0"/>
              <a:t> </a:t>
            </a:r>
            <a:r>
              <a:rPr lang="en-GB" b="1" dirty="0" err="1"/>
              <a:t>koju</a:t>
            </a:r>
            <a:r>
              <a:rPr lang="en-GB" b="1" dirty="0"/>
              <a:t> </a:t>
            </a:r>
            <a:r>
              <a:rPr lang="en-GB" b="1" dirty="0" err="1"/>
              <a:t>obavljaju</a:t>
            </a:r>
            <a:r>
              <a:rPr lang="hr-HR" b="1" dirty="0"/>
              <a:t>.</a:t>
            </a:r>
            <a:endParaRPr lang="hr-HR" dirty="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hr-HR" dirty="0" smtClean="0"/>
              <a:t>Kulturni univerzalizam</a:t>
            </a:r>
            <a:endParaRPr lang="en-US" dirty="0"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hr-HR" dirty="0" smtClean="0"/>
              <a:t>Čim se pokuša objektivno i bez predrasuda usporediti kulture različitih društava, tada ustanovljavamo da su  i sličnosti velike. U devetnaestom stoljeću to je znanstvenike navodilo na pomisao da postoji evolucija kultura, na naglašavanje vlastitih  tradicija. Ne sasvim otvoreno, i u velikim teorijskim perspektivama (funkcionalizam i marksizam na primjer) prikrala se pretpostavka da su kulture slične ili da će biti iste. </a:t>
            </a:r>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hr-HR" smtClean="0"/>
              <a:t>Kulturni relativizam</a:t>
            </a:r>
            <a:endParaRPr lang="en-US" smtClean="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hr-HR" dirty="0" smtClean="0"/>
              <a:t>"Društvene znanosti danas nemaju prečeg zadatka no razmišljati o kulturnoj  relativnosti. Na području sociologije i psihologije posljedice relativnosti presudno su važne </a:t>
            </a:r>
            <a:r>
              <a:rPr lang="hr-HR" dirty="0" err="1" smtClean="0"/>
              <a:t>..</a:t>
            </a:r>
            <a:r>
              <a:rPr lang="hr-HR" dirty="0" smtClean="0"/>
              <a:t>. Moderna i varljiva usmjerenost na neki cilj napravila je od činjenice društvene relativnosti </a:t>
            </a:r>
            <a:r>
              <a:rPr lang="hr-HR" dirty="0" err="1" smtClean="0"/>
              <a:t>..</a:t>
            </a:r>
            <a:r>
              <a:rPr lang="hr-HR" dirty="0" smtClean="0"/>
              <a:t>. doktrinu očajanja. relativnost je pokazala da se ne možemo osloniti na snove o stalnosti i idealnosti kao i da se ne smijemo zavarati principima (?) o nezavisnosti pojedinaca. Tvrdilo se da ako se odreknemo tih  </a:t>
            </a:r>
            <a:r>
              <a:rPr lang="hr-HR" dirty="0" err="1" smtClean="0"/>
              <a:t>pričina</a:t>
            </a:r>
            <a:r>
              <a:rPr lang="hr-HR" dirty="0" smtClean="0"/>
              <a:t>  život će biti prazna orahova ljuska. </a:t>
            </a:r>
          </a:p>
          <a:p>
            <a:pPr fontAlgn="auto">
              <a:spcAft>
                <a:spcPts val="0"/>
              </a:spcAft>
              <a:buFont typeface="Arial" pitchFamily="34" charset="0"/>
              <a:buChar char="•"/>
              <a:defRPr/>
            </a:pPr>
            <a:r>
              <a:rPr lang="hr-HR" dirty="0" smtClean="0"/>
              <a:t>R. Benedikt, Obrasci kulture, 1934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hr-HR" smtClean="0"/>
              <a:t>Što je kultura</a:t>
            </a:r>
            <a:endParaRPr lang="en-US" smtClean="0"/>
          </a:p>
        </p:txBody>
      </p:sp>
      <p:sp>
        <p:nvSpPr>
          <p:cNvPr id="19458" name="Content Placeholder 2"/>
          <p:cNvSpPr>
            <a:spLocks noGrp="1"/>
          </p:cNvSpPr>
          <p:nvPr>
            <p:ph idx="1"/>
          </p:nvPr>
        </p:nvSpPr>
        <p:spPr/>
        <p:txBody>
          <a:bodyPr/>
          <a:lstStyle/>
          <a:p>
            <a:pPr>
              <a:buFont typeface="Arial" charset="0"/>
              <a:buNone/>
            </a:pPr>
            <a:r>
              <a:rPr lang="hr-HR" smtClean="0"/>
              <a:t>Još u vrijeme nastanka sociologije (1871) E.B. Tylor kulturu je odredio kao " složen sistem koji uključuje znanja, vjerovanja, umjetnost, moral, pravo, običaje i ostale sposobnosti koje čovjek stiče kao član društva." To je vrlo široko određenje pojma. Kultura uključuje jezik, oblačenje, navike hranjenja, stanovanja, te možda najvažnije i način mišljenja određenog drutva.</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hr-HR" smtClean="0"/>
              <a:t>Što je kultura</a:t>
            </a:r>
            <a:endParaRPr lang="en-US" smtClean="0"/>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None/>
              <a:defRPr/>
            </a:pPr>
            <a:r>
              <a:rPr lang="en-US" dirty="0" err="1" smtClean="0"/>
              <a:t>Svako</a:t>
            </a:r>
            <a:r>
              <a:rPr lang="en-US" dirty="0" smtClean="0"/>
              <a:t> </a:t>
            </a:r>
            <a:r>
              <a:rPr lang="en-US" dirty="0" err="1" smtClean="0"/>
              <a:t>dru</a:t>
            </a:r>
            <a:r>
              <a:rPr lang="hr-HR" dirty="0" smtClean="0"/>
              <a:t>š</a:t>
            </a:r>
            <a:r>
              <a:rPr lang="en-US" dirty="0" err="1" smtClean="0"/>
              <a:t>tvo</a:t>
            </a:r>
            <a:r>
              <a:rPr lang="en-US" dirty="0" smtClean="0"/>
              <a:t> </a:t>
            </a:r>
            <a:r>
              <a:rPr lang="en-US" dirty="0" err="1" smtClean="0"/>
              <a:t>ima</a:t>
            </a:r>
            <a:r>
              <a:rPr lang="en-US" dirty="0" smtClean="0"/>
              <a:t> </a:t>
            </a:r>
            <a:r>
              <a:rPr lang="en-US" dirty="0" err="1" smtClean="0"/>
              <a:t>odre</a:t>
            </a:r>
            <a:r>
              <a:rPr lang="hr-HR" dirty="0" smtClean="0"/>
              <a:t>đ</a:t>
            </a:r>
            <a:r>
              <a:rPr lang="en-US" dirty="0" err="1" smtClean="0"/>
              <a:t>eni</a:t>
            </a:r>
            <a:r>
              <a:rPr lang="en-US" dirty="0" smtClean="0"/>
              <a:t> </a:t>
            </a:r>
            <a:r>
              <a:rPr lang="en-US" dirty="0" err="1" smtClean="0"/>
              <a:t>osoben</a:t>
            </a:r>
            <a:r>
              <a:rPr lang="en-US" dirty="0" smtClean="0"/>
              <a:t> </a:t>
            </a:r>
            <a:r>
              <a:rPr lang="en-US" dirty="0" err="1" smtClean="0"/>
              <a:t>na</a:t>
            </a:r>
            <a:r>
              <a:rPr lang="hr-HR" dirty="0" smtClean="0"/>
              <a:t>č</a:t>
            </a:r>
            <a:r>
              <a:rPr lang="en-US" dirty="0" smtClean="0"/>
              <a:t>in</a:t>
            </a:r>
            <a:r>
              <a:rPr lang="hr-HR" dirty="0" smtClean="0"/>
              <a:t> ž</a:t>
            </a:r>
            <a:r>
              <a:rPr lang="en-US" dirty="0" err="1" smtClean="0"/>
              <a:t>ivota</a:t>
            </a:r>
            <a:r>
              <a:rPr lang="hr-HR" dirty="0" smtClean="0"/>
              <a:t>, </a:t>
            </a:r>
            <a:r>
              <a:rPr lang="en-US" dirty="0" smtClean="0"/>
              <a:t>u </a:t>
            </a:r>
            <a:r>
              <a:rPr lang="en-US" dirty="0" err="1" smtClean="0"/>
              <a:t>na</a:t>
            </a:r>
            <a:r>
              <a:rPr lang="hr-HR" dirty="0" smtClean="0"/>
              <a:t>š</a:t>
            </a:r>
            <a:r>
              <a:rPr lang="en-US" dirty="0" err="1" smtClean="0"/>
              <a:t>oj</a:t>
            </a:r>
            <a:r>
              <a:rPr lang="en-US" dirty="0" smtClean="0"/>
              <a:t> </a:t>
            </a:r>
            <a:r>
              <a:rPr lang="en-US" dirty="0" err="1" smtClean="0"/>
              <a:t>terminologiji</a:t>
            </a:r>
            <a:r>
              <a:rPr lang="hr-HR" dirty="0" smtClean="0"/>
              <a:t>, </a:t>
            </a:r>
            <a:r>
              <a:rPr lang="en-US" dirty="0" err="1" smtClean="0"/>
              <a:t>kulturu</a:t>
            </a:r>
            <a:r>
              <a:rPr lang="hr-HR" dirty="0" smtClean="0"/>
              <a:t>, </a:t>
            </a:r>
            <a:r>
              <a:rPr lang="en-US" dirty="0" err="1" smtClean="0"/>
              <a:t>koja</a:t>
            </a:r>
            <a:r>
              <a:rPr lang="en-US" dirty="0" smtClean="0"/>
              <a:t> </a:t>
            </a:r>
            <a:r>
              <a:rPr lang="en-US" dirty="0" err="1" smtClean="0"/>
              <a:t>odre</a:t>
            </a:r>
            <a:r>
              <a:rPr lang="hr-HR" dirty="0" smtClean="0"/>
              <a:t>đ</a:t>
            </a:r>
            <a:r>
              <a:rPr lang="en-US" dirty="0" err="1" smtClean="0"/>
              <a:t>uje</a:t>
            </a:r>
            <a:r>
              <a:rPr lang="en-US" dirty="0" smtClean="0"/>
              <a:t> </a:t>
            </a:r>
            <a:r>
              <a:rPr lang="en-US" dirty="0" err="1" smtClean="0"/>
              <a:t>prihvatljive</a:t>
            </a:r>
            <a:r>
              <a:rPr lang="en-US" dirty="0" smtClean="0"/>
              <a:t> </a:t>
            </a:r>
            <a:r>
              <a:rPr lang="en-US" dirty="0" err="1" smtClean="0"/>
              <a:t>i</a:t>
            </a:r>
            <a:r>
              <a:rPr lang="en-US" dirty="0" smtClean="0"/>
              <a:t> </a:t>
            </a:r>
            <a:r>
              <a:rPr lang="en-US" dirty="0" err="1" smtClean="0"/>
              <a:t>zahtjevane</a:t>
            </a:r>
            <a:r>
              <a:rPr lang="en-US" dirty="0" smtClean="0"/>
              <a:t> </a:t>
            </a:r>
            <a:r>
              <a:rPr lang="en-US" dirty="0" err="1" smtClean="0"/>
              <a:t>na</a:t>
            </a:r>
            <a:r>
              <a:rPr lang="hr-HR" dirty="0" smtClean="0"/>
              <a:t>č</a:t>
            </a:r>
            <a:r>
              <a:rPr lang="en-US" dirty="0" err="1" smtClean="0"/>
              <a:t>ine</a:t>
            </a:r>
            <a:r>
              <a:rPr lang="en-US" dirty="0" smtClean="0"/>
              <a:t> mi</a:t>
            </a:r>
            <a:r>
              <a:rPr lang="hr-HR" dirty="0" smtClean="0"/>
              <a:t>š</a:t>
            </a:r>
            <a:r>
              <a:rPr lang="en-US" dirty="0" err="1" smtClean="0"/>
              <a:t>ljenja</a:t>
            </a:r>
            <a:r>
              <a:rPr lang="hr-HR" dirty="0" smtClean="0"/>
              <a:t>, </a:t>
            </a:r>
            <a:r>
              <a:rPr lang="en-US" dirty="0" err="1" smtClean="0"/>
              <a:t>djelovanja</a:t>
            </a:r>
            <a:r>
              <a:rPr lang="en-US" dirty="0" smtClean="0"/>
              <a:t> </a:t>
            </a:r>
            <a:r>
              <a:rPr lang="en-US" dirty="0" err="1" smtClean="0"/>
              <a:t>i</a:t>
            </a:r>
            <a:r>
              <a:rPr lang="en-US" dirty="0" smtClean="0"/>
              <a:t> </a:t>
            </a:r>
            <a:r>
              <a:rPr lang="en-US" dirty="0" err="1" smtClean="0"/>
              <a:t>osje</a:t>
            </a:r>
            <a:r>
              <a:rPr lang="hr-HR" dirty="0" smtClean="0"/>
              <a:t>}</a:t>
            </a:r>
            <a:r>
              <a:rPr lang="en-US" dirty="0" err="1" smtClean="0"/>
              <a:t>anja</a:t>
            </a:r>
            <a:r>
              <a:rPr lang="hr-HR" dirty="0" smtClean="0"/>
              <a:t>. </a:t>
            </a:r>
            <a:r>
              <a:rPr lang="en-US" dirty="0" err="1" smtClean="0"/>
              <a:t>Kultura</a:t>
            </a:r>
            <a:r>
              <a:rPr lang="hr-HR" dirty="0" smtClean="0"/>
              <a:t>, </a:t>
            </a:r>
            <a:r>
              <a:rPr lang="en-US" dirty="0" err="1" smtClean="0"/>
              <a:t>kako</a:t>
            </a:r>
            <a:r>
              <a:rPr lang="en-US" dirty="0" smtClean="0"/>
              <a:t> se </a:t>
            </a:r>
            <a:r>
              <a:rPr lang="en-US" dirty="0" err="1" smtClean="0"/>
              <a:t>tuma</a:t>
            </a:r>
            <a:r>
              <a:rPr lang="hr-HR" dirty="0" smtClean="0"/>
              <a:t>č</a:t>
            </a:r>
            <a:r>
              <a:rPr lang="en-US" dirty="0" err="1" smtClean="0"/>
              <a:t>i</a:t>
            </a:r>
            <a:r>
              <a:rPr lang="en-US" dirty="0" smtClean="0"/>
              <a:t> u </a:t>
            </a:r>
            <a:r>
              <a:rPr lang="en-US" dirty="0" err="1" smtClean="0"/>
              <a:t>sociolo</a:t>
            </a:r>
            <a:r>
              <a:rPr lang="hr-HR" dirty="0" smtClean="0"/>
              <a:t>š</a:t>
            </a:r>
            <a:r>
              <a:rPr lang="en-US" dirty="0" err="1" smtClean="0"/>
              <a:t>kom</a:t>
            </a:r>
            <a:r>
              <a:rPr lang="en-US" dirty="0" smtClean="0"/>
              <a:t> </a:t>
            </a:r>
            <a:r>
              <a:rPr lang="en-US" dirty="0" err="1" smtClean="0"/>
              <a:t>istra</a:t>
            </a:r>
            <a:r>
              <a:rPr lang="hr-HR" dirty="0" smtClean="0"/>
              <a:t>ž</a:t>
            </a:r>
            <a:r>
              <a:rPr lang="en-US" dirty="0" err="1" smtClean="0"/>
              <a:t>ivanju</a:t>
            </a:r>
            <a:r>
              <a:rPr lang="en-US" dirty="0" smtClean="0"/>
              <a:t> </a:t>
            </a:r>
            <a:r>
              <a:rPr lang="en-US" dirty="0" err="1" smtClean="0"/>
              <a:t>ima</a:t>
            </a:r>
            <a:r>
              <a:rPr lang="en-US" dirty="0" smtClean="0"/>
              <a:t> </a:t>
            </a:r>
            <a:r>
              <a:rPr lang="en-US" dirty="0" err="1" smtClean="0"/>
              <a:t>mnogo</a:t>
            </a:r>
            <a:r>
              <a:rPr lang="hr-HR" dirty="0" smtClean="0"/>
              <a:t> š</a:t>
            </a:r>
            <a:r>
              <a:rPr lang="en-US" dirty="0" smtClean="0"/>
              <a:t>ire </a:t>
            </a:r>
            <a:r>
              <a:rPr lang="en-US" dirty="0" err="1" smtClean="0"/>
              <a:t>zna</a:t>
            </a:r>
            <a:r>
              <a:rPr lang="hr-HR" dirty="0" smtClean="0"/>
              <a:t>č</a:t>
            </a:r>
            <a:r>
              <a:rPr lang="en-US" dirty="0" err="1" smtClean="0"/>
              <a:t>enje</a:t>
            </a:r>
            <a:r>
              <a:rPr lang="en-US" dirty="0" smtClean="0"/>
              <a:t> no u </a:t>
            </a:r>
            <a:r>
              <a:rPr lang="en-US" dirty="0" err="1" smtClean="0"/>
              <a:t>svakodnevnom</a:t>
            </a:r>
            <a:r>
              <a:rPr lang="en-US" dirty="0" smtClean="0"/>
              <a:t> </a:t>
            </a:r>
            <a:r>
              <a:rPr lang="en-US" dirty="0" err="1" smtClean="0"/>
              <a:t>govoru</a:t>
            </a:r>
            <a:r>
              <a:rPr lang="hr-HR" dirty="0" smtClean="0"/>
              <a:t>. </a:t>
            </a:r>
            <a:r>
              <a:rPr lang="en-US" dirty="0" err="1" smtClean="0"/>
              <a:t>tehnika</a:t>
            </a:r>
            <a:r>
              <a:rPr lang="en-US" dirty="0" smtClean="0"/>
              <a:t> </a:t>
            </a:r>
            <a:r>
              <a:rPr lang="en-US" dirty="0" err="1" smtClean="0"/>
              <a:t>pranja</a:t>
            </a:r>
            <a:r>
              <a:rPr lang="en-US" dirty="0" smtClean="0"/>
              <a:t> </a:t>
            </a:r>
            <a:r>
              <a:rPr lang="en-US" dirty="0" err="1" smtClean="0"/>
              <a:t>zubi</a:t>
            </a:r>
            <a:r>
              <a:rPr lang="hr-HR" dirty="0" smtClean="0"/>
              <a:t>, </a:t>
            </a:r>
            <a:r>
              <a:rPr lang="en-US" dirty="0" err="1" smtClean="0"/>
              <a:t>deset</a:t>
            </a:r>
            <a:r>
              <a:rPr lang="en-US" dirty="0" smtClean="0"/>
              <a:t> </a:t>
            </a:r>
            <a:r>
              <a:rPr lang="en-US" dirty="0" err="1" smtClean="0"/>
              <a:t>bo</a:t>
            </a:r>
            <a:r>
              <a:rPr lang="hr-HR" dirty="0" smtClean="0"/>
              <a:t>ž</a:t>
            </a:r>
            <a:r>
              <a:rPr lang="en-US" dirty="0" err="1" smtClean="0"/>
              <a:t>jih</a:t>
            </a:r>
            <a:r>
              <a:rPr lang="en-US" dirty="0" smtClean="0"/>
              <a:t> </a:t>
            </a:r>
            <a:r>
              <a:rPr lang="en-US" dirty="0" err="1" smtClean="0"/>
              <a:t>zapovijedi</a:t>
            </a:r>
            <a:r>
              <a:rPr lang="hr-HR" dirty="0" smtClean="0"/>
              <a:t>, </a:t>
            </a:r>
            <a:r>
              <a:rPr lang="en-US" dirty="0" err="1" smtClean="0"/>
              <a:t>pravila</a:t>
            </a:r>
            <a:r>
              <a:rPr lang="en-US" dirty="0" smtClean="0"/>
              <a:t> </a:t>
            </a:r>
            <a:r>
              <a:rPr lang="en-US" dirty="0" err="1" smtClean="0"/>
              <a:t>basebola</a:t>
            </a:r>
            <a:r>
              <a:rPr lang="en-US" dirty="0" smtClean="0"/>
              <a:t> </a:t>
            </a:r>
            <a:r>
              <a:rPr lang="en-US" dirty="0" err="1" smtClean="0"/>
              <a:t>ili</a:t>
            </a:r>
            <a:r>
              <a:rPr lang="en-US" dirty="0" smtClean="0"/>
              <a:t> </a:t>
            </a:r>
            <a:r>
              <a:rPr lang="en-US" dirty="0" err="1" smtClean="0"/>
              <a:t>kriketa</a:t>
            </a:r>
            <a:r>
              <a:rPr lang="en-US" dirty="0" smtClean="0"/>
              <a:t> </a:t>
            </a:r>
            <a:r>
              <a:rPr lang="en-US" dirty="0" err="1" smtClean="0"/>
              <a:t>ili</a:t>
            </a:r>
            <a:r>
              <a:rPr lang="en-US" dirty="0" smtClean="0"/>
              <a:t> </a:t>
            </a:r>
            <a:r>
              <a:rPr lang="en-US" dirty="0" err="1" smtClean="0"/>
              <a:t>grani</a:t>
            </a:r>
            <a:r>
              <a:rPr lang="hr-HR" dirty="0" smtClean="0"/>
              <a:t>č</a:t>
            </a:r>
            <a:r>
              <a:rPr lang="en-US" dirty="0" err="1" smtClean="0"/>
              <a:t>ara</a:t>
            </a:r>
            <a:r>
              <a:rPr lang="hr-HR" dirty="0" smtClean="0"/>
              <a:t>, </a:t>
            </a:r>
            <a:r>
              <a:rPr lang="en-US" dirty="0" err="1" smtClean="0"/>
              <a:t>postupke</a:t>
            </a:r>
            <a:r>
              <a:rPr lang="en-US" dirty="0" smtClean="0"/>
              <a:t> </a:t>
            </a:r>
            <a:r>
              <a:rPr lang="en-US" dirty="0" err="1" smtClean="0"/>
              <a:t>izbora</a:t>
            </a:r>
            <a:r>
              <a:rPr lang="en-US" dirty="0" smtClean="0"/>
              <a:t> </a:t>
            </a:r>
            <a:r>
              <a:rPr lang="en-US" dirty="0" err="1" smtClean="0"/>
              <a:t>predsjednika</a:t>
            </a:r>
            <a:r>
              <a:rPr lang="en-US" dirty="0" smtClean="0"/>
              <a:t> </a:t>
            </a:r>
            <a:r>
              <a:rPr lang="en-US" dirty="0" err="1" smtClean="0"/>
              <a:t>ili</a:t>
            </a:r>
            <a:r>
              <a:rPr lang="en-US" dirty="0" smtClean="0"/>
              <a:t> </a:t>
            </a:r>
            <a:r>
              <a:rPr lang="en-US" dirty="0" err="1" smtClean="0"/>
              <a:t>premjera</a:t>
            </a:r>
            <a:r>
              <a:rPr lang="en-US" dirty="0" smtClean="0"/>
              <a:t> </a:t>
            </a:r>
            <a:r>
              <a:rPr lang="en-US" dirty="0" err="1" smtClean="0"/>
              <a:t>ili</a:t>
            </a:r>
            <a:r>
              <a:rPr lang="hr-HR" dirty="0" smtClean="0"/>
              <a:t> č</a:t>
            </a:r>
            <a:r>
              <a:rPr lang="en-US" dirty="0" err="1" smtClean="0"/>
              <a:t>lana</a:t>
            </a:r>
            <a:r>
              <a:rPr lang="en-US" dirty="0" smtClean="0"/>
              <a:t> </a:t>
            </a:r>
            <a:r>
              <a:rPr lang="en-US" dirty="0" err="1" smtClean="0"/>
              <a:t>centralnog</a:t>
            </a:r>
            <a:r>
              <a:rPr lang="en-US" dirty="0" smtClean="0"/>
              <a:t> </a:t>
            </a:r>
            <a:r>
              <a:rPr lang="en-US" dirty="0" err="1" smtClean="0"/>
              <a:t>komiteta</a:t>
            </a:r>
            <a:r>
              <a:rPr lang="en-US" dirty="0" smtClean="0"/>
              <a:t> </a:t>
            </a:r>
            <a:r>
              <a:rPr lang="en-US" dirty="0" err="1" smtClean="0"/>
              <a:t>isto</a:t>
            </a:r>
            <a:r>
              <a:rPr lang="en-US" dirty="0" smtClean="0"/>
              <a:t> </a:t>
            </a:r>
            <a:r>
              <a:rPr lang="en-US" dirty="0" err="1" smtClean="0"/>
              <a:t>tako</a:t>
            </a:r>
            <a:r>
              <a:rPr lang="en-US" dirty="0" smtClean="0"/>
              <a:t> </a:t>
            </a:r>
            <a:r>
              <a:rPr lang="en-US" dirty="0" err="1" smtClean="0"/>
              <a:t>su</a:t>
            </a:r>
            <a:r>
              <a:rPr lang="en-US" dirty="0" smtClean="0"/>
              <a:t> </a:t>
            </a:r>
            <a:r>
              <a:rPr lang="en-US" dirty="0" err="1" smtClean="0"/>
              <a:t>dio</a:t>
            </a:r>
            <a:r>
              <a:rPr lang="en-US" dirty="0" smtClean="0"/>
              <a:t> </a:t>
            </a:r>
            <a:r>
              <a:rPr lang="en-US" dirty="0" err="1" smtClean="0"/>
              <a:t>kulture</a:t>
            </a:r>
            <a:r>
              <a:rPr lang="en-US" dirty="0" smtClean="0"/>
              <a:t> </a:t>
            </a:r>
            <a:r>
              <a:rPr lang="en-US" dirty="0" err="1" smtClean="0"/>
              <a:t>kao</a:t>
            </a:r>
            <a:r>
              <a:rPr lang="en-US" dirty="0" smtClean="0"/>
              <a:t> </a:t>
            </a:r>
            <a:r>
              <a:rPr lang="en-US" dirty="0" err="1" smtClean="0"/>
              <a:t>i</a:t>
            </a:r>
            <a:r>
              <a:rPr lang="hr-HR" dirty="0" smtClean="0"/>
              <a:t>  </a:t>
            </a:r>
            <a:r>
              <a:rPr lang="en-US" dirty="0" err="1" smtClean="0"/>
              <a:t>zadnja</a:t>
            </a:r>
            <a:r>
              <a:rPr lang="en-US" dirty="0" smtClean="0"/>
              <a:t> </a:t>
            </a:r>
            <a:r>
              <a:rPr lang="en-US" dirty="0" err="1" smtClean="0"/>
              <a:t>knjiga</a:t>
            </a:r>
            <a:r>
              <a:rPr lang="en-US" dirty="0" smtClean="0"/>
              <a:t> </a:t>
            </a:r>
            <a:r>
              <a:rPr lang="en-US" dirty="0" err="1" smtClean="0"/>
              <a:t>avangardne</a:t>
            </a:r>
            <a:r>
              <a:rPr lang="en-US" dirty="0" smtClean="0"/>
              <a:t> </a:t>
            </a:r>
            <a:r>
              <a:rPr lang="en-US" dirty="0" err="1" smtClean="0"/>
              <a:t>poezije</a:t>
            </a:r>
            <a:r>
              <a:rPr lang="hr-HR" dirty="0" smtClean="0"/>
              <a:t>, </a:t>
            </a:r>
            <a:r>
              <a:rPr lang="en-US" dirty="0" err="1" smtClean="0"/>
              <a:t>Bethovnova</a:t>
            </a:r>
            <a:r>
              <a:rPr lang="hr-HR" dirty="0" smtClean="0"/>
              <a:t>  </a:t>
            </a:r>
            <a:r>
              <a:rPr lang="en-US" dirty="0" err="1" smtClean="0"/>
              <a:t>simfonija</a:t>
            </a:r>
            <a:r>
              <a:rPr lang="en-US" dirty="0" smtClean="0"/>
              <a:t> </a:t>
            </a:r>
            <a:r>
              <a:rPr lang="en-US" dirty="0" err="1" smtClean="0"/>
              <a:t>ili</a:t>
            </a:r>
            <a:r>
              <a:rPr lang="en-US" dirty="0" smtClean="0"/>
              <a:t> </a:t>
            </a:r>
            <a:r>
              <a:rPr lang="en-US" dirty="0" err="1" smtClean="0"/>
              <a:t>knjiga</a:t>
            </a:r>
            <a:r>
              <a:rPr lang="en-US" dirty="0" smtClean="0"/>
              <a:t> </a:t>
            </a:r>
            <a:r>
              <a:rPr lang="en-US" dirty="0" err="1" smtClean="0"/>
              <a:t>Confuciusa</a:t>
            </a:r>
            <a:r>
              <a:rPr lang="hr-HR" dirty="0" smtClean="0"/>
              <a:t>.</a:t>
            </a:r>
          </a:p>
          <a:p>
            <a:pPr fontAlgn="auto">
              <a:spcAft>
                <a:spcPts val="0"/>
              </a:spcAft>
              <a:buFont typeface="Arial" pitchFamily="34" charset="0"/>
              <a:buChar char="•"/>
              <a:defRPr/>
            </a:pPr>
            <a:r>
              <a:rPr lang="en-US" dirty="0" err="1" smtClean="0"/>
              <a:t>E.Chinoy</a:t>
            </a:r>
            <a:r>
              <a:rPr lang="en-US" dirty="0" smtClean="0"/>
              <a:t>, </a:t>
            </a:r>
            <a:r>
              <a:rPr lang="en-US" dirty="0" err="1" smtClean="0"/>
              <a:t>Dru</a:t>
            </a:r>
            <a:r>
              <a:rPr lang="en-US" dirty="0" smtClean="0"/>
              <a:t>{</a:t>
            </a:r>
            <a:r>
              <a:rPr lang="en-US" dirty="0" err="1" smtClean="0"/>
              <a:t>tvo</a:t>
            </a:r>
            <a:r>
              <a:rPr lang="en-US" dirty="0" smtClean="0"/>
              <a:t> </a:t>
            </a:r>
            <a:r>
              <a:rPr lang="en-US" dirty="0" err="1" smtClean="0"/>
              <a:t>i</a:t>
            </a:r>
            <a:r>
              <a:rPr lang="en-US" dirty="0" smtClean="0"/>
              <a:t> </a:t>
            </a:r>
            <a:r>
              <a:rPr lang="en-US" dirty="0" err="1" smtClean="0"/>
              <a:t>kultura</a:t>
            </a:r>
            <a:r>
              <a:rPr lang="en-US" dirty="0" smtClean="0"/>
              <a:t>, 1954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hr-HR" smtClean="0"/>
              <a:t>Što je kultura</a:t>
            </a:r>
            <a:endParaRPr lang="en-US" smtClean="0"/>
          </a:p>
        </p:txBody>
      </p:sp>
      <p:sp>
        <p:nvSpPr>
          <p:cNvPr id="3" name="Content Placeholder 2"/>
          <p:cNvSpPr>
            <a:spLocks noGrp="1"/>
          </p:cNvSpPr>
          <p:nvPr>
            <p:ph idx="1"/>
          </p:nvPr>
        </p:nvSpPr>
        <p:spPr/>
        <p:txBody>
          <a:bodyPr>
            <a:normAutofit/>
          </a:bodyPr>
          <a:lstStyle/>
          <a:p>
            <a:pPr>
              <a:lnSpc>
                <a:spcPct val="80000"/>
              </a:lnSpc>
              <a:buFont typeface="Arial" charset="0"/>
              <a:buNone/>
            </a:pPr>
            <a:r>
              <a:rPr lang="en-US" sz="3000" smtClean="0"/>
              <a:t> Kluckho</a:t>
            </a:r>
            <a:r>
              <a:rPr lang="hr-HR" sz="3000" smtClean="0"/>
              <a:t>r</a:t>
            </a:r>
            <a:r>
              <a:rPr lang="en-US" sz="3000" smtClean="0"/>
              <a:t>n je formulirao va</a:t>
            </a:r>
            <a:r>
              <a:rPr lang="hr-HR" sz="3000" smtClean="0">
                <a:latin typeface="Arial" charset="0"/>
              </a:rPr>
              <a:t>ž</a:t>
            </a:r>
            <a:r>
              <a:rPr lang="en-US" sz="3000" smtClean="0"/>
              <a:t>no razlikovanje dvaju aspekata kulture: implicitnu i eksplicitnu.</a:t>
            </a:r>
            <a:endParaRPr lang="hr-HR" sz="3000" smtClean="0"/>
          </a:p>
          <a:p>
            <a:pPr>
              <a:lnSpc>
                <a:spcPct val="80000"/>
              </a:lnSpc>
              <a:buFont typeface="Arial" charset="0"/>
              <a:buNone/>
            </a:pPr>
            <a:r>
              <a:rPr lang="en-US" sz="3000" smtClean="0"/>
              <a:t> Implicitna</a:t>
            </a:r>
            <a:r>
              <a:rPr lang="en-US" sz="3000" b="1" smtClean="0"/>
              <a:t> </a:t>
            </a:r>
            <a:r>
              <a:rPr lang="en-US" sz="3000" smtClean="0"/>
              <a:t>kultura obuhva</a:t>
            </a:r>
            <a:r>
              <a:rPr lang="hr-HR" sz="3000" smtClean="0"/>
              <a:t>ć</a:t>
            </a:r>
            <a:r>
              <a:rPr lang="en-US" sz="3000" smtClean="0"/>
              <a:t>a spoznaje, vjerovanja, stavove, vrijednosti, vještine, modele ponašanja, norme, koje su orijentacija u pona{anju ljudi. Ona je- dobar je izraz Malinowskog - svijet ideja. </a:t>
            </a:r>
            <a:endParaRPr lang="hr-HR" sz="3000" smtClean="0"/>
          </a:p>
          <a:p>
            <a:pPr>
              <a:lnSpc>
                <a:spcPct val="80000"/>
              </a:lnSpc>
              <a:buFont typeface="Arial" charset="0"/>
              <a:buNone/>
            </a:pPr>
            <a:r>
              <a:rPr lang="en-US" sz="3000" smtClean="0"/>
              <a:t>Eksplicitnu kulturu </a:t>
            </a:r>
            <a:r>
              <a:rPr lang="hr-HR" sz="3000" smtClean="0"/>
              <a:t>č</a:t>
            </a:r>
            <a:r>
              <a:rPr lang="en-US" sz="3000" smtClean="0"/>
              <a:t>ine materijalni proizvodi, izravno i vidljivo ponašanje, institucija i umjetni</a:t>
            </a:r>
            <a:r>
              <a:rPr lang="hr-HR" sz="3000" smtClean="0"/>
              <a:t>č</a:t>
            </a:r>
            <a:r>
              <a:rPr lang="en-US" sz="3000" smtClean="0"/>
              <a:t>kih djela. Izrada zgrada i na</a:t>
            </a:r>
            <a:r>
              <a:rPr lang="hr-HR" sz="3000" smtClean="0"/>
              <a:t>č</a:t>
            </a:r>
            <a:r>
              <a:rPr lang="en-US" sz="3000" smtClean="0"/>
              <a:t>in organizacije stanovanja,  institucije </a:t>
            </a:r>
            <a:r>
              <a:rPr lang="hr-HR" sz="3000" smtClean="0"/>
              <a:t>š</a:t>
            </a:r>
            <a:r>
              <a:rPr lang="en-US" sz="3000" smtClean="0"/>
              <a:t>kolovanja ili su</a:t>
            </a:r>
            <a:r>
              <a:rPr lang="hr-HR" sz="3000" smtClean="0"/>
              <a:t>đ</a:t>
            </a:r>
            <a:r>
              <a:rPr lang="en-US" sz="3000" smtClean="0"/>
              <a:t>enja dio su materijalne kulture.</a:t>
            </a:r>
            <a:endParaRPr lang="hr-HR" sz="3000" smtClean="0"/>
          </a:p>
          <a:p>
            <a:pPr>
              <a:lnSpc>
                <a:spcPct val="80000"/>
              </a:lnSpc>
            </a:pPr>
            <a:endParaRPr lang="hr-HR" sz="3000" smtClean="0"/>
          </a:p>
          <a:p>
            <a:pPr>
              <a:lnSpc>
                <a:spcPct val="80000"/>
              </a:lnSpc>
              <a:buFont typeface="Arial" charset="0"/>
              <a:buNone/>
            </a:pPr>
            <a:endParaRPr lang="en-US" sz="3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1462</Words>
  <Application>Microsoft Office PowerPoint</Application>
  <PresentationFormat>On-screen Show (4:3)</PresentationFormat>
  <Paragraphs>80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Sociologija uprave: kultura</vt:lpstr>
      <vt:lpstr>Kako se društva razlikuju?</vt:lpstr>
      <vt:lpstr>Reforme javne uprave</vt:lpstr>
      <vt:lpstr> NAČELA: ZAKONI, PROPISI I PRAVILA</vt:lpstr>
      <vt:lpstr>Kulturni univerzalizam</vt:lpstr>
      <vt:lpstr>Kulturni relativizam</vt:lpstr>
      <vt:lpstr>Što je kultura</vt:lpstr>
      <vt:lpstr>Što je kultura</vt:lpstr>
      <vt:lpstr>Što je kultura</vt:lpstr>
      <vt:lpstr>Kultura: norme i institucije</vt:lpstr>
      <vt:lpstr>Što je kultura</vt:lpstr>
      <vt:lpstr>Kultura nije cjelina</vt:lpstr>
      <vt:lpstr>Kultura nije koherentna</vt:lpstr>
      <vt:lpstr>Politička kultura</vt:lpstr>
      <vt:lpstr>Upravna kultura</vt:lpstr>
      <vt:lpstr>Podcjenjivanje etike</vt:lpstr>
      <vt:lpstr>Nolan:The Seven Principles of Public Life</vt:lpstr>
      <vt:lpstr>Kultura rada u upravi</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uprave: kultura</dc:title>
  <dc:creator>admin</dc:creator>
  <cp:lastModifiedBy>kreg</cp:lastModifiedBy>
  <cp:revision>19</cp:revision>
  <dcterms:created xsi:type="dcterms:W3CDTF">2014-01-09T15:25:58Z</dcterms:created>
  <dcterms:modified xsi:type="dcterms:W3CDTF">2015-01-14T18:40:33Z</dcterms:modified>
</cp:coreProperties>
</file>