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67"/>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341" r:id="rId22"/>
    <p:sldId id="279" r:id="rId23"/>
    <p:sldId id="280" r:id="rId24"/>
    <p:sldId id="281" r:id="rId25"/>
    <p:sldId id="282" r:id="rId26"/>
    <p:sldId id="339" r:id="rId27"/>
    <p:sldId id="283" r:id="rId28"/>
    <p:sldId id="333" r:id="rId29"/>
    <p:sldId id="334" r:id="rId30"/>
    <p:sldId id="285" r:id="rId31"/>
    <p:sldId id="340" r:id="rId32"/>
    <p:sldId id="331" r:id="rId33"/>
    <p:sldId id="335" r:id="rId34"/>
    <p:sldId id="289" r:id="rId35"/>
    <p:sldId id="290" r:id="rId36"/>
    <p:sldId id="292" r:id="rId37"/>
    <p:sldId id="293" r:id="rId38"/>
    <p:sldId id="336" r:id="rId39"/>
    <p:sldId id="337" r:id="rId40"/>
    <p:sldId id="332" r:id="rId41"/>
    <p:sldId id="296" r:id="rId42"/>
    <p:sldId id="295" r:id="rId43"/>
    <p:sldId id="297" r:id="rId44"/>
    <p:sldId id="298" r:id="rId45"/>
    <p:sldId id="322" r:id="rId46"/>
    <p:sldId id="299" r:id="rId47"/>
    <p:sldId id="300" r:id="rId48"/>
    <p:sldId id="301" r:id="rId49"/>
    <p:sldId id="302" r:id="rId50"/>
    <p:sldId id="303" r:id="rId51"/>
    <p:sldId id="324" r:id="rId52"/>
    <p:sldId id="304" r:id="rId53"/>
    <p:sldId id="305" r:id="rId54"/>
    <p:sldId id="306" r:id="rId55"/>
    <p:sldId id="329" r:id="rId56"/>
    <p:sldId id="330" r:id="rId57"/>
    <p:sldId id="307" r:id="rId58"/>
    <p:sldId id="308" r:id="rId59"/>
    <p:sldId id="316" r:id="rId60"/>
    <p:sldId id="317" r:id="rId61"/>
    <p:sldId id="318" r:id="rId62"/>
    <p:sldId id="319" r:id="rId63"/>
    <p:sldId id="320" r:id="rId64"/>
    <p:sldId id="321" r:id="rId65"/>
    <p:sldId id="315" r:id="rId66"/>
  </p:sldIdLst>
  <p:sldSz cx="9144000" cy="6858000" type="screen4x3"/>
  <p:notesSz cx="6735763" cy="98663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29" autoAdjust="0"/>
    <p:restoredTop sz="94667" autoAdjust="0"/>
  </p:normalViewPr>
  <p:slideViewPr>
    <p:cSldViewPr>
      <p:cViewPr>
        <p:scale>
          <a:sx n="99" d="100"/>
          <a:sy n="99" d="100"/>
        </p:scale>
        <p:origin x="-102" y="-438"/>
      </p:cViewPr>
      <p:guideLst>
        <p:guide orient="horz" pos="2160"/>
        <p:guide pos="2880"/>
      </p:guideLst>
    </p:cSldViewPr>
  </p:slideViewPr>
  <p:outlineViewPr>
    <p:cViewPr>
      <p:scale>
        <a:sx n="33" d="100"/>
        <a:sy n="33" d="100"/>
      </p:scale>
      <p:origin x="54" y="51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E63D820F-4C3B-45F1-8D19-E5205FF62E66}" type="datetimeFigureOut">
              <a:rPr lang="hr-HR" smtClean="0"/>
              <a:pPr/>
              <a:t>4.6.2018.</a:t>
            </a:fld>
            <a:endParaRPr lang="hr-HR"/>
          </a:p>
        </p:txBody>
      </p:sp>
      <p:sp>
        <p:nvSpPr>
          <p:cNvPr id="4" name="Rezervirano mjesto podnožja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BBC5ECB3-A016-407F-A2E4-553A721F2E96}" type="slidenum">
              <a:rPr lang="hr-HR" smtClean="0"/>
              <a:pPr/>
              <a:t>‹#›</a:t>
            </a:fld>
            <a:endParaRPr lang="hr-HR"/>
          </a:p>
        </p:txBody>
      </p:sp>
    </p:spTree>
    <p:extLst>
      <p:ext uri="{BB962C8B-B14F-4D97-AF65-F5344CB8AC3E}">
        <p14:creationId xmlns:p14="http://schemas.microsoft.com/office/powerpoint/2010/main" val="32390433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1DD9AF-C854-46F0-B6AA-C10AEA5B100D}" type="datetimeFigureOut">
              <a:rPr lang="hr-HR" smtClean="0"/>
              <a:pPr/>
              <a:t>4.6.2018.</a:t>
            </a:fld>
            <a:endParaRPr lang="hr-HR"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39ED3A-85F4-476E-B90B-B208E1EC3DE8}" type="slidenum">
              <a:rPr lang="hr-HR" smtClean="0"/>
              <a:pPr/>
              <a:t>‹#›</a:t>
            </a:fld>
            <a:endParaRPr lang="hr-H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5" name="Footer Placeholder 4"/>
          <p:cNvSpPr>
            <a:spLocks noGrp="1"/>
          </p:cNvSpPr>
          <p:nvPr>
            <p:ph type="ftr" sz="quarter" idx="11"/>
          </p:nvPr>
        </p:nvSpPr>
        <p:spPr/>
        <p:txBody>
          <a:bodyPr/>
          <a:lstStyle/>
          <a:p>
            <a:endParaRPr lang="hr-HR" dirty="0"/>
          </a:p>
        </p:txBody>
      </p:sp>
      <p:sp>
        <p:nvSpPr>
          <p:cNvPr id="6" name="Slide Number Placeholder 5"/>
          <p:cNvSpPr>
            <a:spLocks noGrp="1"/>
          </p:cNvSpPr>
          <p:nvPr>
            <p:ph type="sldNum" sz="quarter" idx="12"/>
          </p:nvPr>
        </p:nvSpPr>
        <p:spPr/>
        <p:txBody>
          <a:bodyPr/>
          <a:lstStyle/>
          <a:p>
            <a:fld id="{9539ED3A-85F4-476E-B90B-B208E1EC3DE8}" type="slidenum">
              <a:rPr lang="hr-HR" smtClean="0"/>
              <a:pPr/>
              <a:t>‹#›</a:t>
            </a:fld>
            <a:endParaRPr lang="hr-H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5" name="Footer Placeholder 4"/>
          <p:cNvSpPr>
            <a:spLocks noGrp="1"/>
          </p:cNvSpPr>
          <p:nvPr>
            <p:ph type="ftr" sz="quarter" idx="11"/>
          </p:nvPr>
        </p:nvSpPr>
        <p:spPr/>
        <p:txBody>
          <a:bodyPr/>
          <a:lstStyle/>
          <a:p>
            <a:endParaRPr lang="hr-HR" dirty="0"/>
          </a:p>
        </p:txBody>
      </p:sp>
      <p:sp>
        <p:nvSpPr>
          <p:cNvPr id="6" name="Slide Number Placeholder 5"/>
          <p:cNvSpPr>
            <a:spLocks noGrp="1"/>
          </p:cNvSpPr>
          <p:nvPr>
            <p:ph type="sldNum" sz="quarter" idx="12"/>
          </p:nvPr>
        </p:nvSpPr>
        <p:spPr/>
        <p:txBody>
          <a:bodyPr/>
          <a:lstStyle/>
          <a:p>
            <a:fld id="{9539ED3A-85F4-476E-B90B-B208E1EC3DE8}" type="slidenum">
              <a:rPr lang="hr-HR" smtClean="0"/>
              <a:pPr/>
              <a:t>‹#›</a:t>
            </a:fld>
            <a:endParaRPr lang="hr-H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5" name="Footer Placeholder 4"/>
          <p:cNvSpPr>
            <a:spLocks noGrp="1"/>
          </p:cNvSpPr>
          <p:nvPr>
            <p:ph type="ftr" sz="quarter" idx="11"/>
          </p:nvPr>
        </p:nvSpPr>
        <p:spPr/>
        <p:txBody>
          <a:bodyPr/>
          <a:lstStyle/>
          <a:p>
            <a:endParaRPr lang="hr-HR" dirty="0"/>
          </a:p>
        </p:txBody>
      </p:sp>
      <p:sp>
        <p:nvSpPr>
          <p:cNvPr id="6" name="Slide Number Placeholder 5"/>
          <p:cNvSpPr>
            <a:spLocks noGrp="1"/>
          </p:cNvSpPr>
          <p:nvPr>
            <p:ph type="sldNum" sz="quarter" idx="12"/>
          </p:nvPr>
        </p:nvSpPr>
        <p:spPr/>
        <p:txBody>
          <a:bodyPr/>
          <a:lstStyle/>
          <a:p>
            <a:fld id="{9539ED3A-85F4-476E-B90B-B208E1EC3DE8}" type="slidenum">
              <a:rPr lang="hr-HR" smtClean="0"/>
              <a:pPr/>
              <a:t>‹#›</a:t>
            </a:fld>
            <a:endParaRPr lang="hr-HR"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5" name="Footer Placeholder 4"/>
          <p:cNvSpPr>
            <a:spLocks noGrp="1"/>
          </p:cNvSpPr>
          <p:nvPr>
            <p:ph type="ftr" sz="quarter" idx="11"/>
          </p:nvPr>
        </p:nvSpPr>
        <p:spPr/>
        <p:txBody>
          <a:bodyPr/>
          <a:lstStyle/>
          <a:p>
            <a:endParaRPr lang="hr-HR" dirty="0"/>
          </a:p>
        </p:txBody>
      </p:sp>
      <p:sp>
        <p:nvSpPr>
          <p:cNvPr id="6" name="Slide Number Placeholder 5"/>
          <p:cNvSpPr>
            <a:spLocks noGrp="1"/>
          </p:cNvSpPr>
          <p:nvPr>
            <p:ph type="sldNum" sz="quarter" idx="12"/>
          </p:nvPr>
        </p:nvSpPr>
        <p:spPr/>
        <p:txBody>
          <a:bodyPr/>
          <a:lstStyle/>
          <a:p>
            <a:fld id="{9539ED3A-85F4-476E-B90B-B208E1EC3DE8}" type="slidenum">
              <a:rPr lang="hr-HR" smtClean="0"/>
              <a:pPr/>
              <a:t>‹#›</a:t>
            </a:fld>
            <a:endParaRPr lang="hr-HR"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6" name="Footer Placeholder 5"/>
          <p:cNvSpPr>
            <a:spLocks noGrp="1"/>
          </p:cNvSpPr>
          <p:nvPr>
            <p:ph type="ftr" sz="quarter" idx="11"/>
          </p:nvPr>
        </p:nvSpPr>
        <p:spPr/>
        <p:txBody>
          <a:bodyPr/>
          <a:lstStyle/>
          <a:p>
            <a:endParaRPr lang="hr-HR" dirty="0"/>
          </a:p>
        </p:txBody>
      </p:sp>
      <p:sp>
        <p:nvSpPr>
          <p:cNvPr id="7" name="Slide Number Placeholder 6"/>
          <p:cNvSpPr>
            <a:spLocks noGrp="1"/>
          </p:cNvSpPr>
          <p:nvPr>
            <p:ph type="sldNum" sz="quarter" idx="12"/>
          </p:nvPr>
        </p:nvSpPr>
        <p:spPr/>
        <p:txBody>
          <a:bodyPr/>
          <a:lstStyle/>
          <a:p>
            <a:fld id="{9539ED3A-85F4-476E-B90B-B208E1EC3DE8}" type="slidenum">
              <a:rPr lang="hr-HR" smtClean="0"/>
              <a:pPr/>
              <a:t>‹#›</a:t>
            </a:fld>
            <a:endParaRPr lang="hr-HR"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8" name="Footer Placeholder 7"/>
          <p:cNvSpPr>
            <a:spLocks noGrp="1"/>
          </p:cNvSpPr>
          <p:nvPr>
            <p:ph type="ftr" sz="quarter" idx="11"/>
          </p:nvPr>
        </p:nvSpPr>
        <p:spPr/>
        <p:txBody>
          <a:bodyPr/>
          <a:lstStyle/>
          <a:p>
            <a:endParaRPr lang="hr-HR" dirty="0"/>
          </a:p>
        </p:txBody>
      </p:sp>
      <p:sp>
        <p:nvSpPr>
          <p:cNvPr id="9" name="Slide Number Placeholder 8"/>
          <p:cNvSpPr>
            <a:spLocks noGrp="1"/>
          </p:cNvSpPr>
          <p:nvPr>
            <p:ph type="sldNum" sz="quarter" idx="12"/>
          </p:nvPr>
        </p:nvSpPr>
        <p:spPr/>
        <p:txBody>
          <a:bodyPr/>
          <a:lstStyle/>
          <a:p>
            <a:fld id="{9539ED3A-85F4-476E-B90B-B208E1EC3DE8}" type="slidenum">
              <a:rPr lang="hr-HR" smtClean="0"/>
              <a:pPr/>
              <a:t>‹#›</a:t>
            </a:fld>
            <a:endParaRPr lang="hr-H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4" name="Footer Placeholder 3"/>
          <p:cNvSpPr>
            <a:spLocks noGrp="1"/>
          </p:cNvSpPr>
          <p:nvPr>
            <p:ph type="ftr" sz="quarter" idx="11"/>
          </p:nvPr>
        </p:nvSpPr>
        <p:spPr/>
        <p:txBody>
          <a:bodyPr/>
          <a:lstStyle/>
          <a:p>
            <a:endParaRPr lang="hr-HR" dirty="0"/>
          </a:p>
        </p:txBody>
      </p:sp>
      <p:sp>
        <p:nvSpPr>
          <p:cNvPr id="5" name="Slide Number Placeholder 4"/>
          <p:cNvSpPr>
            <a:spLocks noGrp="1"/>
          </p:cNvSpPr>
          <p:nvPr>
            <p:ph type="sldNum" sz="quarter" idx="12"/>
          </p:nvPr>
        </p:nvSpPr>
        <p:spPr/>
        <p:txBody>
          <a:bodyPr/>
          <a:lstStyle/>
          <a:p>
            <a:fld id="{9539ED3A-85F4-476E-B90B-B208E1EC3DE8}" type="slidenum">
              <a:rPr lang="hr-HR" smtClean="0"/>
              <a:pPr/>
              <a:t>‹#›</a:t>
            </a:fld>
            <a:endParaRPr lang="hr-HR"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DD9AF-C854-46F0-B6AA-C10AEA5B100D}" type="datetimeFigureOut">
              <a:rPr lang="hr-HR" smtClean="0"/>
              <a:pPr/>
              <a:t>4.6.2018.</a:t>
            </a:fld>
            <a:endParaRPr lang="hr-HR" dirty="0"/>
          </a:p>
        </p:txBody>
      </p:sp>
      <p:sp>
        <p:nvSpPr>
          <p:cNvPr id="3" name="Footer Placeholder 2"/>
          <p:cNvSpPr>
            <a:spLocks noGrp="1"/>
          </p:cNvSpPr>
          <p:nvPr>
            <p:ph type="ftr" sz="quarter" idx="11"/>
          </p:nvPr>
        </p:nvSpPr>
        <p:spPr/>
        <p:txBody>
          <a:bodyPr/>
          <a:lstStyle/>
          <a:p>
            <a:endParaRPr lang="hr-HR" dirty="0"/>
          </a:p>
        </p:txBody>
      </p:sp>
      <p:sp>
        <p:nvSpPr>
          <p:cNvPr id="4" name="Slide Number Placeholder 3"/>
          <p:cNvSpPr>
            <a:spLocks noGrp="1"/>
          </p:cNvSpPr>
          <p:nvPr>
            <p:ph type="sldNum" sz="quarter" idx="12"/>
          </p:nvPr>
        </p:nvSpPr>
        <p:spPr/>
        <p:txBody>
          <a:bodyPr/>
          <a:lstStyle/>
          <a:p>
            <a:fld id="{9539ED3A-85F4-476E-B90B-B208E1EC3DE8}" type="slidenum">
              <a:rPr lang="hr-HR" smtClean="0"/>
              <a:pPr/>
              <a:t>‹#›</a:t>
            </a:fld>
            <a:endParaRPr lang="hr-H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1DD9AF-C854-46F0-B6AA-C10AEA5B100D}" type="datetimeFigureOut">
              <a:rPr lang="hr-HR" smtClean="0"/>
              <a:pPr/>
              <a:t>4.6.2018.</a:t>
            </a:fld>
            <a:endParaRPr lang="hr-HR" dirty="0"/>
          </a:p>
        </p:txBody>
      </p:sp>
      <p:sp>
        <p:nvSpPr>
          <p:cNvPr id="6" name="Footer Placeholder 5"/>
          <p:cNvSpPr>
            <a:spLocks noGrp="1"/>
          </p:cNvSpPr>
          <p:nvPr>
            <p:ph type="ftr" sz="quarter" idx="11"/>
          </p:nvPr>
        </p:nvSpPr>
        <p:spPr/>
        <p:txBody>
          <a:bodyPr/>
          <a:lstStyle/>
          <a:p>
            <a:endParaRPr lang="hr-HR" dirty="0"/>
          </a:p>
        </p:txBody>
      </p:sp>
      <p:sp>
        <p:nvSpPr>
          <p:cNvPr id="7" name="Slide Number Placeholder 6"/>
          <p:cNvSpPr>
            <a:spLocks noGrp="1"/>
          </p:cNvSpPr>
          <p:nvPr>
            <p:ph type="sldNum" sz="quarter" idx="12"/>
          </p:nvPr>
        </p:nvSpPr>
        <p:spPr/>
        <p:txBody>
          <a:bodyPr/>
          <a:lstStyle/>
          <a:p>
            <a:fld id="{9539ED3A-85F4-476E-B90B-B208E1EC3DE8}" type="slidenum">
              <a:rPr lang="hr-HR" smtClean="0"/>
              <a:pPr/>
              <a:t>‹#›</a:t>
            </a:fld>
            <a:endParaRPr lang="hr-H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1B1DD9AF-C854-46F0-B6AA-C10AEA5B100D}" type="datetimeFigureOut">
              <a:rPr lang="hr-HR" smtClean="0"/>
              <a:pPr/>
              <a:t>4.6.2018.</a:t>
            </a:fld>
            <a:endParaRPr lang="hr-HR"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39ED3A-85F4-476E-B90B-B208E1EC3DE8}" type="slidenum">
              <a:rPr lang="hr-HR" smtClean="0"/>
              <a:pPr/>
              <a:t>‹#›</a:t>
            </a:fld>
            <a:endParaRPr lang="hr-HR"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1DD9AF-C854-46F0-B6AA-C10AEA5B100D}" type="datetimeFigureOut">
              <a:rPr lang="hr-HR" smtClean="0"/>
              <a:pPr/>
              <a:t>4.6.2018.</a:t>
            </a:fld>
            <a:endParaRPr lang="hr-HR"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39ED3A-85F4-476E-B90B-B208E1EC3DE8}" type="slidenum">
              <a:rPr lang="hr-HR" smtClean="0"/>
              <a:pPr/>
              <a:t>‹#›</a:t>
            </a:fld>
            <a:endParaRPr lang="hr-HR"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mailto:igor.lekic@ombudsman.h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sz="2800" dirty="0">
                <a:latin typeface="Times New Roman" pitchFamily="18" charset="0"/>
                <a:cs typeface="Times New Roman" pitchFamily="18" charset="0"/>
              </a:rPr>
              <a:t>Statusna prava nacionalnih manjina</a:t>
            </a:r>
            <a:br>
              <a:rPr lang="hr-HR" sz="2800" dirty="0">
                <a:latin typeface="Times New Roman" pitchFamily="18" charset="0"/>
                <a:cs typeface="Times New Roman" pitchFamily="18" charset="0"/>
              </a:rPr>
            </a:br>
            <a:r>
              <a:rPr lang="hr-HR" sz="2800" dirty="0">
                <a:latin typeface="Times New Roman" pitchFamily="18" charset="0"/>
                <a:cs typeface="Times New Roman" pitchFamily="18" charset="0"/>
              </a:rPr>
              <a:t>(poseban osvrt na romsku manjinu)</a:t>
            </a:r>
          </a:p>
        </p:txBody>
      </p:sp>
      <p:sp>
        <p:nvSpPr>
          <p:cNvPr id="3" name="Subtitle 2"/>
          <p:cNvSpPr>
            <a:spLocks noGrp="1"/>
          </p:cNvSpPr>
          <p:nvPr>
            <p:ph type="subTitle" idx="1"/>
          </p:nvPr>
        </p:nvSpPr>
        <p:spPr/>
        <p:txBody>
          <a:bodyPr>
            <a:normAutofit/>
          </a:bodyPr>
          <a:lstStyle/>
          <a:p>
            <a:r>
              <a:rPr lang="hr-HR" sz="2000" dirty="0">
                <a:latin typeface="Times New Roman" pitchFamily="18" charset="0"/>
                <a:cs typeface="Times New Roman" pitchFamily="18" charset="0"/>
              </a:rPr>
              <a:t>Igor Lekić, dipl.iur.</a:t>
            </a:r>
          </a:p>
          <a:p>
            <a:r>
              <a:rPr lang="hr-HR" sz="2000" dirty="0">
                <a:latin typeface="Times New Roman" pitchFamily="18" charset="0"/>
                <a:cs typeface="Times New Roman" pitchFamily="18" charset="0"/>
              </a:rPr>
              <a:t>Savjetnik pučke pravobraniteljice za pravne poslove</a:t>
            </a:r>
          </a:p>
          <a:p>
            <a:r>
              <a:rPr lang="hr-HR" sz="2000" dirty="0" smtClean="0">
                <a:latin typeface="Times New Roman" pitchFamily="18" charset="0"/>
                <a:cs typeface="Times New Roman" pitchFamily="18" charset="0"/>
              </a:rPr>
              <a:t>24.04.2018</a:t>
            </a:r>
            <a:r>
              <a:rPr lang="hr-HR" sz="2000" dirty="0">
                <a:latin typeface="Times New Roman" pitchFamily="18" charset="0"/>
                <a:cs typeface="Times New Roman" pitchFamily="18"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buNone/>
            </a:pPr>
            <a:r>
              <a:rPr lang="hr-HR" sz="2000" b="1" i="1" dirty="0">
                <a:latin typeface="Times New Roman" pitchFamily="18" charset="0"/>
                <a:cs typeface="Times New Roman" pitchFamily="18" charset="0"/>
              </a:rPr>
              <a:t>Ustav Republike Hrvatske:</a:t>
            </a:r>
          </a:p>
          <a:p>
            <a:pPr algn="just">
              <a:lnSpc>
                <a:spcPct val="150000"/>
              </a:lnSpc>
              <a:buNone/>
            </a:pPr>
            <a:r>
              <a:rPr lang="hr-HR" sz="2000" i="1" dirty="0">
                <a:latin typeface="Times New Roman" pitchFamily="18" charset="0"/>
                <a:cs typeface="Times New Roman" pitchFamily="18" charset="0"/>
              </a:rPr>
              <a:t>Članak 3. (ustavne vrednote):</a:t>
            </a:r>
            <a:endParaRPr lang="hr-HR" sz="2000" dirty="0">
              <a:latin typeface="Times New Roman" pitchFamily="18" charset="0"/>
              <a:cs typeface="Times New Roman" pitchFamily="18" charset="0"/>
            </a:endParaRPr>
          </a:p>
          <a:p>
            <a:pPr algn="just">
              <a:lnSpc>
                <a:spcPct val="150000"/>
              </a:lnSpc>
            </a:pPr>
            <a:r>
              <a:rPr lang="hr-HR" sz="2000" dirty="0">
                <a:latin typeface="Times New Roman" pitchFamily="18" charset="0"/>
                <a:cs typeface="Times New Roman" pitchFamily="18" charset="0"/>
              </a:rPr>
              <a:t>Sloboda, </a:t>
            </a:r>
            <a:r>
              <a:rPr lang="hr-HR" sz="2000" b="1" i="1" dirty="0">
                <a:latin typeface="Times New Roman" pitchFamily="18" charset="0"/>
                <a:cs typeface="Times New Roman" pitchFamily="18" charset="0"/>
              </a:rPr>
              <a:t>jednakost, nacionalna ravnopravnost</a:t>
            </a:r>
            <a:r>
              <a:rPr lang="hr-HR" sz="2000" b="1" dirty="0">
                <a:latin typeface="Times New Roman" pitchFamily="18" charset="0"/>
                <a:cs typeface="Times New Roman" pitchFamily="18" charset="0"/>
              </a:rPr>
              <a:t> </a:t>
            </a:r>
            <a:r>
              <a:rPr lang="hr-HR" sz="2000" dirty="0">
                <a:latin typeface="Times New Roman" pitchFamily="18" charset="0"/>
                <a:cs typeface="Times New Roman" pitchFamily="18" charset="0"/>
              </a:rPr>
              <a:t>i ravnopravnost spolova, mirotvorstvo, socijalna pravda, poštivanje prava čovjeka, nepovredivost vlasništva, očuvanje prirode i čovjekova okoliša, vladavina prava i demokratski višestranački sustav najviše su vrednote ustavnog poretka Republike Hrvatske i temelj za tumačenje Ustava.</a:t>
            </a:r>
          </a:p>
          <a:p>
            <a:endParaRPr lang="hr-HR" dirty="0"/>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Nacionalna manjina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50000"/>
              </a:lnSpc>
              <a:buNone/>
            </a:pPr>
            <a:r>
              <a:rPr lang="hr-HR" sz="2000" i="1" dirty="0">
                <a:latin typeface="Times New Roman" pitchFamily="18" charset="0"/>
                <a:cs typeface="Times New Roman" pitchFamily="18" charset="0"/>
              </a:rPr>
              <a:t>Članak 14.:</a:t>
            </a:r>
            <a:endParaRPr lang="hr-HR" sz="2000" dirty="0">
              <a:latin typeface="Times New Roman" pitchFamily="18" charset="0"/>
              <a:cs typeface="Times New Roman" pitchFamily="18" charset="0"/>
            </a:endParaRPr>
          </a:p>
          <a:p>
            <a:pPr algn="just">
              <a:lnSpc>
                <a:spcPct val="150000"/>
              </a:lnSpc>
            </a:pPr>
            <a:r>
              <a:rPr lang="hr-HR" sz="2000" dirty="0">
                <a:latin typeface="Times New Roman" pitchFamily="18" charset="0"/>
                <a:cs typeface="Times New Roman" pitchFamily="18" charset="0"/>
              </a:rPr>
              <a:t>Svatko u Republici Hrvatskoj ima prava i slobode, neovisno o njegovoj rasi, boji kože, spolu, jeziku, vjeri, političkom ili drugom uvjerenju, </a:t>
            </a:r>
            <a:r>
              <a:rPr lang="hr-HR" sz="2000" b="1" dirty="0">
                <a:latin typeface="Times New Roman" pitchFamily="18" charset="0"/>
                <a:cs typeface="Times New Roman" pitchFamily="18" charset="0"/>
              </a:rPr>
              <a:t>nacionalnom</a:t>
            </a:r>
            <a:r>
              <a:rPr lang="hr-HR" sz="2000" dirty="0">
                <a:latin typeface="Times New Roman" pitchFamily="18" charset="0"/>
                <a:cs typeface="Times New Roman" pitchFamily="18" charset="0"/>
              </a:rPr>
              <a:t> ili socijalnom podrijetlu, imovini, rođenju, naobrazbi, društvenom položaju ili drugim osobinama.</a:t>
            </a:r>
          </a:p>
          <a:p>
            <a:pPr>
              <a:lnSpc>
                <a:spcPct val="150000"/>
              </a:lnSpc>
            </a:pPr>
            <a:r>
              <a:rPr lang="hr-HR" sz="2000" dirty="0">
                <a:latin typeface="Times New Roman" pitchFamily="18" charset="0"/>
                <a:cs typeface="Times New Roman" pitchFamily="18" charset="0"/>
              </a:rPr>
              <a:t>Svi su pred zakonom jednaki.</a:t>
            </a:r>
          </a:p>
          <a:p>
            <a:pPr>
              <a:lnSpc>
                <a:spcPct val="150000"/>
              </a:lnSpc>
              <a:buNone/>
            </a:pPr>
            <a:r>
              <a:rPr lang="hr-HR" sz="2000" i="1" dirty="0">
                <a:latin typeface="Times New Roman" pitchFamily="18" charset="0"/>
                <a:cs typeface="Times New Roman" pitchFamily="18" charset="0"/>
              </a:rPr>
              <a:t>Članak 15. stavak 1. i 2</a:t>
            </a:r>
            <a:r>
              <a:rPr lang="hr-HR" sz="2000" dirty="0">
                <a:latin typeface="Times New Roman" pitchFamily="18" charset="0"/>
                <a:cs typeface="Times New Roman" pitchFamily="18" charset="0"/>
              </a:rPr>
              <a:t>.:</a:t>
            </a:r>
          </a:p>
          <a:p>
            <a:pPr algn="just">
              <a:lnSpc>
                <a:spcPct val="150000"/>
              </a:lnSpc>
            </a:pPr>
            <a:r>
              <a:rPr lang="hr-HR" sz="2000" dirty="0">
                <a:latin typeface="Times New Roman" pitchFamily="18" charset="0"/>
                <a:cs typeface="Times New Roman" pitchFamily="18" charset="0"/>
              </a:rPr>
              <a:t>U Republici Hrvatskoj jamči se ravnopravnost pripadnicima svih nacionalnih manjina.</a:t>
            </a:r>
          </a:p>
          <a:p>
            <a:pPr algn="just">
              <a:lnSpc>
                <a:spcPct val="150000"/>
              </a:lnSpc>
            </a:pPr>
            <a:r>
              <a:rPr lang="hr-HR" sz="2000" dirty="0">
                <a:latin typeface="Times New Roman" pitchFamily="18" charset="0"/>
                <a:cs typeface="Times New Roman" pitchFamily="18" charset="0"/>
              </a:rPr>
              <a:t>Ravnopravnost i zaštita prava nacionalnih manjina uređuje se ustavnim zakonom koji se donosi po postupku za donošenje organskih zakona.</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Nacionalna manjina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hr-HR" sz="2200" b="1" i="1" dirty="0">
                <a:latin typeface="Times New Roman" pitchFamily="18" charset="0"/>
                <a:cs typeface="Times New Roman" pitchFamily="18" charset="0"/>
              </a:rPr>
              <a:t>Ustavni zakon o pravima nacionalnih manjina :</a:t>
            </a:r>
          </a:p>
          <a:p>
            <a:pPr>
              <a:buNone/>
            </a:pPr>
            <a:endParaRPr lang="hr-HR" sz="2200" dirty="0">
              <a:latin typeface="Times New Roman" pitchFamily="18" charset="0"/>
              <a:cs typeface="Times New Roman" pitchFamily="18" charset="0"/>
            </a:endParaRPr>
          </a:p>
          <a:p>
            <a:pPr algn="just">
              <a:lnSpc>
                <a:spcPct val="150000"/>
              </a:lnSpc>
              <a:buNone/>
            </a:pPr>
            <a:r>
              <a:rPr lang="hr-HR" sz="2200" i="1" dirty="0">
                <a:latin typeface="Times New Roman" pitchFamily="18" charset="0"/>
                <a:cs typeface="Times New Roman" pitchFamily="18" charset="0"/>
              </a:rPr>
              <a:t>Članak 3.: </a:t>
            </a:r>
            <a:endParaRPr lang="hr-HR" sz="2200" dirty="0">
              <a:latin typeface="Times New Roman" pitchFamily="18" charset="0"/>
              <a:cs typeface="Times New Roman" pitchFamily="18" charset="0"/>
            </a:endParaRPr>
          </a:p>
          <a:p>
            <a:pPr algn="just">
              <a:lnSpc>
                <a:spcPct val="150000"/>
              </a:lnSpc>
            </a:pPr>
            <a:r>
              <a:rPr lang="hr-HR" sz="2200" dirty="0">
                <a:latin typeface="Times New Roman" pitchFamily="18" charset="0"/>
                <a:cs typeface="Times New Roman" pitchFamily="18" charset="0"/>
              </a:rPr>
              <a:t>Prava i slobode osoba koje pripadaju nacionalnim manjinama (u daljnjem tekstu: pripadnici nacionalne manjine), kao temeljna ljudska prava i slobode, nedjeljiv su dio demokratskog sustava Republike Hrvatske i uživaju potrebnu potporu i zaštitu, uključujući pozitivne mjere u korist nacionalnih manjina. </a:t>
            </a:r>
          </a:p>
          <a:p>
            <a:pPr algn="just">
              <a:lnSpc>
                <a:spcPct val="150000"/>
              </a:lnSpc>
            </a:pPr>
            <a:r>
              <a:rPr lang="hr-HR" sz="2200" dirty="0">
                <a:latin typeface="Times New Roman" pitchFamily="18" charset="0"/>
                <a:cs typeface="Times New Roman" pitchFamily="18" charset="0"/>
              </a:rPr>
              <a:t>Etnička i multikulturna raznolikost i duh razumijevanja, uvažavanja i tolerancije doprinose promicanju razvoja Republike Hrvatske. </a:t>
            </a:r>
          </a:p>
          <a:p>
            <a:pPr>
              <a:buNone/>
            </a:pPr>
            <a:r>
              <a:rPr lang="hr-HR" dirty="0"/>
              <a:t> </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Nacionalna manjina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buNone/>
            </a:pPr>
            <a:r>
              <a:rPr lang="hr-HR" sz="2000" i="1" dirty="0">
                <a:latin typeface="Times New Roman" pitchFamily="18" charset="0"/>
                <a:cs typeface="Times New Roman" pitchFamily="18" charset="0"/>
              </a:rPr>
              <a:t>Članak 4., stavak 2. i 4.:</a:t>
            </a:r>
            <a:endParaRPr lang="hr-HR" sz="2000" dirty="0">
              <a:latin typeface="Times New Roman" pitchFamily="18" charset="0"/>
              <a:cs typeface="Times New Roman" pitchFamily="18" charset="0"/>
            </a:endParaRPr>
          </a:p>
          <a:p>
            <a:pPr algn="just">
              <a:lnSpc>
                <a:spcPct val="150000"/>
              </a:lnSpc>
            </a:pPr>
            <a:r>
              <a:rPr lang="hr-HR" sz="2000" dirty="0">
                <a:latin typeface="Times New Roman" pitchFamily="18" charset="0"/>
                <a:cs typeface="Times New Roman" pitchFamily="18" charset="0"/>
              </a:rPr>
              <a:t>Pripadnici nacionalnih manjina ostvaruju, jednako kao i drugi građani Republike Hrvatske, prava i slobode utvrđene Ustavom Republike Hrvatske, te prava i slobode propisane ovim Ustavnim zakonom i posebnim zakonima. </a:t>
            </a:r>
          </a:p>
          <a:p>
            <a:pPr algn="just">
              <a:lnSpc>
                <a:spcPct val="150000"/>
              </a:lnSpc>
            </a:pPr>
            <a:r>
              <a:rPr lang="hr-HR" sz="2000" dirty="0">
                <a:latin typeface="Times New Roman" pitchFamily="18" charset="0"/>
                <a:cs typeface="Times New Roman" pitchFamily="18" charset="0"/>
              </a:rPr>
              <a:t>Zabranjuje se bilo kakva diskriminacija temeljena na pripadnosti nacionalnoj manjini. Pripadnicima nacionalnih manjina jamči se jednakost pred zakonom i jednaka pravna zaštita.</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Nacionalna manjina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hr-HR" sz="2000" dirty="0">
                <a:latin typeface="Times New Roman" pitchFamily="18" charset="0"/>
                <a:cs typeface="Times New Roman" pitchFamily="18" charset="0"/>
              </a:rPr>
              <a:t>Hrvatsko državljanstvo, njegovo stjecanje i prestanak uređuje se zakonom.</a:t>
            </a:r>
          </a:p>
          <a:p>
            <a:pPr>
              <a:lnSpc>
                <a:spcPct val="150000"/>
              </a:lnSpc>
              <a:buNone/>
            </a:pPr>
            <a:r>
              <a:rPr lang="hr-HR" sz="2000" i="1" dirty="0">
                <a:latin typeface="Times New Roman" pitchFamily="18" charset="0"/>
                <a:cs typeface="Times New Roman" pitchFamily="18" charset="0"/>
              </a:rPr>
              <a:t>(članak 9. stavak 1. Ustava)</a:t>
            </a:r>
          </a:p>
          <a:p>
            <a:pPr>
              <a:lnSpc>
                <a:spcPct val="150000"/>
              </a:lnSpc>
              <a:buNone/>
            </a:pPr>
            <a:r>
              <a:rPr lang="hr-HR" sz="2000" i="1" dirty="0">
                <a:latin typeface="Times New Roman" pitchFamily="18" charset="0"/>
                <a:cs typeface="Times New Roman" pitchFamily="18" charset="0"/>
              </a:rPr>
              <a:t> </a:t>
            </a:r>
            <a:endParaRPr lang="hr-HR" sz="2000" dirty="0">
              <a:latin typeface="Times New Roman" pitchFamily="18" charset="0"/>
              <a:cs typeface="Times New Roman" pitchFamily="18" charset="0"/>
            </a:endParaRPr>
          </a:p>
          <a:p>
            <a:pPr>
              <a:lnSpc>
                <a:spcPct val="150000"/>
              </a:lnSpc>
            </a:pPr>
            <a:r>
              <a:rPr lang="hr-HR" sz="2000" dirty="0">
                <a:latin typeface="Times New Roman" pitchFamily="18" charset="0"/>
                <a:cs typeface="Times New Roman" pitchFamily="18" charset="0"/>
              </a:rPr>
              <a:t>Zakonom o hrvatskom državljanstvu (ZHD) uređuje se hrvatsko državljanstvo, pretpostavke za njegovo stjecanje i prestanak.</a:t>
            </a:r>
          </a:p>
          <a:p>
            <a:pPr>
              <a:lnSpc>
                <a:spcPct val="150000"/>
              </a:lnSpc>
              <a:buNone/>
            </a:pPr>
            <a:r>
              <a:rPr lang="hr-HR" sz="2000" i="1" dirty="0">
                <a:latin typeface="Times New Roman" pitchFamily="18" charset="0"/>
                <a:cs typeface="Times New Roman" pitchFamily="18" charset="0"/>
              </a:rPr>
              <a:t>(članak 1. stavak 1 ZHD)</a:t>
            </a:r>
          </a:p>
          <a:p>
            <a:pPr>
              <a:lnSpc>
                <a:spcPct val="150000"/>
              </a:lnSpc>
              <a:buNone/>
            </a:pPr>
            <a:endParaRPr lang="hr-HR" sz="2000" dirty="0">
              <a:latin typeface="Times New Roman" pitchFamily="18" charset="0"/>
              <a:cs typeface="Times New Roman" pitchFamily="18" charset="0"/>
            </a:endParaRPr>
          </a:p>
          <a:p>
            <a:pPr>
              <a:lnSpc>
                <a:spcPct val="150000"/>
              </a:lnSpc>
            </a:pPr>
            <a:r>
              <a:rPr lang="hr-HR" sz="2000" dirty="0">
                <a:latin typeface="Times New Roman" pitchFamily="18" charset="0"/>
                <a:cs typeface="Times New Roman" pitchFamily="18" charset="0"/>
              </a:rPr>
              <a:t>ZHD stupio je na snagu dana 08. 10. 1991. godine.</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buNone/>
            </a:pPr>
            <a:r>
              <a:rPr lang="hr-HR" sz="2000" b="1" i="1" dirty="0">
                <a:latin typeface="Times New Roman" pitchFamily="18" charset="0"/>
                <a:cs typeface="Times New Roman" pitchFamily="18" charset="0"/>
              </a:rPr>
              <a:t>Načini stjecanja hrvatskog državljanstva: </a:t>
            </a:r>
            <a:r>
              <a:rPr lang="hr-HR" sz="2000" i="1" dirty="0">
                <a:latin typeface="Times New Roman" pitchFamily="18" charset="0"/>
                <a:cs typeface="Times New Roman" pitchFamily="18" charset="0"/>
              </a:rPr>
              <a:t>	</a:t>
            </a:r>
            <a:endParaRPr lang="hr-HR" sz="2000" dirty="0">
              <a:latin typeface="Times New Roman" pitchFamily="18" charset="0"/>
              <a:cs typeface="Times New Roman" pitchFamily="18" charset="0"/>
            </a:endParaRPr>
          </a:p>
          <a:p>
            <a:pPr>
              <a:lnSpc>
                <a:spcPct val="150000"/>
              </a:lnSpc>
            </a:pPr>
            <a:r>
              <a:rPr lang="hr-HR" sz="2000" dirty="0">
                <a:latin typeface="Times New Roman" pitchFamily="18" charset="0"/>
                <a:cs typeface="Times New Roman" pitchFamily="18" charset="0"/>
              </a:rPr>
              <a:t>podrijetlom </a:t>
            </a:r>
          </a:p>
          <a:p>
            <a:pPr>
              <a:lnSpc>
                <a:spcPct val="150000"/>
              </a:lnSpc>
            </a:pPr>
            <a:r>
              <a:rPr lang="hr-HR" sz="2000" dirty="0">
                <a:latin typeface="Times New Roman" pitchFamily="18" charset="0"/>
                <a:cs typeface="Times New Roman" pitchFamily="18" charset="0"/>
              </a:rPr>
              <a:t>rođenjem na području Republike Hrvatske </a:t>
            </a:r>
          </a:p>
          <a:p>
            <a:pPr>
              <a:lnSpc>
                <a:spcPct val="150000"/>
              </a:lnSpc>
            </a:pPr>
            <a:r>
              <a:rPr lang="hr-HR" sz="2000" dirty="0">
                <a:latin typeface="Times New Roman" pitchFamily="18" charset="0"/>
                <a:cs typeface="Times New Roman" pitchFamily="18" charset="0"/>
              </a:rPr>
              <a:t>prirođenjem (naturalizacija) </a:t>
            </a:r>
          </a:p>
          <a:p>
            <a:pPr>
              <a:lnSpc>
                <a:spcPct val="150000"/>
              </a:lnSpc>
            </a:pPr>
            <a:r>
              <a:rPr lang="hr-HR" sz="2000" dirty="0">
                <a:latin typeface="Times New Roman" pitchFamily="18" charset="0"/>
                <a:cs typeface="Times New Roman" pitchFamily="18" charset="0"/>
              </a:rPr>
              <a:t>po međunarodnim ugovorima</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hr-HR" sz="2000" b="1" i="1" dirty="0">
                <a:latin typeface="Times New Roman" pitchFamily="18" charset="0"/>
                <a:cs typeface="Times New Roman" pitchFamily="18" charset="0"/>
              </a:rPr>
              <a:t>Podrijetlo</a:t>
            </a:r>
            <a:r>
              <a:rPr lang="hr-HR" sz="2000" dirty="0">
                <a:latin typeface="Times New Roman" pitchFamily="18" charset="0"/>
                <a:cs typeface="Times New Roman" pitchFamily="18" charset="0"/>
              </a:rPr>
              <a:t> se odnosi na krvnu vezu roditelja – hrvatskih državljana i njihovog djeteta</a:t>
            </a:r>
          </a:p>
          <a:p>
            <a:pPr algn="just">
              <a:lnSpc>
                <a:spcPct val="150000"/>
              </a:lnSpc>
              <a:buNone/>
            </a:pPr>
            <a:r>
              <a:rPr lang="hr-HR" sz="2000" dirty="0">
                <a:latin typeface="Times New Roman" pitchFamily="18" charset="0"/>
                <a:cs typeface="Times New Roman" pitchFamily="18" charset="0"/>
              </a:rPr>
              <a:t>    Stjecanje državljanstva </a:t>
            </a:r>
            <a:r>
              <a:rPr lang="hr-HR" sz="2000" b="1" i="1" dirty="0">
                <a:latin typeface="Times New Roman" pitchFamily="18" charset="0"/>
                <a:cs typeface="Times New Roman" pitchFamily="18" charset="0"/>
              </a:rPr>
              <a:t>podrijetlom</a:t>
            </a:r>
            <a:r>
              <a:rPr lang="hr-HR" sz="2000" dirty="0">
                <a:latin typeface="Times New Roman" pitchFamily="18" charset="0"/>
                <a:cs typeface="Times New Roman" pitchFamily="18" charset="0"/>
              </a:rPr>
              <a:t> temelji se na pravilu da dijete u času rođenja stječe državljanstvo svojih roditelja po sili zakona bez obzira na to koje su roditelji nacionalnosti, gdje je dijete rođeno, gdje je prebivalište roditelja u času djetetova rođenja i gdje će ono i njegovi roditelji živjeti.</a:t>
            </a:r>
          </a:p>
          <a:p>
            <a:pPr algn="just">
              <a:lnSpc>
                <a:spcPct val="150000"/>
              </a:lnSpc>
            </a:pPr>
            <a:r>
              <a:rPr lang="hr-HR" sz="2000" dirty="0">
                <a:latin typeface="Times New Roman" pitchFamily="18" charset="0"/>
                <a:cs typeface="Times New Roman" pitchFamily="18" charset="0"/>
              </a:rPr>
              <a:t>Hrvatsko državljanstvo stječe dijete koje je </a:t>
            </a:r>
            <a:r>
              <a:rPr lang="hr-HR" sz="2000" b="1" i="1" dirty="0">
                <a:latin typeface="Times New Roman" pitchFamily="18" charset="0"/>
                <a:cs typeface="Times New Roman" pitchFamily="18" charset="0"/>
              </a:rPr>
              <a:t>rođeno</a:t>
            </a:r>
            <a:r>
              <a:rPr lang="hr-HR" sz="2000" dirty="0">
                <a:latin typeface="Times New Roman" pitchFamily="18" charset="0"/>
                <a:cs typeface="Times New Roman" pitchFamily="18" charset="0"/>
              </a:rPr>
              <a:t> ili nađeno na području Republike Hrvatske, ako su mu oba roditelja nepoznata ili su nepoznatog državljanstva ili su bez državljanstva.</a:t>
            </a:r>
          </a:p>
          <a:p>
            <a:pPr algn="just">
              <a:lnSpc>
                <a:spcPct val="150000"/>
              </a:lnSpc>
            </a:pPr>
            <a:endParaRPr lang="hr-HR" sz="2000" dirty="0">
              <a:latin typeface="Times New Roman" pitchFamily="18" charset="0"/>
              <a:cs typeface="Times New Roman" pitchFamily="18" charset="0"/>
            </a:endParaRP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lgn="just">
              <a:lnSpc>
                <a:spcPct val="170000"/>
              </a:lnSpc>
            </a:pPr>
            <a:r>
              <a:rPr lang="hr-HR" sz="4000" b="1" i="1" dirty="0">
                <a:latin typeface="Times New Roman" pitchFamily="18" charset="0"/>
                <a:cs typeface="Times New Roman" pitchFamily="18" charset="0"/>
              </a:rPr>
              <a:t>Prirođenjem</a:t>
            </a:r>
            <a:r>
              <a:rPr lang="hr-HR" sz="4000" dirty="0">
                <a:latin typeface="Times New Roman" pitchFamily="18" charset="0"/>
                <a:cs typeface="Times New Roman" pitchFamily="18" charset="0"/>
              </a:rPr>
              <a:t> se u hrvatsko državljanstvo primaju punoljetni i poslovno sposobni stranci koji podnošenjem pisanog zahtjeva izraze pravnu voju za primitkom u hrvatsko državljanstvo.</a:t>
            </a:r>
          </a:p>
          <a:p>
            <a:pPr marL="109728" indent="0" algn="just">
              <a:lnSpc>
                <a:spcPct val="170000"/>
              </a:lnSpc>
              <a:buNone/>
            </a:pPr>
            <a:r>
              <a:rPr lang="hr-HR" sz="4000" dirty="0">
                <a:latin typeface="Times New Roman" pitchFamily="18" charset="0"/>
                <a:cs typeface="Times New Roman" pitchFamily="18" charset="0"/>
              </a:rPr>
              <a:t> </a:t>
            </a:r>
          </a:p>
          <a:p>
            <a:pPr algn="just">
              <a:lnSpc>
                <a:spcPct val="170000"/>
              </a:lnSpc>
            </a:pPr>
            <a:r>
              <a:rPr lang="hr-HR" sz="4000" b="1" i="1" dirty="0">
                <a:latin typeface="Times New Roman" pitchFamily="18" charset="0"/>
                <a:cs typeface="Times New Roman" pitchFamily="18" charset="0"/>
              </a:rPr>
              <a:t>Uvjeti </a:t>
            </a:r>
            <a:r>
              <a:rPr lang="hr-HR" sz="4000" i="1" dirty="0">
                <a:latin typeface="Times New Roman" pitchFamily="18" charset="0"/>
                <a:cs typeface="Times New Roman" pitchFamily="18" charset="0"/>
              </a:rPr>
              <a:t>za stjecanje hrvatskog državljanstva </a:t>
            </a:r>
            <a:r>
              <a:rPr lang="hr-HR" sz="4000" b="1" i="1" dirty="0">
                <a:latin typeface="Times New Roman" pitchFamily="18" charset="0"/>
                <a:cs typeface="Times New Roman" pitchFamily="18" charset="0"/>
              </a:rPr>
              <a:t>prirođenjem</a:t>
            </a:r>
            <a:r>
              <a:rPr lang="hr-HR" sz="4000" dirty="0">
                <a:latin typeface="Times New Roman" pitchFamily="18" charset="0"/>
                <a:cs typeface="Times New Roman" pitchFamily="18" charset="0"/>
              </a:rPr>
              <a:t>: </a:t>
            </a:r>
          </a:p>
          <a:p>
            <a:pPr>
              <a:lnSpc>
                <a:spcPct val="170000"/>
              </a:lnSpc>
              <a:buNone/>
            </a:pPr>
            <a:r>
              <a:rPr lang="hr-HR" sz="4000" dirty="0">
                <a:latin typeface="Times New Roman" pitchFamily="18" charset="0"/>
                <a:cs typeface="Times New Roman" pitchFamily="18" charset="0"/>
              </a:rPr>
              <a:t>1. da je navršio 18 godina života te da mu nije oduzeta poslovna sposobnost</a:t>
            </a:r>
          </a:p>
          <a:p>
            <a:pPr>
              <a:lnSpc>
                <a:spcPct val="170000"/>
              </a:lnSpc>
              <a:buNone/>
            </a:pPr>
            <a:r>
              <a:rPr lang="hr-HR" sz="4000" dirty="0">
                <a:latin typeface="Times New Roman" pitchFamily="18" charset="0"/>
                <a:cs typeface="Times New Roman" pitchFamily="18" charset="0"/>
              </a:rPr>
              <a:t>2. da ima otpust iz stranog državljanstva ili da podnese dokaz da će otpust dobiti ako bude primljen u hrvatsko državljanstvo</a:t>
            </a:r>
          </a:p>
          <a:p>
            <a:endParaRPr lang="hr-HR"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60000"/>
              </a:lnSpc>
              <a:buNone/>
            </a:pPr>
            <a:r>
              <a:rPr lang="hr-HR" sz="2000" dirty="0">
                <a:latin typeface="Times New Roman" pitchFamily="18" charset="0"/>
                <a:cs typeface="Times New Roman" pitchFamily="18" charset="0"/>
              </a:rPr>
              <a:t>3. da živi u Republici Hrvatskoj s prijavljenim boravkom </a:t>
            </a:r>
            <a:r>
              <a:rPr lang="hr-HR" sz="2000" b="1" i="1" dirty="0">
                <a:latin typeface="Times New Roman" pitchFamily="18" charset="0"/>
                <a:cs typeface="Times New Roman" pitchFamily="18" charset="0"/>
              </a:rPr>
              <a:t>8 godina </a:t>
            </a:r>
            <a:r>
              <a:rPr lang="hr-HR" sz="2000" b="1" dirty="0">
                <a:latin typeface="Times New Roman" pitchFamily="18" charset="0"/>
                <a:cs typeface="Times New Roman" pitchFamily="18" charset="0"/>
              </a:rPr>
              <a:t>neprekidno</a:t>
            </a:r>
            <a:r>
              <a:rPr lang="hr-HR" sz="2000" dirty="0">
                <a:latin typeface="Times New Roman" pitchFamily="18" charset="0"/>
                <a:cs typeface="Times New Roman" pitchFamily="18" charset="0"/>
              </a:rPr>
              <a:t> do podnošenja zahtjeva i ima </a:t>
            </a:r>
            <a:r>
              <a:rPr lang="hr-HR" sz="2000" i="1" dirty="0">
                <a:latin typeface="Times New Roman" pitchFamily="18" charset="0"/>
                <a:cs typeface="Times New Roman" pitchFamily="18" charset="0"/>
              </a:rPr>
              <a:t>odobren status stranca na stalnom boravku</a:t>
            </a:r>
            <a:endParaRPr lang="hr-HR" sz="2000" dirty="0">
              <a:latin typeface="Times New Roman" pitchFamily="18" charset="0"/>
              <a:cs typeface="Times New Roman" pitchFamily="18" charset="0"/>
            </a:endParaRPr>
          </a:p>
          <a:p>
            <a:pPr algn="just">
              <a:lnSpc>
                <a:spcPct val="160000"/>
              </a:lnSpc>
              <a:buNone/>
            </a:pPr>
            <a:r>
              <a:rPr lang="hr-HR" sz="2000" dirty="0">
                <a:latin typeface="Times New Roman" pitchFamily="18" charset="0"/>
                <a:cs typeface="Times New Roman" pitchFamily="18" charset="0"/>
              </a:rPr>
              <a:t>4. da poznaje hrvatski jezik i latinično pismo, hrvatsku kulturu i društveno uređenje; (izuzetak osobe starije od 60 godina) </a:t>
            </a:r>
          </a:p>
          <a:p>
            <a:pPr algn="just">
              <a:lnSpc>
                <a:spcPct val="160000"/>
              </a:lnSpc>
              <a:buNone/>
            </a:pPr>
            <a:r>
              <a:rPr lang="hr-HR" sz="2000" dirty="0">
                <a:latin typeface="Times New Roman" pitchFamily="18" charset="0"/>
                <a:cs typeface="Times New Roman" pitchFamily="18" charset="0"/>
              </a:rPr>
              <a:t>5. da se iz njegova ponašanja može zaključiti da poštuje pravni poredak i običaje u Republici Hrvatskoj</a:t>
            </a:r>
          </a:p>
          <a:p>
            <a:pPr>
              <a:lnSpc>
                <a:spcPct val="170000"/>
              </a:lnSpc>
              <a:buNone/>
            </a:pPr>
            <a:r>
              <a:rPr lang="hr-HR" sz="1600" i="1" dirty="0">
                <a:latin typeface="Times New Roman" pitchFamily="18" charset="0"/>
                <a:cs typeface="Times New Roman" pitchFamily="18" charset="0"/>
              </a:rPr>
              <a:t>(članak 8. stavak 1. ZHD-a) </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hr-HR" sz="2000" b="1" dirty="0">
                <a:latin typeface="Times New Roman" pitchFamily="18" charset="0"/>
                <a:cs typeface="Times New Roman" pitchFamily="18" charset="0"/>
              </a:rPr>
              <a:t>Beneficirana naturalizacija:</a:t>
            </a:r>
            <a:endParaRPr lang="hr-HR" sz="2000" dirty="0">
              <a:latin typeface="Times New Roman" pitchFamily="18" charset="0"/>
              <a:cs typeface="Times New Roman" pitchFamily="18" charset="0"/>
            </a:endParaRPr>
          </a:p>
          <a:p>
            <a:pPr algn="just">
              <a:lnSpc>
                <a:spcPct val="150000"/>
              </a:lnSpc>
              <a:buNone/>
            </a:pPr>
            <a:r>
              <a:rPr lang="hr-HR" sz="2000" dirty="0">
                <a:latin typeface="Times New Roman" pitchFamily="18" charset="0"/>
                <a:cs typeface="Times New Roman" pitchFamily="18" charset="0"/>
              </a:rPr>
              <a:t>    Blaži (povoljniji) zakonski uvjeti za primitak u hrvatsko državljanstvo propisani su za:</a:t>
            </a:r>
          </a:p>
          <a:p>
            <a:pPr algn="just">
              <a:lnSpc>
                <a:spcPct val="150000"/>
              </a:lnSpc>
            </a:pPr>
            <a:r>
              <a:rPr lang="hr-HR" sz="2000" dirty="0">
                <a:latin typeface="Times New Roman" pitchFamily="18" charset="0"/>
                <a:cs typeface="Times New Roman" pitchFamily="18" charset="0"/>
              </a:rPr>
              <a:t>za </a:t>
            </a:r>
            <a:r>
              <a:rPr lang="hr-HR" sz="2000" dirty="0" smtClean="0">
                <a:latin typeface="Times New Roman" pitchFamily="18" charset="0"/>
                <a:cs typeface="Times New Roman" pitchFamily="18" charset="0"/>
              </a:rPr>
              <a:t>osobe koje </a:t>
            </a:r>
            <a:r>
              <a:rPr lang="hr-HR" sz="2000" dirty="0">
                <a:latin typeface="Times New Roman" pitchFamily="18" charset="0"/>
                <a:cs typeface="Times New Roman" pitchFamily="18" charset="0"/>
              </a:rPr>
              <a:t>su </a:t>
            </a:r>
            <a:r>
              <a:rPr lang="hr-HR" sz="2000" dirty="0" smtClean="0">
                <a:latin typeface="Times New Roman" pitchFamily="18" charset="0"/>
                <a:cs typeface="Times New Roman" pitchFamily="18" charset="0"/>
              </a:rPr>
              <a:t>rođene </a:t>
            </a:r>
            <a:r>
              <a:rPr lang="hr-HR" sz="2000" dirty="0">
                <a:latin typeface="Times New Roman" pitchFamily="18" charset="0"/>
                <a:cs typeface="Times New Roman" pitchFamily="18" charset="0"/>
              </a:rPr>
              <a:t>u RH (uvjet: odobren stalni boravak i da žive u RH)</a:t>
            </a:r>
          </a:p>
          <a:p>
            <a:pPr lvl="0" algn="just">
              <a:lnSpc>
                <a:spcPct val="150000"/>
              </a:lnSpc>
              <a:buClr>
                <a:srgbClr val="2DA2BF"/>
              </a:buClr>
            </a:pPr>
            <a:r>
              <a:rPr lang="hr-HR" sz="2000" dirty="0">
                <a:latin typeface="Times New Roman" pitchFamily="18" charset="0"/>
                <a:cs typeface="Times New Roman" pitchFamily="18" charset="0"/>
              </a:rPr>
              <a:t>za strance koji su u braku s hrvatskim državljaninom </a:t>
            </a:r>
            <a:r>
              <a:rPr lang="hr-HR" sz="2000" dirty="0">
                <a:solidFill>
                  <a:prstClr val="black"/>
                </a:solidFill>
                <a:latin typeface="Times New Roman" pitchFamily="18" charset="0"/>
                <a:cs typeface="Times New Roman" pitchFamily="18" charset="0"/>
              </a:rPr>
              <a:t>(uvjet: odobren stalni boravak i da žive u RH)</a:t>
            </a:r>
          </a:p>
          <a:p>
            <a:pPr algn="just">
              <a:lnSpc>
                <a:spcPct val="150000"/>
              </a:lnSpc>
            </a:pPr>
            <a:r>
              <a:rPr lang="hr-HR" sz="2000" dirty="0">
                <a:latin typeface="Times New Roman" pitchFamily="18" charset="0"/>
                <a:cs typeface="Times New Roman" pitchFamily="18" charset="0"/>
              </a:rPr>
              <a:t> za iseljenike (strance koji su se iselili iz Hrvatske u namjeri da u inozemstvu stalno žive) i njihove potomke do 3. stupnja srodstva u ravnoj liniji (ne </a:t>
            </a:r>
            <a:r>
              <a:rPr lang="hr-HR" sz="2000" dirty="0" err="1">
                <a:latin typeface="Times New Roman" pitchFamily="18" charset="0"/>
                <a:cs typeface="Times New Roman" pitchFamily="18" charset="0"/>
              </a:rPr>
              <a:t>toč</a:t>
            </a:r>
            <a:r>
              <a:rPr lang="hr-HR" sz="2000" dirty="0">
                <a:latin typeface="Times New Roman" pitchFamily="18" charset="0"/>
                <a:cs typeface="Times New Roman" pitchFamily="18" charset="0"/>
              </a:rPr>
              <a:t>. 1., 2., 3. članka 8. stavka 1. ZHD-a)</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hr-HR" sz="2000" dirty="0">
                <a:latin typeface="Times New Roman" pitchFamily="18" charset="0"/>
                <a:cs typeface="Times New Roman" pitchFamily="18" charset="0"/>
              </a:rPr>
              <a:t>Uvod</a:t>
            </a:r>
          </a:p>
          <a:p>
            <a:pPr>
              <a:lnSpc>
                <a:spcPct val="150000"/>
              </a:lnSpc>
            </a:pPr>
            <a:r>
              <a:rPr lang="hr-HR" sz="2000" dirty="0">
                <a:latin typeface="Times New Roman" pitchFamily="18" charset="0"/>
                <a:cs typeface="Times New Roman" pitchFamily="18" charset="0"/>
              </a:rPr>
              <a:t>Državljanstvo</a:t>
            </a:r>
          </a:p>
          <a:p>
            <a:pPr>
              <a:lnSpc>
                <a:spcPct val="150000"/>
              </a:lnSpc>
            </a:pPr>
            <a:r>
              <a:rPr lang="hr-HR" sz="2000" dirty="0">
                <a:latin typeface="Times New Roman" pitchFamily="18" charset="0"/>
                <a:cs typeface="Times New Roman" pitchFamily="18" charset="0"/>
              </a:rPr>
              <a:t>Nacionalna manjina</a:t>
            </a:r>
          </a:p>
          <a:p>
            <a:pPr>
              <a:lnSpc>
                <a:spcPct val="150000"/>
              </a:lnSpc>
            </a:pPr>
            <a:r>
              <a:rPr lang="hr-HR" sz="2000" dirty="0">
                <a:latin typeface="Times New Roman" pitchFamily="18" charset="0"/>
                <a:cs typeface="Times New Roman" pitchFamily="18" charset="0"/>
              </a:rPr>
              <a:t>Zakon o hrvatskom državljanstvu</a:t>
            </a:r>
          </a:p>
          <a:p>
            <a:pPr>
              <a:lnSpc>
                <a:spcPct val="150000"/>
              </a:lnSpc>
            </a:pPr>
            <a:r>
              <a:rPr lang="hr-HR" sz="2000" dirty="0">
                <a:latin typeface="Times New Roman" pitchFamily="18" charset="0"/>
                <a:cs typeface="Times New Roman" pitchFamily="18" charset="0"/>
              </a:rPr>
              <a:t>Reguliranje statusa stranca </a:t>
            </a:r>
          </a:p>
          <a:p>
            <a:pPr>
              <a:lnSpc>
                <a:spcPct val="150000"/>
              </a:lnSpc>
            </a:pPr>
            <a:r>
              <a:rPr lang="hr-HR" sz="2000" dirty="0">
                <a:latin typeface="Times New Roman" pitchFamily="18" charset="0"/>
                <a:cs typeface="Times New Roman" pitchFamily="18" charset="0"/>
              </a:rPr>
              <a:t>Romi - specifičnosti u reguliranju statusa</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Sadržaj</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hr-HR" sz="2000" dirty="0">
                <a:latin typeface="Times New Roman" pitchFamily="18" charset="0"/>
                <a:cs typeface="Times New Roman" pitchFamily="18" charset="0"/>
              </a:rPr>
              <a:t>za strance koji su u braku s iseljenicima koji su stekli hrvatsko državljanstvo</a:t>
            </a:r>
          </a:p>
          <a:p>
            <a:pPr algn="just">
              <a:lnSpc>
                <a:spcPct val="150000"/>
              </a:lnSpc>
            </a:pPr>
            <a:r>
              <a:rPr lang="hr-HR" sz="2000" dirty="0">
                <a:latin typeface="Times New Roman" pitchFamily="18" charset="0"/>
                <a:cs typeface="Times New Roman" pitchFamily="18" charset="0"/>
              </a:rPr>
              <a:t>za strance čiji bi primitak u hrvatsko državljanstvo predstavljao interes za Republiku Hrvatsku</a:t>
            </a:r>
          </a:p>
          <a:p>
            <a:pPr algn="just">
              <a:lnSpc>
                <a:spcPct val="150000"/>
              </a:lnSpc>
            </a:pPr>
            <a:r>
              <a:rPr lang="hr-HR" sz="2000" dirty="0">
                <a:latin typeface="Times New Roman" pitchFamily="18" charset="0"/>
                <a:cs typeface="Times New Roman" pitchFamily="18" charset="0"/>
              </a:rPr>
              <a:t>za strance koji su u braku s osobama koje su stekle hrvatsko državljanstvo temeljem toga što je njihov primitak u hrvatsko državljanstvo bio od interesa za Republiku Hrvatsku</a:t>
            </a:r>
          </a:p>
          <a:p>
            <a:pPr algn="just">
              <a:lnSpc>
                <a:spcPct val="150000"/>
              </a:lnSpc>
            </a:pPr>
            <a:r>
              <a:rPr lang="hr-HR" sz="2000" dirty="0">
                <a:latin typeface="Times New Roman" pitchFamily="18" charset="0"/>
                <a:cs typeface="Times New Roman" pitchFamily="18" charset="0"/>
              </a:rPr>
              <a:t>za </a:t>
            </a:r>
            <a:r>
              <a:rPr lang="hr-HR" sz="2000" dirty="0" smtClean="0">
                <a:latin typeface="Times New Roman" pitchFamily="18" charset="0"/>
                <a:cs typeface="Times New Roman" pitchFamily="18" charset="0"/>
              </a:rPr>
              <a:t>osobe </a:t>
            </a:r>
            <a:r>
              <a:rPr lang="hr-HR" sz="2000" dirty="0">
                <a:latin typeface="Times New Roman" pitchFamily="18" charset="0"/>
                <a:cs typeface="Times New Roman" pitchFamily="18" charset="0"/>
              </a:rPr>
              <a:t>koji su pripadnici hrvatskog naroda</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lnSpcReduction="10000"/>
          </a:bodyPr>
          <a:lstStyle/>
          <a:p>
            <a:pPr lvl="0" algn="just">
              <a:lnSpc>
                <a:spcPct val="150000"/>
              </a:lnSpc>
              <a:buClr>
                <a:srgbClr val="2DA2BF"/>
              </a:buClr>
            </a:pPr>
            <a:r>
              <a:rPr lang="hr-HR" sz="2000" b="1" i="1" dirty="0">
                <a:solidFill>
                  <a:prstClr val="black"/>
                </a:solidFill>
                <a:latin typeface="Times New Roman" pitchFamily="18" charset="0"/>
                <a:cs typeface="Times New Roman" pitchFamily="18" charset="0"/>
              </a:rPr>
              <a:t>Osoba koja je rođena na području Republike Hrvatske </a:t>
            </a:r>
            <a:r>
              <a:rPr lang="hr-HR" sz="2000" i="1" dirty="0">
                <a:solidFill>
                  <a:prstClr val="black"/>
                </a:solidFill>
                <a:latin typeface="Times New Roman" pitchFamily="18" charset="0"/>
                <a:cs typeface="Times New Roman" pitchFamily="18" charset="0"/>
              </a:rPr>
              <a:t>i </a:t>
            </a:r>
            <a:r>
              <a:rPr lang="hr-HR" sz="2000" i="1" u="sng" dirty="0">
                <a:solidFill>
                  <a:prstClr val="black"/>
                </a:solidFill>
                <a:latin typeface="Times New Roman" pitchFamily="18" charset="0"/>
                <a:cs typeface="Times New Roman" pitchFamily="18" charset="0"/>
              </a:rPr>
              <a:t>živi u Republici Hrvatskoj</a:t>
            </a:r>
            <a:r>
              <a:rPr lang="hr-HR" sz="2000" dirty="0">
                <a:solidFill>
                  <a:prstClr val="black"/>
                </a:solidFill>
                <a:latin typeface="Times New Roman" pitchFamily="18" charset="0"/>
                <a:cs typeface="Times New Roman" pitchFamily="18" charset="0"/>
              </a:rPr>
              <a:t> te ima </a:t>
            </a:r>
            <a:r>
              <a:rPr lang="hr-HR" sz="2000" u="sng" dirty="0">
                <a:solidFill>
                  <a:prstClr val="black"/>
                </a:solidFill>
                <a:latin typeface="Times New Roman" pitchFamily="18" charset="0"/>
                <a:cs typeface="Times New Roman" pitchFamily="18" charset="0"/>
              </a:rPr>
              <a:t>odobren stalni boravak</a:t>
            </a:r>
            <a:r>
              <a:rPr lang="hr-HR" sz="2000" dirty="0">
                <a:solidFill>
                  <a:prstClr val="black"/>
                </a:solidFill>
                <a:latin typeface="Times New Roman" pitchFamily="18" charset="0"/>
                <a:cs typeface="Times New Roman" pitchFamily="18" charset="0"/>
              </a:rPr>
              <a:t>, može </a:t>
            </a:r>
            <a:r>
              <a:rPr lang="hr-HR" sz="2000" b="1" dirty="0">
                <a:solidFill>
                  <a:prstClr val="black"/>
                </a:solidFill>
                <a:latin typeface="Times New Roman" pitchFamily="18" charset="0"/>
                <a:cs typeface="Times New Roman" pitchFamily="18" charset="0"/>
              </a:rPr>
              <a:t>prirođenjem</a:t>
            </a:r>
            <a:r>
              <a:rPr lang="hr-HR" sz="2000" dirty="0">
                <a:solidFill>
                  <a:prstClr val="black"/>
                </a:solidFill>
                <a:latin typeface="Times New Roman" pitchFamily="18" charset="0"/>
                <a:cs typeface="Times New Roman" pitchFamily="18" charset="0"/>
              </a:rPr>
              <a:t> steći hrvatsko državljanstvo iako ne udovoljava pretpostavkama iz članka 8. stavka 1. točke 1., 3. i 4. ZHD-a.</a:t>
            </a:r>
          </a:p>
          <a:p>
            <a:pPr lvl="0">
              <a:lnSpc>
                <a:spcPct val="150000"/>
              </a:lnSpc>
              <a:buClr>
                <a:srgbClr val="2DA2BF"/>
              </a:buClr>
              <a:buNone/>
            </a:pPr>
            <a:r>
              <a:rPr lang="hr-HR" sz="1600" i="1" dirty="0">
                <a:solidFill>
                  <a:prstClr val="black"/>
                </a:solidFill>
                <a:latin typeface="Times New Roman" pitchFamily="18" charset="0"/>
                <a:cs typeface="Times New Roman" pitchFamily="18" charset="0"/>
              </a:rPr>
              <a:t>(članak 9. ZHD-a) </a:t>
            </a:r>
            <a:endParaRPr lang="hr-HR" sz="1600" dirty="0">
              <a:solidFill>
                <a:prstClr val="black"/>
              </a:solidFill>
              <a:latin typeface="Times New Roman" pitchFamily="18" charset="0"/>
              <a:cs typeface="Times New Roman" pitchFamily="18" charset="0"/>
            </a:endParaRPr>
          </a:p>
          <a:p>
            <a:pPr lvl="0" algn="just">
              <a:lnSpc>
                <a:spcPct val="150000"/>
              </a:lnSpc>
              <a:buClr>
                <a:srgbClr val="2DA2BF"/>
              </a:buClr>
            </a:pPr>
            <a:r>
              <a:rPr lang="hr-HR" sz="2000" b="1" i="1" dirty="0">
                <a:solidFill>
                  <a:prstClr val="black"/>
                </a:solidFill>
                <a:latin typeface="Times New Roman" pitchFamily="18" charset="0"/>
                <a:cs typeface="Times New Roman" pitchFamily="18" charset="0"/>
              </a:rPr>
              <a:t>Stranac koji je u braku s hrvatskim državljaninom </a:t>
            </a:r>
            <a:r>
              <a:rPr lang="hr-HR" sz="2000" dirty="0">
                <a:solidFill>
                  <a:prstClr val="black"/>
                </a:solidFill>
                <a:latin typeface="Times New Roman" pitchFamily="18" charset="0"/>
                <a:cs typeface="Times New Roman" pitchFamily="18" charset="0"/>
              </a:rPr>
              <a:t>i kojem je </a:t>
            </a:r>
            <a:r>
              <a:rPr lang="hr-HR" sz="2000" u="sng" dirty="0">
                <a:solidFill>
                  <a:prstClr val="black"/>
                </a:solidFill>
                <a:latin typeface="Times New Roman" pitchFamily="18" charset="0"/>
                <a:cs typeface="Times New Roman" pitchFamily="18" charset="0"/>
              </a:rPr>
              <a:t>odobren stalni boravak</a:t>
            </a:r>
            <a:r>
              <a:rPr lang="hr-HR" sz="2000" dirty="0">
                <a:solidFill>
                  <a:prstClr val="black"/>
                </a:solidFill>
                <a:latin typeface="Times New Roman" pitchFamily="18" charset="0"/>
                <a:cs typeface="Times New Roman" pitchFamily="18" charset="0"/>
              </a:rPr>
              <a:t> i </a:t>
            </a:r>
            <a:r>
              <a:rPr lang="hr-HR" sz="2000" u="sng" dirty="0">
                <a:solidFill>
                  <a:prstClr val="black"/>
                </a:solidFill>
                <a:latin typeface="Times New Roman" pitchFamily="18" charset="0"/>
                <a:cs typeface="Times New Roman" pitchFamily="18" charset="0"/>
              </a:rPr>
              <a:t>živi na području Republike Hrvatske</a:t>
            </a:r>
            <a:r>
              <a:rPr lang="hr-HR" sz="2000" dirty="0">
                <a:solidFill>
                  <a:prstClr val="black"/>
                </a:solidFill>
                <a:latin typeface="Times New Roman" pitchFamily="18" charset="0"/>
                <a:cs typeface="Times New Roman" pitchFamily="18" charset="0"/>
              </a:rPr>
              <a:t>, može </a:t>
            </a:r>
            <a:r>
              <a:rPr lang="hr-HR" sz="2000" b="1" dirty="0">
                <a:solidFill>
                  <a:prstClr val="black"/>
                </a:solidFill>
                <a:latin typeface="Times New Roman" pitchFamily="18" charset="0"/>
                <a:cs typeface="Times New Roman" pitchFamily="18" charset="0"/>
              </a:rPr>
              <a:t>prirođenjem</a:t>
            </a:r>
            <a:r>
              <a:rPr lang="hr-HR" sz="2000" dirty="0">
                <a:solidFill>
                  <a:prstClr val="black"/>
                </a:solidFill>
                <a:latin typeface="Times New Roman" pitchFamily="18" charset="0"/>
                <a:cs typeface="Times New Roman" pitchFamily="18" charset="0"/>
              </a:rPr>
              <a:t> steći hrvatsko državljanstvo iako ne udovoljava pretpostavkama iz članka 8. stavka 1. točaka 1-4. ZHD-a.</a:t>
            </a:r>
          </a:p>
          <a:p>
            <a:pPr lvl="0">
              <a:lnSpc>
                <a:spcPct val="150000"/>
              </a:lnSpc>
              <a:buClr>
                <a:srgbClr val="2DA2BF"/>
              </a:buClr>
              <a:buNone/>
            </a:pPr>
            <a:r>
              <a:rPr lang="hr-HR" sz="1600" i="1" dirty="0">
                <a:solidFill>
                  <a:prstClr val="black"/>
                </a:solidFill>
                <a:latin typeface="Times New Roman" pitchFamily="18" charset="0"/>
                <a:cs typeface="Times New Roman" pitchFamily="18" charset="0"/>
              </a:rPr>
              <a:t>(članak 10. ZHD-a)</a:t>
            </a:r>
          </a:p>
          <a:p>
            <a:pPr marL="109728" indent="0">
              <a:buNone/>
            </a:pPr>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1658282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nSpc>
                <a:spcPct val="170000"/>
              </a:lnSpc>
              <a:buNone/>
            </a:pPr>
            <a:r>
              <a:rPr lang="hr-HR" sz="2600" dirty="0">
                <a:latin typeface="Times New Roman" pitchFamily="18" charset="0"/>
                <a:cs typeface="Times New Roman" pitchFamily="18" charset="0"/>
              </a:rPr>
              <a:t>POSTUPAK STJECANJA HRVATSKOG DRŽAVLJANSTVA </a:t>
            </a:r>
          </a:p>
          <a:p>
            <a:pPr>
              <a:lnSpc>
                <a:spcPct val="170000"/>
              </a:lnSpc>
            </a:pPr>
            <a:r>
              <a:rPr lang="hr-HR" sz="2600" dirty="0">
                <a:latin typeface="Times New Roman" pitchFamily="18" charset="0"/>
                <a:cs typeface="Times New Roman" pitchFamily="18" charset="0"/>
              </a:rPr>
              <a:t>Osobe koje su hrvatsko državljanstvo stekle </a:t>
            </a:r>
            <a:r>
              <a:rPr lang="hr-HR" sz="2600" b="1" i="1" dirty="0">
                <a:latin typeface="Times New Roman" pitchFamily="18" charset="0"/>
                <a:cs typeface="Times New Roman" pitchFamily="18" charset="0"/>
              </a:rPr>
              <a:t>podrijetlom ili rođenjem</a:t>
            </a:r>
            <a:r>
              <a:rPr lang="hr-HR" sz="2600" dirty="0">
                <a:latin typeface="Times New Roman" pitchFamily="18" charset="0"/>
                <a:cs typeface="Times New Roman" pitchFamily="18" charset="0"/>
              </a:rPr>
              <a:t> na području Republike Hrvatske, u evidenciju o državljanstvu upisuju se prilikom upisa u maticu rođenih u nadležnim </a:t>
            </a:r>
            <a:r>
              <a:rPr lang="hr-HR" sz="2600" i="1" u="sng" dirty="0">
                <a:latin typeface="Times New Roman" pitchFamily="18" charset="0"/>
                <a:cs typeface="Times New Roman" pitchFamily="18" charset="0"/>
              </a:rPr>
              <a:t>uredima državne uprave</a:t>
            </a:r>
            <a:r>
              <a:rPr lang="hr-HR" sz="2600" dirty="0">
                <a:latin typeface="Times New Roman" pitchFamily="18" charset="0"/>
                <a:cs typeface="Times New Roman" pitchFamily="18" charset="0"/>
              </a:rPr>
              <a:t>, odnosno </a:t>
            </a:r>
            <a:r>
              <a:rPr lang="hr-HR" sz="2600" i="1" u="sng" dirty="0">
                <a:latin typeface="Times New Roman" pitchFamily="18" charset="0"/>
                <a:cs typeface="Times New Roman" pitchFamily="18" charset="0"/>
              </a:rPr>
              <a:t>gradskim uredima Grada Zagreba</a:t>
            </a:r>
            <a:r>
              <a:rPr lang="hr-HR" sz="2600" dirty="0">
                <a:latin typeface="Times New Roman" pitchFamily="18" charset="0"/>
                <a:cs typeface="Times New Roman" pitchFamily="18" charset="0"/>
              </a:rPr>
              <a:t>. </a:t>
            </a:r>
          </a:p>
          <a:p>
            <a:pPr>
              <a:lnSpc>
                <a:spcPct val="170000"/>
              </a:lnSpc>
            </a:pPr>
            <a:r>
              <a:rPr lang="hr-HR" sz="2600" dirty="0">
                <a:latin typeface="Times New Roman" pitchFamily="18" charset="0"/>
                <a:cs typeface="Times New Roman" pitchFamily="18" charset="0"/>
              </a:rPr>
              <a:t>Zahtjev za stjecanje hrvatskog državljanstva </a:t>
            </a:r>
            <a:r>
              <a:rPr lang="hr-HR" sz="2600" b="1" i="1" dirty="0">
                <a:latin typeface="Times New Roman" pitchFamily="18" charset="0"/>
                <a:cs typeface="Times New Roman" pitchFamily="18" charset="0"/>
              </a:rPr>
              <a:t>prirođenjem</a:t>
            </a:r>
            <a:r>
              <a:rPr lang="hr-HR" sz="2600" dirty="0">
                <a:latin typeface="Times New Roman" pitchFamily="18" charset="0"/>
                <a:cs typeface="Times New Roman" pitchFamily="18" charset="0"/>
              </a:rPr>
              <a:t> podnosi se osobno</a:t>
            </a:r>
            <a:r>
              <a:rPr lang="hr-HR" sz="2600" u="sng" dirty="0">
                <a:latin typeface="Times New Roman" pitchFamily="18" charset="0"/>
                <a:cs typeface="Times New Roman" pitchFamily="18" charset="0"/>
              </a:rPr>
              <a:t> </a:t>
            </a:r>
            <a:r>
              <a:rPr lang="hr-HR" sz="2600" i="1" u="sng" dirty="0">
                <a:latin typeface="Times New Roman" pitchFamily="18" charset="0"/>
                <a:cs typeface="Times New Roman" pitchFamily="18" charset="0"/>
              </a:rPr>
              <a:t>u policijskoj upravi, odnosno policijskoj postaji</a:t>
            </a:r>
            <a:r>
              <a:rPr lang="hr-HR" sz="2600" dirty="0">
                <a:latin typeface="Times New Roman" pitchFamily="18" charset="0"/>
                <a:cs typeface="Times New Roman" pitchFamily="18" charset="0"/>
              </a:rPr>
              <a:t>, te putem diplomatske misije ili konzularnog ureda Republike Hrvatske u inozemstvu.</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60000"/>
              </a:lnSpc>
            </a:pPr>
            <a:r>
              <a:rPr lang="hr-HR" sz="2000" b="1" dirty="0">
                <a:latin typeface="Times New Roman" pitchFamily="18" charset="0"/>
                <a:cs typeface="Times New Roman" pitchFamily="18" charset="0"/>
              </a:rPr>
              <a:t>Prirođenjem </a:t>
            </a:r>
            <a:r>
              <a:rPr lang="hr-HR" sz="2000" dirty="0">
                <a:latin typeface="Times New Roman" pitchFamily="18" charset="0"/>
                <a:cs typeface="Times New Roman" pitchFamily="18" charset="0"/>
              </a:rPr>
              <a:t>se hrvatsko državljanstvo stječe </a:t>
            </a:r>
            <a:r>
              <a:rPr lang="hr-HR" sz="2000" b="1" i="1" dirty="0">
                <a:latin typeface="Times New Roman" pitchFamily="18" charset="0"/>
                <a:cs typeface="Times New Roman" pitchFamily="18" charset="0"/>
              </a:rPr>
              <a:t>danom uručenja rješenja</a:t>
            </a:r>
            <a:r>
              <a:rPr lang="hr-HR" sz="2000" b="1" dirty="0">
                <a:latin typeface="Times New Roman" pitchFamily="18" charset="0"/>
                <a:cs typeface="Times New Roman" pitchFamily="18" charset="0"/>
              </a:rPr>
              <a:t> </a:t>
            </a:r>
            <a:r>
              <a:rPr lang="hr-HR" sz="2000" dirty="0">
                <a:latin typeface="Times New Roman" pitchFamily="18" charset="0"/>
                <a:cs typeface="Times New Roman" pitchFamily="18" charset="0"/>
              </a:rPr>
              <a:t>o primitku u hrvatsko državljanstvo</a:t>
            </a:r>
          </a:p>
          <a:p>
            <a:pPr>
              <a:lnSpc>
                <a:spcPct val="160000"/>
              </a:lnSpc>
            </a:pPr>
            <a:r>
              <a:rPr lang="hr-HR" sz="2000" dirty="0">
                <a:latin typeface="Times New Roman" pitchFamily="18" charset="0"/>
                <a:cs typeface="Times New Roman" pitchFamily="18" charset="0"/>
              </a:rPr>
              <a:t> Rješenje donosi </a:t>
            </a:r>
            <a:r>
              <a:rPr lang="hr-HR" sz="2000" b="1" i="1" dirty="0">
                <a:latin typeface="Times New Roman" pitchFamily="18" charset="0"/>
                <a:cs typeface="Times New Roman" pitchFamily="18" charset="0"/>
              </a:rPr>
              <a:t>Ministarstvo unutarnjih poslova (MUP)</a:t>
            </a:r>
            <a:r>
              <a:rPr lang="hr-HR" sz="2000" b="1" dirty="0">
                <a:latin typeface="Times New Roman" pitchFamily="18" charset="0"/>
                <a:cs typeface="Times New Roman" pitchFamily="18" charset="0"/>
              </a:rPr>
              <a:t>  </a:t>
            </a:r>
          </a:p>
          <a:p>
            <a:pPr marL="109728" indent="0">
              <a:buNone/>
            </a:pPr>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nSpc>
                <a:spcPct val="150000"/>
              </a:lnSpc>
              <a:buNone/>
            </a:pPr>
            <a:r>
              <a:rPr lang="hr-HR" sz="2000" dirty="0">
                <a:latin typeface="Times New Roman" pitchFamily="18" charset="0"/>
                <a:cs typeface="Times New Roman" pitchFamily="18" charset="0"/>
              </a:rPr>
              <a:t>OPREČNA MIŠLJENJA I</a:t>
            </a:r>
          </a:p>
          <a:p>
            <a:pPr lvl="0">
              <a:lnSpc>
                <a:spcPct val="150000"/>
              </a:lnSpc>
              <a:buNone/>
            </a:pPr>
            <a:r>
              <a:rPr lang="hr-HR" sz="2000" i="1" dirty="0">
                <a:latin typeface="Times New Roman" pitchFamily="18" charset="0"/>
                <a:cs typeface="Times New Roman" pitchFamily="18" charset="0"/>
              </a:rPr>
              <a:t>vezano za članak </a:t>
            </a:r>
            <a:r>
              <a:rPr lang="hr-HR" sz="2000" b="1" i="1" dirty="0">
                <a:latin typeface="Times New Roman" pitchFamily="18" charset="0"/>
                <a:cs typeface="Times New Roman" pitchFamily="18" charset="0"/>
              </a:rPr>
              <a:t>30. stavak 2</a:t>
            </a:r>
            <a:r>
              <a:rPr lang="hr-HR" sz="2000" i="1" dirty="0">
                <a:latin typeface="Times New Roman" pitchFamily="18" charset="0"/>
                <a:cs typeface="Times New Roman" pitchFamily="18" charset="0"/>
              </a:rPr>
              <a:t>. ZHD-a:</a:t>
            </a:r>
            <a:endParaRPr lang="hr-HR" sz="2000" dirty="0">
              <a:latin typeface="Times New Roman" pitchFamily="18" charset="0"/>
              <a:cs typeface="Times New Roman" pitchFamily="18" charset="0"/>
            </a:endParaRPr>
          </a:p>
          <a:p>
            <a:pPr marL="109728" lvl="0" indent="0" algn="just">
              <a:lnSpc>
                <a:spcPct val="150000"/>
              </a:lnSpc>
              <a:buNone/>
            </a:pPr>
            <a:r>
              <a:rPr lang="hr-HR" sz="2000" dirty="0">
                <a:latin typeface="Times New Roman" pitchFamily="18" charset="0"/>
                <a:cs typeface="Times New Roman" pitchFamily="18" charset="0"/>
              </a:rPr>
              <a:t>(1) Hrvatskim državljaninom smatra se osoba koja je to svojstvo stekla po propisima važećim do dana stupanja na snagu ZHD-a. </a:t>
            </a:r>
          </a:p>
          <a:p>
            <a:pPr marL="109728" lvl="0" indent="0" algn="just">
              <a:lnSpc>
                <a:spcPct val="150000"/>
              </a:lnSpc>
              <a:buNone/>
            </a:pPr>
            <a:r>
              <a:rPr lang="hr-HR" sz="2000" dirty="0">
                <a:latin typeface="Times New Roman" pitchFamily="18" charset="0"/>
                <a:cs typeface="Times New Roman" pitchFamily="18" charset="0"/>
              </a:rPr>
              <a:t>(2) Hrvatskim državljaninom </a:t>
            </a:r>
            <a:r>
              <a:rPr lang="hr-HR" sz="2000" b="1" dirty="0">
                <a:latin typeface="Times New Roman" pitchFamily="18" charset="0"/>
                <a:cs typeface="Times New Roman" pitchFamily="18" charset="0"/>
              </a:rPr>
              <a:t>smatra se pripadnik hrvatskog naroda</a:t>
            </a:r>
            <a:r>
              <a:rPr lang="hr-HR" sz="2000" dirty="0">
                <a:latin typeface="Times New Roman" pitchFamily="18" charset="0"/>
                <a:cs typeface="Times New Roman" pitchFamily="18" charset="0"/>
              </a:rPr>
              <a:t> </a:t>
            </a:r>
            <a:r>
              <a:rPr lang="hr-HR" sz="2000" i="1" dirty="0">
                <a:latin typeface="Times New Roman" pitchFamily="18" charset="0"/>
                <a:cs typeface="Times New Roman" pitchFamily="18" charset="0"/>
              </a:rPr>
              <a:t>koji na dan stupanja na snagu ovog zakona nema hrvatsko državljanstvo</a:t>
            </a:r>
            <a:r>
              <a:rPr lang="hr-HR" sz="2000" dirty="0">
                <a:latin typeface="Times New Roman" pitchFamily="18" charset="0"/>
                <a:cs typeface="Times New Roman" pitchFamily="18" charset="0"/>
              </a:rPr>
              <a:t>, a na dotični dan </a:t>
            </a:r>
            <a:r>
              <a:rPr lang="hr-HR" sz="2000" u="sng" dirty="0">
                <a:latin typeface="Times New Roman" pitchFamily="18" charset="0"/>
                <a:cs typeface="Times New Roman" pitchFamily="18" charset="0"/>
              </a:rPr>
              <a:t>ima prijavljeno prebivalište u Republici Hrvatskoj</a:t>
            </a:r>
            <a:r>
              <a:rPr lang="hr-HR" sz="2000" dirty="0">
                <a:latin typeface="Times New Roman" pitchFamily="18" charset="0"/>
                <a:cs typeface="Times New Roman" pitchFamily="18" charset="0"/>
              </a:rPr>
              <a:t>, ako da </a:t>
            </a:r>
            <a:r>
              <a:rPr lang="hr-HR" sz="2000" u="sng" dirty="0">
                <a:latin typeface="Times New Roman" pitchFamily="18" charset="0"/>
                <a:cs typeface="Times New Roman" pitchFamily="18" charset="0"/>
              </a:rPr>
              <a:t>pisanu izjavu da se smatra hrvatskim državljaninom</a:t>
            </a:r>
            <a:r>
              <a:rPr lang="hr-HR" sz="2000" dirty="0">
                <a:latin typeface="Times New Roman" pitchFamily="18" charset="0"/>
                <a:cs typeface="Times New Roman" pitchFamily="18" charset="0"/>
              </a:rPr>
              <a:t>.</a:t>
            </a:r>
          </a:p>
          <a:p>
            <a:endParaRPr lang="hr-HR" dirty="0"/>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lnSpc>
                <a:spcPct val="170000"/>
              </a:lnSpc>
            </a:pPr>
            <a:r>
              <a:rPr lang="hr-HR" sz="2900" dirty="0">
                <a:latin typeface="Times New Roman" pitchFamily="18" charset="0"/>
                <a:cs typeface="Times New Roman" pitchFamily="18" charset="0"/>
              </a:rPr>
              <a:t>Načelo kontinuiteta (čl. 30. st. 1.) – prema propisima koji su vrijedili u bivšoj SFRJ, uz savezno državljanstvo građani su imali </a:t>
            </a:r>
            <a:r>
              <a:rPr lang="hr-HR" sz="2900" b="1" dirty="0">
                <a:latin typeface="Times New Roman" pitchFamily="18" charset="0"/>
                <a:cs typeface="Times New Roman" pitchFamily="18" charset="0"/>
              </a:rPr>
              <a:t>i republičko državljanstvo </a:t>
            </a:r>
            <a:r>
              <a:rPr lang="hr-HR" sz="2900" dirty="0">
                <a:latin typeface="Times New Roman" pitchFamily="18" charset="0"/>
                <a:cs typeface="Times New Roman" pitchFamily="18" charset="0"/>
              </a:rPr>
              <a:t>(npr. SR Hrvatske) čija se promjena mogla izvršiti u posebnom postupku i samo na zahtjev zainteresirane stranke. Tako npr. preseljenje i promjena prebivališta iz jedne u drugu republiku nije automatski značila promjenu republičkog državljanstva.</a:t>
            </a:r>
          </a:p>
          <a:p>
            <a:pPr algn="just">
              <a:lnSpc>
                <a:spcPct val="170000"/>
              </a:lnSpc>
            </a:pPr>
            <a:r>
              <a:rPr lang="hr-HR" sz="2900" dirty="0">
                <a:latin typeface="Times New Roman" pitchFamily="18" charset="0"/>
                <a:cs typeface="Times New Roman" pitchFamily="18" charset="0"/>
              </a:rPr>
              <a:t>Dakle, danom stupanja na snagu ZHD-a sve osobe koje nisu imale regulirano državljanstvo SR Hrvatske postale su – STRANCI i njihov se status regulirao sukladno odredbama tadašnjeg Zakona o kretanju i boravku stranaca (npr. 3 godine u radnom odnosu u RH – mogućnost stjecanja stalnog boravka, brak s </a:t>
            </a:r>
            <a:r>
              <a:rPr lang="hr-HR" sz="2900" dirty="0" err="1">
                <a:latin typeface="Times New Roman" pitchFamily="18" charset="0"/>
                <a:cs typeface="Times New Roman" pitchFamily="18" charset="0"/>
              </a:rPr>
              <a:t>hr</a:t>
            </a:r>
            <a:r>
              <a:rPr lang="hr-HR" sz="2900" dirty="0">
                <a:latin typeface="Times New Roman" pitchFamily="18" charset="0"/>
                <a:cs typeface="Times New Roman" pitchFamily="18" charset="0"/>
              </a:rPr>
              <a:t>. državljaninom najmanje 1 god.  – mogućnost stjecanja stalnog boravka,...)</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92500" lnSpcReduction="20000"/>
          </a:bodyPr>
          <a:lstStyle/>
          <a:p>
            <a:pPr lvl="0" algn="just">
              <a:lnSpc>
                <a:spcPct val="170000"/>
              </a:lnSpc>
              <a:buClr>
                <a:srgbClr val="2DA2BF"/>
              </a:buClr>
            </a:pPr>
            <a:r>
              <a:rPr lang="hr-HR" sz="1900" dirty="0">
                <a:solidFill>
                  <a:prstClr val="black"/>
                </a:solidFill>
                <a:latin typeface="Times New Roman" pitchFamily="18" charset="0"/>
                <a:cs typeface="Times New Roman" pitchFamily="18" charset="0"/>
              </a:rPr>
              <a:t>mogućnost koja je čl. 30. st. 2. ZHD-a bila propisana za pripadnike hrvatskog naroda s prebivalištem u RH nije postojala i za pripadnike drugih naroda u RH   </a:t>
            </a:r>
          </a:p>
          <a:p>
            <a:pPr lvl="0" algn="just">
              <a:lnSpc>
                <a:spcPct val="170000"/>
              </a:lnSpc>
              <a:buClr>
                <a:srgbClr val="2DA2BF"/>
              </a:buClr>
            </a:pPr>
            <a:r>
              <a:rPr lang="hr-HR" sz="1900" dirty="0">
                <a:solidFill>
                  <a:prstClr val="black"/>
                </a:solidFill>
                <a:latin typeface="Times New Roman" pitchFamily="18" charset="0"/>
                <a:cs typeface="Times New Roman" pitchFamily="18" charset="0"/>
              </a:rPr>
              <a:t>status pripadnika drugih naroda s prebivalištem u RH regulirala je odredba </a:t>
            </a:r>
            <a:r>
              <a:rPr lang="hr-HR" sz="1900" i="1" dirty="0">
                <a:solidFill>
                  <a:prstClr val="black"/>
                </a:solidFill>
                <a:latin typeface="Times New Roman" pitchFamily="18" charset="0"/>
                <a:cs typeface="Times New Roman" pitchFamily="18" charset="0"/>
              </a:rPr>
              <a:t>članka 79. stavka 1.</a:t>
            </a:r>
            <a:r>
              <a:rPr lang="hr-HR" sz="1900" dirty="0">
                <a:solidFill>
                  <a:prstClr val="black"/>
                </a:solidFill>
                <a:latin typeface="Times New Roman" pitchFamily="18" charset="0"/>
                <a:cs typeface="Times New Roman" pitchFamily="18" charset="0"/>
              </a:rPr>
              <a:t> ZAKONA O KRETANJU I BORAVKU STRANACA (NN, 53/91): </a:t>
            </a:r>
            <a:r>
              <a:rPr lang="hr-HR" sz="2000" b="1" i="1" dirty="0">
                <a:latin typeface="Times New Roman"/>
              </a:rPr>
              <a:t>Status trajno nastanjenog stranca </a:t>
            </a:r>
            <a:r>
              <a:rPr lang="hr-HR" sz="2000" i="1" dirty="0">
                <a:latin typeface="Times New Roman"/>
              </a:rPr>
              <a:t>priznat će se, pod uvjetima reciprociteta, osobama koje su se prema dosadašnjim propisima smatrale jugoslavenskim državljanima ako danom stupanja na snagu ovog zakona </a:t>
            </a:r>
            <a:r>
              <a:rPr lang="hr-HR" sz="2000" b="1" i="1" dirty="0">
                <a:latin typeface="Times New Roman"/>
              </a:rPr>
              <a:t>imaju prebivalište u Republici Hrvatskoj.</a:t>
            </a:r>
          </a:p>
          <a:p>
            <a:pPr lvl="0" algn="just">
              <a:lnSpc>
                <a:spcPct val="170000"/>
              </a:lnSpc>
              <a:buClr>
                <a:srgbClr val="2DA2BF"/>
              </a:buClr>
            </a:pPr>
            <a:r>
              <a:rPr lang="hr-HR" sz="2000" dirty="0">
                <a:latin typeface="Times New Roman"/>
              </a:rPr>
              <a:t>stupanje na snagu - 08.10.1991. , isto kao i ZHD</a:t>
            </a:r>
            <a:endParaRPr lang="hr-HR" sz="1900" dirty="0">
              <a:solidFill>
                <a:prstClr val="black"/>
              </a:solidFill>
              <a:latin typeface="Times New Roman" pitchFamily="18" charset="0"/>
              <a:cs typeface="Times New Roman" pitchFamily="18" charset="0"/>
            </a:endParaRPr>
          </a:p>
          <a:p>
            <a:pPr marL="109728" lvl="0" indent="0" algn="just">
              <a:lnSpc>
                <a:spcPct val="170000"/>
              </a:lnSpc>
              <a:buClr>
                <a:srgbClr val="2DA2BF"/>
              </a:buClr>
              <a:buNone/>
            </a:pPr>
            <a:r>
              <a:rPr lang="hr-HR" sz="1900" dirty="0">
                <a:solidFill>
                  <a:prstClr val="black"/>
                </a:solidFill>
                <a:latin typeface="Times New Roman" pitchFamily="18" charset="0"/>
                <a:cs typeface="Times New Roman" pitchFamily="18" charset="0"/>
              </a:rPr>
              <a:t>    </a:t>
            </a:r>
          </a:p>
          <a:p>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1816096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lnSpc>
                <a:spcPct val="160000"/>
              </a:lnSpc>
            </a:pPr>
            <a:r>
              <a:rPr lang="hr-HR" sz="2200" i="1" dirty="0">
                <a:latin typeface="Times New Roman" pitchFamily="18" charset="0"/>
                <a:cs typeface="Times New Roman" pitchFamily="18" charset="0"/>
              </a:rPr>
              <a:t>glavna kritika</a:t>
            </a:r>
          </a:p>
          <a:p>
            <a:pPr algn="just">
              <a:lnSpc>
                <a:spcPct val="160000"/>
              </a:lnSpc>
              <a:buNone/>
            </a:pPr>
            <a:r>
              <a:rPr lang="hr-HR" sz="2200" dirty="0">
                <a:latin typeface="Times New Roman" pitchFamily="18" charset="0"/>
                <a:cs typeface="Times New Roman" pitchFamily="18" charset="0"/>
              </a:rPr>
              <a:t>    S obzirom da čl. 30. st. 2. ZHD-a propisuje mogućnost samo za pripadnike hrvatskog naroda, osobe koje nisu hrvatske nacionalnosti a koje su imale prebivalište u RH na dan 8.10.1991. ili neku drugu čvrstu poveznicu s RH (npr. rođenje u RH, dugogodišnji život u </a:t>
            </a:r>
            <a:r>
              <a:rPr lang="hr-HR" sz="2200" dirty="0" err="1">
                <a:latin typeface="Times New Roman" pitchFamily="18" charset="0"/>
                <a:cs typeface="Times New Roman" pitchFamily="18" charset="0"/>
              </a:rPr>
              <a:t>RH..</a:t>
            </a:r>
            <a:r>
              <a:rPr lang="hr-HR" sz="2200" dirty="0">
                <a:latin typeface="Times New Roman" pitchFamily="18" charset="0"/>
                <a:cs typeface="Times New Roman" pitchFamily="18" charset="0"/>
              </a:rPr>
              <a:t>.), stavljene su u položaj da su za stjecanje hrvatskog državljanstva morale ispunjavati uvjete propisane za naturalizaciju stranaca. </a:t>
            </a:r>
          </a:p>
          <a:p>
            <a:pPr algn="just">
              <a:lnSpc>
                <a:spcPct val="160000"/>
              </a:lnSpc>
              <a:buNone/>
            </a:pPr>
            <a:r>
              <a:rPr lang="hr-HR" sz="2200" dirty="0">
                <a:latin typeface="Times New Roman" pitchFamily="18" charset="0"/>
                <a:cs typeface="Times New Roman" pitchFamily="18" charset="0"/>
              </a:rPr>
              <a:t>    Ovakvim zakonskim rješenjem navedeni stanovnici RH zatekli su se u otežanoj pravnoj i životnoj situaciji</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92500" lnSpcReduction="20000"/>
          </a:bodyPr>
          <a:lstStyle/>
          <a:p>
            <a:pPr lvl="0">
              <a:buClr>
                <a:srgbClr val="2DA2BF"/>
              </a:buClr>
              <a:buNone/>
            </a:pPr>
            <a:r>
              <a:rPr lang="hr-HR" sz="2000" b="1" i="1" dirty="0">
                <a:solidFill>
                  <a:prstClr val="black"/>
                </a:solidFill>
                <a:latin typeface="Times New Roman" pitchFamily="18" charset="0"/>
                <a:cs typeface="Times New Roman" pitchFamily="18" charset="0"/>
              </a:rPr>
              <a:t>Kako su to riješili drugi?</a:t>
            </a:r>
            <a:endParaRPr lang="hr-HR" sz="2000" dirty="0">
              <a:solidFill>
                <a:prstClr val="black"/>
              </a:solidFill>
              <a:latin typeface="Times New Roman" pitchFamily="18" charset="0"/>
              <a:cs typeface="Times New Roman" pitchFamily="18" charset="0"/>
            </a:endParaRPr>
          </a:p>
          <a:p>
            <a:pPr lvl="0" algn="just">
              <a:lnSpc>
                <a:spcPct val="170000"/>
              </a:lnSpc>
              <a:buClr>
                <a:srgbClr val="2DA2BF"/>
              </a:buClr>
              <a:buNone/>
            </a:pPr>
            <a:r>
              <a:rPr lang="hr-HR" sz="2000" dirty="0">
                <a:solidFill>
                  <a:prstClr val="black"/>
                </a:solidFill>
                <a:latin typeface="Times New Roman" pitchFamily="18" charset="0"/>
                <a:cs typeface="Times New Roman" pitchFamily="18" charset="0"/>
              </a:rPr>
              <a:t>    Prema članku 40. Zakona o državljanstvu Republike Slovenije </a:t>
            </a:r>
            <a:r>
              <a:rPr lang="hr-HR" sz="1900" dirty="0">
                <a:solidFill>
                  <a:prstClr val="black"/>
                </a:solidFill>
                <a:latin typeface="Times New Roman" pitchFamily="18" charset="0"/>
                <a:cs typeface="Times New Roman" pitchFamily="18" charset="0"/>
              </a:rPr>
              <a:t>(u prijelaznim odredbama)</a:t>
            </a:r>
            <a:r>
              <a:rPr lang="hr-HR" sz="2000" dirty="0">
                <a:solidFill>
                  <a:prstClr val="black"/>
                </a:solidFill>
                <a:latin typeface="Times New Roman" pitchFamily="18" charset="0"/>
                <a:cs typeface="Times New Roman" pitchFamily="18" charset="0"/>
              </a:rPr>
              <a:t> slovensko državljanstvo stekao je državljanin druge republike bivše SFRJ, ako je:</a:t>
            </a:r>
          </a:p>
          <a:p>
            <a:pPr lvl="0" algn="just">
              <a:lnSpc>
                <a:spcPct val="170000"/>
              </a:lnSpc>
              <a:buClr>
                <a:srgbClr val="2DA2BF"/>
              </a:buClr>
            </a:pPr>
            <a:r>
              <a:rPr lang="hr-HR" sz="2000" dirty="0">
                <a:solidFill>
                  <a:prstClr val="black"/>
                </a:solidFill>
                <a:latin typeface="Times New Roman" pitchFamily="18" charset="0"/>
                <a:cs typeface="Times New Roman" pitchFamily="18" charset="0"/>
              </a:rPr>
              <a:t> imao prijavljeno stalno prebivalište u Republici Sloveniji na dan plebiscita o neovisnosti i samostalnosti Republike Slovenije 23. 12. 1990. godine </a:t>
            </a:r>
          </a:p>
          <a:p>
            <a:pPr lvl="0" algn="just">
              <a:lnSpc>
                <a:spcPct val="170000"/>
              </a:lnSpc>
              <a:buClr>
                <a:srgbClr val="2DA2BF"/>
              </a:buClr>
            </a:pPr>
            <a:r>
              <a:rPr lang="hr-HR" sz="2000" dirty="0">
                <a:solidFill>
                  <a:prstClr val="black"/>
                </a:solidFill>
                <a:latin typeface="Times New Roman" pitchFamily="18" charset="0"/>
                <a:cs typeface="Times New Roman" pitchFamily="18" charset="0"/>
              </a:rPr>
              <a:t>stvarno živio u Republici Sloveniji</a:t>
            </a:r>
          </a:p>
          <a:p>
            <a:pPr lvl="0" algn="just">
              <a:lnSpc>
                <a:spcPct val="170000"/>
              </a:lnSpc>
              <a:buClr>
                <a:srgbClr val="2DA2BF"/>
              </a:buClr>
            </a:pPr>
            <a:r>
              <a:rPr lang="hr-HR" sz="2000" dirty="0">
                <a:solidFill>
                  <a:prstClr val="black"/>
                </a:solidFill>
                <a:latin typeface="Times New Roman" pitchFamily="18" charset="0"/>
                <a:cs typeface="Times New Roman" pitchFamily="18" charset="0"/>
              </a:rPr>
              <a:t>podnio molbu za stjecanje slovenskog državljanstva u roku od šest mjeseci od stupanja na snagu Zakona o državljanstvu Republike Slovenije, koji je istekao 25.12.1991. godine</a:t>
            </a:r>
          </a:p>
          <a:p>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1333376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lvl="0" algn="just">
              <a:lnSpc>
                <a:spcPct val="150000"/>
              </a:lnSpc>
              <a:buClr>
                <a:srgbClr val="2DA2BF"/>
              </a:buClr>
            </a:pPr>
            <a:r>
              <a:rPr lang="hr-HR" sz="2000" dirty="0">
                <a:solidFill>
                  <a:prstClr val="black"/>
                </a:solidFill>
                <a:latin typeface="Times New Roman" pitchFamily="18" charset="0"/>
                <a:cs typeface="Times New Roman" pitchFamily="18" charset="0"/>
              </a:rPr>
              <a:t>po toj osnovi podneseno je ukupno 174.168 zahtjeva za stjecanje slovenskog državljanstva</a:t>
            </a:r>
          </a:p>
          <a:p>
            <a:pPr lvl="0" algn="just">
              <a:lnSpc>
                <a:spcPct val="150000"/>
              </a:lnSpc>
              <a:buClr>
                <a:srgbClr val="2DA2BF"/>
              </a:buClr>
            </a:pPr>
            <a:r>
              <a:rPr lang="hr-HR" sz="2000" dirty="0">
                <a:solidFill>
                  <a:prstClr val="black"/>
                </a:solidFill>
                <a:latin typeface="Times New Roman" pitchFamily="18" charset="0"/>
                <a:cs typeface="Times New Roman" pitchFamily="18" charset="0"/>
              </a:rPr>
              <a:t>pozitivno je riješeno170.996 molbi državljana drugih republika bivše SFRJ</a:t>
            </a:r>
          </a:p>
          <a:p>
            <a:pPr lvl="0" algn="just">
              <a:lnSpc>
                <a:spcPct val="150000"/>
              </a:lnSpc>
              <a:buClr>
                <a:srgbClr val="2DA2BF"/>
              </a:buClr>
            </a:pPr>
            <a:r>
              <a:rPr lang="hr-HR" sz="2000" dirty="0">
                <a:solidFill>
                  <a:prstClr val="black"/>
                </a:solidFill>
                <a:latin typeface="Times New Roman" pitchFamily="18" charset="0"/>
                <a:cs typeface="Times New Roman" pitchFamily="18" charset="0"/>
              </a:rPr>
              <a:t> 8,7% ukupnog stanovništva u Sloveniji</a:t>
            </a:r>
          </a:p>
          <a:p>
            <a:pPr lvl="0" algn="just">
              <a:lnSpc>
                <a:spcPct val="150000"/>
              </a:lnSpc>
              <a:buClr>
                <a:srgbClr val="2DA2BF"/>
              </a:buClr>
            </a:pPr>
            <a:endParaRPr lang="hr-HR" sz="2000" dirty="0">
              <a:solidFill>
                <a:prstClr val="black"/>
              </a:solidFill>
              <a:latin typeface="Times New Roman" pitchFamily="18" charset="0"/>
              <a:cs typeface="Times New Roman" pitchFamily="18" charset="0"/>
            </a:endParaRPr>
          </a:p>
          <a:p>
            <a:pPr lvl="0" algn="just">
              <a:lnSpc>
                <a:spcPct val="150000"/>
              </a:lnSpc>
              <a:buClr>
                <a:srgbClr val="2DA2BF"/>
              </a:buClr>
              <a:buNone/>
            </a:pPr>
            <a:endParaRPr lang="hr-HR" sz="1600" i="1" dirty="0">
              <a:solidFill>
                <a:prstClr val="black"/>
              </a:solidFill>
              <a:latin typeface="Times New Roman" pitchFamily="18" charset="0"/>
              <a:cs typeface="Times New Roman" pitchFamily="18" charset="0"/>
            </a:endParaRPr>
          </a:p>
          <a:p>
            <a:pPr lvl="0" algn="just">
              <a:lnSpc>
                <a:spcPct val="150000"/>
              </a:lnSpc>
              <a:buClr>
                <a:srgbClr val="2DA2BF"/>
              </a:buClr>
              <a:buNone/>
            </a:pPr>
            <a:endParaRPr lang="hr-HR" sz="1600" i="1" dirty="0">
              <a:solidFill>
                <a:prstClr val="black"/>
              </a:solidFill>
              <a:latin typeface="Times New Roman" pitchFamily="18" charset="0"/>
              <a:cs typeface="Times New Roman" pitchFamily="18" charset="0"/>
            </a:endParaRPr>
          </a:p>
          <a:p>
            <a:pPr lvl="0" algn="just">
              <a:lnSpc>
                <a:spcPct val="150000"/>
              </a:lnSpc>
              <a:buClr>
                <a:srgbClr val="2DA2BF"/>
              </a:buClr>
              <a:buNone/>
            </a:pPr>
            <a:endParaRPr lang="hr-HR" sz="1600" i="1" dirty="0">
              <a:solidFill>
                <a:prstClr val="black"/>
              </a:solidFill>
              <a:latin typeface="Times New Roman" pitchFamily="18" charset="0"/>
              <a:cs typeface="Times New Roman" pitchFamily="18" charset="0"/>
            </a:endParaRPr>
          </a:p>
          <a:p>
            <a:pPr lvl="0" algn="just">
              <a:lnSpc>
                <a:spcPct val="150000"/>
              </a:lnSpc>
              <a:buClr>
                <a:srgbClr val="2DA2BF"/>
              </a:buClr>
              <a:buNone/>
            </a:pPr>
            <a:r>
              <a:rPr lang="hr-HR" sz="1600" i="1" dirty="0">
                <a:solidFill>
                  <a:prstClr val="black"/>
                </a:solidFill>
                <a:latin typeface="Times New Roman" pitchFamily="18" charset="0"/>
                <a:cs typeface="Times New Roman" pitchFamily="18" charset="0"/>
              </a:rPr>
              <a:t>(Izvor: Ratko Bubalo 2007., “Statusni položaj državljana drugih republika bivše SFRJ”)</a:t>
            </a:r>
          </a:p>
          <a:p>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382550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buNone/>
            </a:pPr>
            <a:r>
              <a:rPr lang="hr-HR" sz="2000" dirty="0">
                <a:latin typeface="Times New Roman" pitchFamily="18" charset="0"/>
                <a:cs typeface="Times New Roman" pitchFamily="18" charset="0"/>
              </a:rPr>
              <a:t>Nacionalna struktura stanovništva (popis iz 2011.)</a:t>
            </a:r>
          </a:p>
          <a:p>
            <a:pPr lvl="0">
              <a:lnSpc>
                <a:spcPct val="150000"/>
              </a:lnSpc>
            </a:pPr>
            <a:r>
              <a:rPr lang="hr-HR" sz="2000" dirty="0">
                <a:latin typeface="Times New Roman" pitchFamily="18" charset="0"/>
                <a:cs typeface="Times New Roman" pitchFamily="18" charset="0"/>
              </a:rPr>
              <a:t> Hrvati </a:t>
            </a:r>
            <a:r>
              <a:rPr lang="hr-HR" sz="2000" dirty="0" smtClean="0">
                <a:latin typeface="Times New Roman" pitchFamily="18" charset="0"/>
                <a:cs typeface="Times New Roman" pitchFamily="18" charset="0"/>
              </a:rPr>
              <a:t>         90,42</a:t>
            </a:r>
            <a:r>
              <a:rPr lang="hr-HR" sz="2000" dirty="0">
                <a:latin typeface="Times New Roman" pitchFamily="18" charset="0"/>
                <a:cs typeface="Times New Roman" pitchFamily="18" charset="0"/>
              </a:rPr>
              <a:t>%,</a:t>
            </a:r>
          </a:p>
          <a:p>
            <a:pPr lvl="0">
              <a:lnSpc>
                <a:spcPct val="150000"/>
              </a:lnSpc>
            </a:pPr>
            <a:r>
              <a:rPr lang="hr-HR" sz="2000" dirty="0">
                <a:latin typeface="Times New Roman" pitchFamily="18" charset="0"/>
                <a:cs typeface="Times New Roman" pitchFamily="18" charset="0"/>
              </a:rPr>
              <a:t> Srbi </a:t>
            </a:r>
            <a:r>
              <a:rPr lang="hr-HR" sz="2000" dirty="0" smtClean="0">
                <a:latin typeface="Times New Roman" pitchFamily="18" charset="0"/>
                <a:cs typeface="Times New Roman" pitchFamily="18" charset="0"/>
              </a:rPr>
              <a:t>              4,36</a:t>
            </a:r>
            <a:r>
              <a:rPr lang="hr-HR" sz="2000" dirty="0">
                <a:latin typeface="Times New Roman" pitchFamily="18" charset="0"/>
                <a:cs typeface="Times New Roman" pitchFamily="18" charset="0"/>
              </a:rPr>
              <a:t>%,</a:t>
            </a:r>
          </a:p>
          <a:p>
            <a:pPr lvl="0">
              <a:lnSpc>
                <a:spcPct val="150000"/>
              </a:lnSpc>
            </a:pPr>
            <a:r>
              <a:rPr lang="hr-HR" sz="2000" dirty="0">
                <a:latin typeface="Times New Roman" pitchFamily="18" charset="0"/>
                <a:cs typeface="Times New Roman" pitchFamily="18" charset="0"/>
              </a:rPr>
              <a:t> Bošnjaci </a:t>
            </a:r>
            <a:r>
              <a:rPr lang="hr-HR" sz="2000" dirty="0" smtClean="0">
                <a:latin typeface="Times New Roman" pitchFamily="18" charset="0"/>
                <a:cs typeface="Times New Roman" pitchFamily="18" charset="0"/>
              </a:rPr>
              <a:t>       0,73</a:t>
            </a:r>
            <a:r>
              <a:rPr lang="hr-HR" sz="2000" dirty="0">
                <a:latin typeface="Times New Roman" pitchFamily="18" charset="0"/>
                <a:cs typeface="Times New Roman" pitchFamily="18" charset="0"/>
              </a:rPr>
              <a:t>%,</a:t>
            </a:r>
          </a:p>
          <a:p>
            <a:pPr lvl="0">
              <a:lnSpc>
                <a:spcPct val="150000"/>
              </a:lnSpc>
            </a:pPr>
            <a:r>
              <a:rPr lang="hr-HR" sz="2000" dirty="0">
                <a:latin typeface="Times New Roman" pitchFamily="18" charset="0"/>
                <a:cs typeface="Times New Roman" pitchFamily="18" charset="0"/>
              </a:rPr>
              <a:t> Talijani </a:t>
            </a:r>
            <a:r>
              <a:rPr lang="hr-HR" sz="2000" dirty="0" smtClean="0">
                <a:latin typeface="Times New Roman" pitchFamily="18" charset="0"/>
                <a:cs typeface="Times New Roman" pitchFamily="18" charset="0"/>
              </a:rPr>
              <a:t>         0,42</a:t>
            </a:r>
            <a:r>
              <a:rPr lang="hr-HR" sz="2000" dirty="0">
                <a:latin typeface="Times New Roman" pitchFamily="18" charset="0"/>
                <a:cs typeface="Times New Roman" pitchFamily="18" charset="0"/>
              </a:rPr>
              <a:t>%,</a:t>
            </a:r>
          </a:p>
          <a:p>
            <a:pPr lvl="0">
              <a:lnSpc>
                <a:spcPct val="150000"/>
              </a:lnSpc>
            </a:pPr>
            <a:r>
              <a:rPr lang="hr-HR" sz="2000" dirty="0">
                <a:latin typeface="Times New Roman" pitchFamily="18" charset="0"/>
                <a:cs typeface="Times New Roman" pitchFamily="18" charset="0"/>
              </a:rPr>
              <a:t> Albanci </a:t>
            </a:r>
            <a:r>
              <a:rPr lang="hr-HR" sz="2000" dirty="0" smtClean="0">
                <a:latin typeface="Times New Roman" pitchFamily="18" charset="0"/>
                <a:cs typeface="Times New Roman" pitchFamily="18" charset="0"/>
              </a:rPr>
              <a:t>         0,41</a:t>
            </a:r>
            <a:r>
              <a:rPr lang="hr-HR" sz="2000" dirty="0">
                <a:latin typeface="Times New Roman" pitchFamily="18" charset="0"/>
                <a:cs typeface="Times New Roman" pitchFamily="18" charset="0"/>
              </a:rPr>
              <a:t>%,</a:t>
            </a:r>
          </a:p>
          <a:p>
            <a:pPr lvl="0">
              <a:lnSpc>
                <a:spcPct val="150000"/>
              </a:lnSpc>
            </a:pPr>
            <a:r>
              <a:rPr lang="hr-HR" sz="2000" dirty="0">
                <a:latin typeface="Times New Roman" pitchFamily="18" charset="0"/>
                <a:cs typeface="Times New Roman" pitchFamily="18" charset="0"/>
              </a:rPr>
              <a:t> Romi </a:t>
            </a:r>
            <a:r>
              <a:rPr lang="hr-HR" sz="2000" dirty="0" smtClean="0">
                <a:latin typeface="Times New Roman" pitchFamily="18" charset="0"/>
                <a:cs typeface="Times New Roman" pitchFamily="18" charset="0"/>
              </a:rPr>
              <a:t>             0,40</a:t>
            </a:r>
            <a:r>
              <a:rPr lang="hr-HR" sz="2000" dirty="0">
                <a:latin typeface="Times New Roman" pitchFamily="18" charset="0"/>
                <a:cs typeface="Times New Roman" pitchFamily="18" charset="0"/>
              </a:rPr>
              <a:t>%,</a:t>
            </a:r>
          </a:p>
          <a:p>
            <a:pPr lvl="0">
              <a:lnSpc>
                <a:spcPct val="150000"/>
              </a:lnSpc>
            </a:pPr>
            <a:r>
              <a:rPr lang="hr-HR" sz="2000" dirty="0">
                <a:latin typeface="Times New Roman" pitchFamily="18" charset="0"/>
                <a:cs typeface="Times New Roman" pitchFamily="18" charset="0"/>
              </a:rPr>
              <a:t> udio ostalih pripadnika nacionalnih manjina pojedinačno manji od 0,40%</a:t>
            </a:r>
          </a:p>
          <a:p>
            <a:endParaRPr lang="hr-HR"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Uvod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lnSpc>
                <a:spcPct val="160000"/>
              </a:lnSpc>
              <a:buClr>
                <a:srgbClr val="2DA2BF"/>
              </a:buClr>
            </a:pPr>
            <a:r>
              <a:rPr lang="hr-HR" sz="2000" i="1" dirty="0">
                <a:latin typeface="Times New Roman" pitchFamily="18" charset="0"/>
                <a:cs typeface="Times New Roman" pitchFamily="18" charset="0"/>
              </a:rPr>
              <a:t>ublažavanje problema:</a:t>
            </a:r>
          </a:p>
          <a:p>
            <a:pPr>
              <a:lnSpc>
                <a:spcPct val="150000"/>
              </a:lnSpc>
              <a:buNone/>
            </a:pPr>
            <a:r>
              <a:rPr lang="hr-HR" sz="2000" b="1" i="1" dirty="0">
                <a:latin typeface="Times New Roman" pitchFamily="18" charset="0"/>
                <a:cs typeface="Times New Roman" pitchFamily="18" charset="0"/>
              </a:rPr>
              <a:t>članak 19.</a:t>
            </a:r>
            <a:r>
              <a:rPr lang="hr-HR" sz="2000" dirty="0">
                <a:latin typeface="Times New Roman" pitchFamily="18" charset="0"/>
                <a:cs typeface="Times New Roman" pitchFamily="18" charset="0"/>
              </a:rPr>
              <a:t> ZHD-a (od 2011. godine):</a:t>
            </a:r>
          </a:p>
          <a:p>
            <a:pPr marL="109728" indent="0" algn="just">
              <a:lnSpc>
                <a:spcPct val="150000"/>
              </a:lnSpc>
              <a:buNone/>
            </a:pPr>
            <a:r>
              <a:rPr lang="hr-HR" sz="2000" dirty="0">
                <a:latin typeface="Times New Roman" pitchFamily="18" charset="0"/>
                <a:cs typeface="Times New Roman" pitchFamily="18" charset="0"/>
              </a:rPr>
              <a:t>Smatra se da osobe koje su na dan 8. listopada 1991. imale prebivalište u Republici Hrvatskoj i kojima je </a:t>
            </a:r>
            <a:r>
              <a:rPr lang="hr-HR" sz="2000" b="1" dirty="0">
                <a:latin typeface="Times New Roman" pitchFamily="18" charset="0"/>
                <a:cs typeface="Times New Roman" pitchFamily="18" charset="0"/>
              </a:rPr>
              <a:t>odobren stalni boravak</a:t>
            </a:r>
            <a:r>
              <a:rPr lang="hr-HR" sz="2000" dirty="0">
                <a:latin typeface="Times New Roman" pitchFamily="18" charset="0"/>
                <a:cs typeface="Times New Roman" pitchFamily="18" charset="0"/>
              </a:rPr>
              <a:t>, ispunjavaju pretpostavke potrebnog boravka u postupcima stjecanja hrvatskog državljanstva</a:t>
            </a:r>
          </a:p>
          <a:p>
            <a:pPr marL="109728" indent="0" algn="just">
              <a:lnSpc>
                <a:spcPct val="150000"/>
              </a:lnSpc>
              <a:buNone/>
            </a:pPr>
            <a:endParaRPr lang="hr-HR"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r>
              <a:rPr lang="hr-HR" sz="2000" i="1" dirty="0">
                <a:solidFill>
                  <a:prstClr val="black"/>
                </a:solidFill>
                <a:latin typeface="Times New Roman" pitchFamily="18" charset="0"/>
                <a:cs typeface="Times New Roman" pitchFamily="18" charset="0"/>
              </a:rPr>
              <a:t>međutim…</a:t>
            </a:r>
          </a:p>
          <a:p>
            <a:pPr marL="109728" indent="0">
              <a:buNone/>
            </a:pPr>
            <a:r>
              <a:rPr lang="hr-HR" sz="2000" dirty="0">
                <a:solidFill>
                  <a:prstClr val="black"/>
                </a:solidFill>
                <a:latin typeface="Times New Roman" pitchFamily="18" charset="0"/>
                <a:cs typeface="Times New Roman" pitchFamily="18" charset="0"/>
              </a:rPr>
              <a:t>Prije doneseni </a:t>
            </a:r>
            <a:r>
              <a:rPr lang="hr-HR" sz="2000" b="1" i="1" dirty="0">
                <a:solidFill>
                  <a:prstClr val="black"/>
                </a:solidFill>
                <a:latin typeface="Times New Roman" pitchFamily="18" charset="0"/>
                <a:cs typeface="Times New Roman" pitchFamily="18" charset="0"/>
              </a:rPr>
              <a:t>Zakon o strancima (2003.) </a:t>
            </a:r>
            <a:r>
              <a:rPr lang="hr-HR" sz="2000" dirty="0">
                <a:solidFill>
                  <a:prstClr val="black"/>
                </a:solidFill>
                <a:latin typeface="Times New Roman" pitchFamily="18" charset="0"/>
                <a:cs typeface="Times New Roman" pitchFamily="18" charset="0"/>
              </a:rPr>
              <a:t>u članku 115. propisuje:</a:t>
            </a:r>
            <a:endParaRPr lang="hr-HR" sz="2000" dirty="0"/>
          </a:p>
          <a:p>
            <a:pPr marL="109728" indent="0" algn="just">
              <a:buNone/>
            </a:pPr>
            <a:r>
              <a:rPr lang="hr-HR" sz="2000" i="1" dirty="0">
                <a:latin typeface="Times New Roman"/>
              </a:rPr>
              <a:t>Osobama iz članka 79. stavka 1. Zakona o kretanju i boravku stranaca, koje nisu regulirale status u Republici Hrvatskoj po odredbama toga Zakona, </a:t>
            </a:r>
            <a:r>
              <a:rPr lang="hr-HR" sz="2000" i="1" u="sng" dirty="0">
                <a:latin typeface="Times New Roman"/>
              </a:rPr>
              <a:t>prestaje stalni boravak </a:t>
            </a:r>
            <a:r>
              <a:rPr lang="hr-HR" sz="2000" i="1" dirty="0">
                <a:latin typeface="Times New Roman"/>
              </a:rPr>
              <a:t>nakon proteka roka od godine dana od dana početka primjene ovoga Zakona.</a:t>
            </a:r>
          </a:p>
          <a:p>
            <a:pPr marL="109728" indent="0">
              <a:buNone/>
            </a:pPr>
            <a:endParaRPr lang="hr-HR" sz="2000" i="1" dirty="0">
              <a:latin typeface="Times New Roman"/>
            </a:endParaRPr>
          </a:p>
          <a:p>
            <a:r>
              <a:rPr lang="hr-HR" sz="2000" i="1" dirty="0">
                <a:latin typeface="Times New Roman"/>
              </a:rPr>
              <a:t>sporno…</a:t>
            </a:r>
          </a:p>
          <a:p>
            <a:pPr marL="109728" indent="0">
              <a:buNone/>
            </a:pPr>
            <a:r>
              <a:rPr lang="hr-HR" sz="2000" dirty="0">
                <a:latin typeface="Times New Roman"/>
              </a:rPr>
              <a:t>„koje nisu regulirale status… po odredbama toga Zakona…” </a:t>
            </a:r>
          </a:p>
          <a:p>
            <a:pPr marL="109728" indent="0">
              <a:buNone/>
            </a:pPr>
            <a:r>
              <a:rPr lang="hr-HR" sz="2000" dirty="0">
                <a:latin typeface="Times New Roman"/>
              </a:rPr>
              <a:t>Naime, iz </a:t>
            </a:r>
            <a:r>
              <a:rPr lang="hr-HR" sz="2000" i="1" dirty="0">
                <a:solidFill>
                  <a:prstClr val="black"/>
                </a:solidFill>
                <a:latin typeface="Times New Roman"/>
              </a:rPr>
              <a:t>članka 79. stavka 1. Zakona o kretanju i boravku stranaca</a:t>
            </a:r>
            <a:r>
              <a:rPr lang="hr-HR" sz="2000" dirty="0">
                <a:latin typeface="Times New Roman"/>
              </a:rPr>
              <a:t> proizlazi da su imali regulirani status po sili zakona ako su na dan stupanja na snagu imali regulirano prebivalište RH.</a:t>
            </a:r>
            <a:endParaRPr lang="hr-HR" sz="2000" dirty="0"/>
          </a:p>
          <a:p>
            <a:pPr marL="109728" indent="0">
              <a:buNone/>
            </a:pPr>
            <a:endParaRPr lang="hr-HR" sz="2000" i="1" dirty="0">
              <a:solidFill>
                <a:prstClr val="black"/>
              </a:solidFill>
              <a:latin typeface="Times New Roman" pitchFamily="18" charset="0"/>
              <a:cs typeface="Times New Roman" pitchFamily="18" charset="0"/>
            </a:endParaRPr>
          </a:p>
          <a:p>
            <a:pPr marL="109728" indent="0">
              <a:buNone/>
            </a:pPr>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3639458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lvl="0" algn="just">
              <a:lnSpc>
                <a:spcPct val="160000"/>
              </a:lnSpc>
              <a:buClr>
                <a:srgbClr val="2DA2BF"/>
              </a:buClr>
            </a:pPr>
            <a:r>
              <a:rPr lang="hr-HR" sz="2000" i="1" dirty="0">
                <a:solidFill>
                  <a:prstClr val="black"/>
                </a:solidFill>
                <a:latin typeface="Times New Roman" pitchFamily="18" charset="0"/>
                <a:cs typeface="Times New Roman" pitchFamily="18" charset="0"/>
              </a:rPr>
              <a:t>ublažavanje problema II:</a:t>
            </a:r>
          </a:p>
          <a:p>
            <a:pPr marL="109728" lvl="0" indent="0" algn="just">
              <a:lnSpc>
                <a:spcPct val="160000"/>
              </a:lnSpc>
              <a:buClr>
                <a:srgbClr val="2DA2BF"/>
              </a:buClr>
              <a:buNone/>
            </a:pPr>
            <a:r>
              <a:rPr lang="hr-HR" sz="2000" dirty="0">
                <a:solidFill>
                  <a:prstClr val="black"/>
                </a:solidFill>
                <a:latin typeface="Times New Roman" pitchFamily="18" charset="0"/>
                <a:cs typeface="Times New Roman" pitchFamily="18" charset="0"/>
              </a:rPr>
              <a:t>Članak 2. ZID ZHD (NN, 110/15) propisuje da se hrvatskim državljaninom smatra i osoba koja je upisana u evidenciju o državljanstvu u razdoblju od 01.03.1978. do 08.10.1991., a izdana mu je javna isprava kojom se dokazuje hrvatsko državljanstvo (osobna iskaznica, putovnica ili domovnica).</a:t>
            </a:r>
          </a:p>
          <a:p>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1907064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lnSpcReduction="10000"/>
          </a:bodyPr>
          <a:lstStyle/>
          <a:p>
            <a:pPr marL="109728" lvl="0" indent="0" algn="just">
              <a:lnSpc>
                <a:spcPct val="160000"/>
              </a:lnSpc>
              <a:buClr>
                <a:srgbClr val="2DA2BF"/>
              </a:buClr>
              <a:buNone/>
            </a:pPr>
            <a:r>
              <a:rPr lang="hr-HR" sz="2000" dirty="0">
                <a:solidFill>
                  <a:prstClr val="black"/>
                </a:solidFill>
                <a:latin typeface="Times New Roman" pitchFamily="18" charset="0"/>
                <a:cs typeface="Times New Roman" pitchFamily="18" charset="0"/>
              </a:rPr>
              <a:t>OPREČNA MIŠLJENJA II</a:t>
            </a:r>
          </a:p>
          <a:p>
            <a:pPr lvl="0" algn="just">
              <a:lnSpc>
                <a:spcPct val="160000"/>
              </a:lnSpc>
              <a:buClr>
                <a:srgbClr val="2DA2BF"/>
              </a:buClr>
              <a:buNone/>
            </a:pPr>
            <a:r>
              <a:rPr lang="sr-Latn-CS" sz="2000" i="1" dirty="0">
                <a:solidFill>
                  <a:prstClr val="black"/>
                </a:solidFill>
                <a:latin typeface="Times New Roman" pitchFamily="18" charset="0"/>
                <a:cs typeface="Times New Roman" pitchFamily="18" charset="0"/>
              </a:rPr>
              <a:t>    vezano za članak </a:t>
            </a:r>
            <a:r>
              <a:rPr lang="sr-Latn-CS" sz="2000" b="1" i="1" dirty="0">
                <a:solidFill>
                  <a:prstClr val="black"/>
                </a:solidFill>
                <a:latin typeface="Times New Roman" pitchFamily="18" charset="0"/>
                <a:cs typeface="Times New Roman" pitchFamily="18" charset="0"/>
              </a:rPr>
              <a:t>16. stavak 1. </a:t>
            </a:r>
            <a:r>
              <a:rPr lang="sr-Latn-CS" sz="2000" i="1" dirty="0">
                <a:solidFill>
                  <a:prstClr val="black"/>
                </a:solidFill>
                <a:latin typeface="Times New Roman" pitchFamily="18" charset="0"/>
                <a:cs typeface="Times New Roman" pitchFamily="18" charset="0"/>
              </a:rPr>
              <a:t>ZHD-a: </a:t>
            </a:r>
            <a:endParaRPr lang="hr-HR" sz="1900" dirty="0">
              <a:solidFill>
                <a:prstClr val="black"/>
              </a:solidFill>
              <a:latin typeface="Times New Roman" pitchFamily="18" charset="0"/>
              <a:cs typeface="Times New Roman" pitchFamily="18" charset="0"/>
            </a:endParaRPr>
          </a:p>
          <a:p>
            <a:pPr lvl="0" algn="just">
              <a:lnSpc>
                <a:spcPct val="150000"/>
              </a:lnSpc>
              <a:buClr>
                <a:srgbClr val="2DA2BF"/>
              </a:buClr>
            </a:pPr>
            <a:r>
              <a:rPr lang="hr-HR" sz="1900" dirty="0">
                <a:solidFill>
                  <a:prstClr val="black"/>
                </a:solidFill>
                <a:latin typeface="Times New Roman" pitchFamily="18" charset="0"/>
                <a:cs typeface="Times New Roman" pitchFamily="18" charset="0"/>
              </a:rPr>
              <a:t>Pripadnik hrvatskog naroda koji nema prebivalište u Republici Hrvatskoj, može steći hrvatsko državljanstvo ako </a:t>
            </a:r>
            <a:r>
              <a:rPr lang="hr-HR" sz="1900" i="1" dirty="0">
                <a:solidFill>
                  <a:prstClr val="black"/>
                </a:solidFill>
                <a:latin typeface="Times New Roman" pitchFamily="18" charset="0"/>
                <a:cs typeface="Times New Roman" pitchFamily="18" charset="0"/>
              </a:rPr>
              <a:t>se iz njegova ponašanja može zaključiti da poštuje pravni poredak i običaje u Republici Hrvatskoj</a:t>
            </a:r>
            <a:endParaRPr lang="hr-HR" sz="1900" dirty="0">
              <a:solidFill>
                <a:prstClr val="black"/>
              </a:solidFill>
              <a:latin typeface="Times New Roman" pitchFamily="18" charset="0"/>
              <a:cs typeface="Times New Roman" pitchFamily="18" charset="0"/>
            </a:endParaRPr>
          </a:p>
          <a:p>
            <a:pPr lvl="0" algn="just">
              <a:lnSpc>
                <a:spcPct val="150000"/>
              </a:lnSpc>
              <a:buClr>
                <a:srgbClr val="2DA2BF"/>
              </a:buClr>
            </a:pPr>
            <a:r>
              <a:rPr lang="hr-HR" sz="1900" dirty="0">
                <a:solidFill>
                  <a:prstClr val="black"/>
                </a:solidFill>
                <a:latin typeface="Times New Roman" pitchFamily="18" charset="0"/>
                <a:cs typeface="Times New Roman" pitchFamily="18" charset="0"/>
              </a:rPr>
              <a:t>Pripadnost hrvatskom narodu utvrđuje se ranijim deklariranjem te pripadnosti u pravnom prometu, navođenjem te pripadnosti u pojedinim javnim ispravama, zaštitom prava i promicanjem interesa hrvatskog naroda i aktivnim sudjelovanjem u hrvatskim kulturnim, znanstvenim i sportskim udrugama u inozemstvu.</a:t>
            </a:r>
          </a:p>
          <a:p>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1137117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60000"/>
              </a:lnSpc>
            </a:pPr>
            <a:r>
              <a:rPr lang="hr-HR" sz="2000" b="1" i="1" dirty="0">
                <a:latin typeface="Times New Roman" pitchFamily="18" charset="0"/>
                <a:cs typeface="Times New Roman" pitchFamily="18" charset="0"/>
              </a:rPr>
              <a:t>Posljedica:</a:t>
            </a:r>
            <a:r>
              <a:rPr lang="sr-Latn-CS" sz="2000" b="1" i="1" dirty="0">
                <a:latin typeface="Times New Roman" pitchFamily="18" charset="0"/>
                <a:cs typeface="Times New Roman" pitchFamily="18" charset="0"/>
              </a:rPr>
              <a:t> </a:t>
            </a:r>
            <a:endParaRPr lang="hr-HR" sz="2000" b="1" dirty="0">
              <a:latin typeface="Times New Roman" pitchFamily="18" charset="0"/>
              <a:cs typeface="Times New Roman" pitchFamily="18" charset="0"/>
            </a:endParaRPr>
          </a:p>
          <a:p>
            <a:pPr algn="just">
              <a:lnSpc>
                <a:spcPct val="160000"/>
              </a:lnSpc>
              <a:buNone/>
            </a:pPr>
            <a:r>
              <a:rPr lang="hr-HR" sz="2000" dirty="0">
                <a:latin typeface="Times New Roman" pitchFamily="18" charset="0"/>
                <a:cs typeface="Times New Roman" pitchFamily="18" charset="0"/>
              </a:rPr>
              <a:t>   - samo pripadnicima hrvatskog naroda omogućeno je na jednostavan način steći hrvatsko državljanstvo</a:t>
            </a:r>
          </a:p>
          <a:p>
            <a:pPr algn="just">
              <a:lnSpc>
                <a:spcPct val="160000"/>
              </a:lnSpc>
              <a:buNone/>
            </a:pPr>
            <a:r>
              <a:rPr lang="hr-HR" sz="2000" dirty="0">
                <a:latin typeface="Times New Roman" pitchFamily="18" charset="0"/>
                <a:cs typeface="Times New Roman" pitchFamily="18" charset="0"/>
              </a:rPr>
              <a:t>   - takva odredba ne postoji za osobe koje imaju čvrstu poveznicu s RH, npr. za potomke pripadnika nacionalnih manjina (dakle, hrvatskih državljana) koji hrvatsko državljanstvo nisu stekli do svoje punoljetnosti i ne potpadaju pod druge pravne osnove za beneficiranu naturalizaciju</a:t>
            </a:r>
          </a:p>
          <a:p>
            <a:pPr lvl="0">
              <a:lnSpc>
                <a:spcPct val="150000"/>
              </a:lnSpc>
              <a:buNone/>
            </a:pPr>
            <a:endParaRPr lang="hr-HR" sz="2800" dirty="0">
              <a:latin typeface="Times New Roman" pitchFamily="18" charset="0"/>
              <a:cs typeface="Times New Roman" pitchFamily="18" charset="0"/>
            </a:endParaRP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buNone/>
            </a:pPr>
            <a:r>
              <a:rPr lang="hr-HR" sz="2000" b="1" i="1" dirty="0">
                <a:latin typeface="Times New Roman" pitchFamily="18" charset="0"/>
                <a:cs typeface="Times New Roman" pitchFamily="18" charset="0"/>
              </a:rPr>
              <a:t>Mišljenje Ustavnog suda:</a:t>
            </a:r>
          </a:p>
          <a:p>
            <a:pPr algn="just">
              <a:lnSpc>
                <a:spcPct val="150000"/>
              </a:lnSpc>
              <a:buNone/>
            </a:pPr>
            <a:r>
              <a:rPr lang="hr-HR" sz="2000" i="1" dirty="0">
                <a:latin typeface="Times New Roman" pitchFamily="18" charset="0"/>
                <a:cs typeface="Times New Roman" pitchFamily="18" charset="0"/>
              </a:rPr>
              <a:t>„…Budući da se osporava odredba članka 16. stavka 1. ZHD-a koja prirođenje pod povoljnijim uvjetima vezuje uz pripadnost stranca hrvatskom narodu, Ustavni sud napominje i to </a:t>
            </a:r>
            <a:r>
              <a:rPr lang="hr-HR" sz="2000" b="1" i="1" dirty="0">
                <a:latin typeface="Times New Roman" pitchFamily="18" charset="0"/>
                <a:cs typeface="Times New Roman" pitchFamily="18" charset="0"/>
              </a:rPr>
              <a:t>da je zakonodavac bio ovlašten toj kategoriji stranaca priznati pravnu mogućnost primitka u hrvatsko državljanstvo pod povoljnijim uvjetima.</a:t>
            </a:r>
            <a:r>
              <a:rPr lang="hr-HR" sz="2000" i="1" dirty="0">
                <a:latin typeface="Times New Roman" pitchFamily="18" charset="0"/>
                <a:cs typeface="Times New Roman" pitchFamily="18" charset="0"/>
              </a:rPr>
              <a:t> Radi se o uobičajenoj pravnoj osnovi za beneficiranu naturalizaciju poznatoj u državljanstvom naturalizacijskom pravu velikog broja europskih država ...“</a:t>
            </a:r>
          </a:p>
          <a:p>
            <a:pPr algn="just">
              <a:lnSpc>
                <a:spcPct val="150000"/>
              </a:lnSpc>
              <a:buNone/>
            </a:pPr>
            <a:endParaRPr lang="hr-HR" sz="1600" i="1" dirty="0"/>
          </a:p>
          <a:p>
            <a:pPr algn="just">
              <a:lnSpc>
                <a:spcPct val="150000"/>
              </a:lnSpc>
              <a:buNone/>
            </a:pPr>
            <a:r>
              <a:rPr lang="hr-HR" sz="1600" i="1" dirty="0">
                <a:latin typeface="Times New Roman" pitchFamily="18" charset="0"/>
                <a:cs typeface="Times New Roman" pitchFamily="18" charset="0"/>
              </a:rPr>
              <a:t>(Izvor: Ustavni sud, U-I-1559/2000, NN 44/03)</a:t>
            </a:r>
          </a:p>
          <a:p>
            <a:pPr algn="just">
              <a:lnSpc>
                <a:spcPct val="150000"/>
              </a:lnSpc>
            </a:pPr>
            <a:endParaRPr lang="hr-HR" sz="2200" dirty="0">
              <a:latin typeface="Times New Roman" pitchFamily="18" charset="0"/>
              <a:cs typeface="Times New Roman" pitchFamily="18" charset="0"/>
            </a:endParaRP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150000"/>
              </a:lnSpc>
              <a:buNone/>
            </a:pPr>
            <a:r>
              <a:rPr lang="hr-HR" sz="2200" b="1" i="1" dirty="0">
                <a:latin typeface="Times New Roman" pitchFamily="18" charset="0"/>
                <a:cs typeface="Times New Roman" pitchFamily="18" charset="0"/>
              </a:rPr>
              <a:t>Mišljenje Europske komisije za borbu protiv rasizma (ECRI</a:t>
            </a:r>
            <a:r>
              <a:rPr lang="hr-HR" sz="2200" b="1" dirty="0">
                <a:latin typeface="Times New Roman" pitchFamily="18" charset="0"/>
                <a:cs typeface="Times New Roman" pitchFamily="18" charset="0"/>
              </a:rPr>
              <a:t>)</a:t>
            </a:r>
          </a:p>
          <a:p>
            <a:pPr algn="just">
              <a:lnSpc>
                <a:spcPct val="150000"/>
              </a:lnSpc>
            </a:pPr>
            <a:r>
              <a:rPr lang="hr-HR" sz="2200" dirty="0">
                <a:latin typeface="Times New Roman" pitchFamily="18" charset="0"/>
                <a:cs typeface="Times New Roman" pitchFamily="18" charset="0"/>
              </a:rPr>
              <a:t>Pitanje stjecanja hrvatskog državljanstva osoba koje nisu hrvatske nacionalnosti, a koje su vezane uz Republiku Hrvatsku ili uslijed činjenice da su dugoročno prebivale u Republici Hrvatskoj ili cijelo vrijeme prebivaju u Republici Hrvatskoj, ali do sada nisu stekle hrvatsko državljanstvo, ogleda se u svim ECRI izvješćima o Republici Hrvatskoj, budući se postupak stjecanja hrvatskog državljanstva ovih osoba, koje nisu hrvatskog nacionalnog podrijetla, razlikuje od načina stjecanja državljanstva za osobe hrvatske nacionalnosti.</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lnSpc>
                <a:spcPct val="150000"/>
              </a:lnSpc>
              <a:buNone/>
            </a:pPr>
            <a:endParaRPr lang="hr-HR" sz="2000" dirty="0">
              <a:latin typeface="Times New Roman" pitchFamily="18" charset="0"/>
              <a:cs typeface="Times New Roman" pitchFamily="18" charset="0"/>
            </a:endParaRPr>
          </a:p>
          <a:p>
            <a:pPr algn="just">
              <a:lnSpc>
                <a:spcPct val="150000"/>
              </a:lnSpc>
            </a:pPr>
            <a:r>
              <a:rPr lang="hr-HR" sz="2000" i="1" dirty="0">
                <a:latin typeface="Times New Roman" pitchFamily="18" charset="0"/>
                <a:cs typeface="Times New Roman" pitchFamily="18" charset="0"/>
              </a:rPr>
              <a:t>nije sporno…</a:t>
            </a:r>
          </a:p>
          <a:p>
            <a:pPr marL="109728" indent="0" algn="just">
              <a:lnSpc>
                <a:spcPct val="150000"/>
              </a:lnSpc>
              <a:buNone/>
            </a:pPr>
            <a:r>
              <a:rPr lang="hr-HR" sz="2000" dirty="0">
                <a:latin typeface="Times New Roman" pitchFamily="18" charset="0"/>
                <a:cs typeface="Times New Roman" pitchFamily="18" charset="0"/>
              </a:rPr>
              <a:t>da se pripadnicima hrvatskog naroda omogućuje stjecanje hrvatskog državljanstva pod povoljnijim uvjetima</a:t>
            </a:r>
          </a:p>
          <a:p>
            <a:pPr lvl="0" algn="just">
              <a:lnSpc>
                <a:spcPct val="150000"/>
              </a:lnSpc>
              <a:buClr>
                <a:srgbClr val="2DA2BF"/>
              </a:buClr>
            </a:pPr>
            <a:r>
              <a:rPr lang="hr-HR" sz="1900" dirty="0">
                <a:solidFill>
                  <a:prstClr val="black"/>
                </a:solidFill>
                <a:latin typeface="Times New Roman" pitchFamily="18" charset="0"/>
                <a:cs typeface="Times New Roman" pitchFamily="18" charset="0"/>
              </a:rPr>
              <a:t> </a:t>
            </a:r>
            <a:r>
              <a:rPr lang="hr-HR" sz="1900" i="1" dirty="0">
                <a:solidFill>
                  <a:prstClr val="black"/>
                </a:solidFill>
                <a:latin typeface="Times New Roman" pitchFamily="18" charset="0"/>
                <a:cs typeface="Times New Roman" pitchFamily="18" charset="0"/>
              </a:rPr>
              <a:t>ali nema zapreka…</a:t>
            </a:r>
          </a:p>
          <a:p>
            <a:pPr marL="109728" indent="0" algn="just">
              <a:lnSpc>
                <a:spcPct val="150000"/>
              </a:lnSpc>
              <a:buNone/>
            </a:pPr>
            <a:r>
              <a:rPr lang="hr-HR" sz="2000" dirty="0">
                <a:latin typeface="Times New Roman" pitchFamily="18" charset="0"/>
                <a:cs typeface="Times New Roman" pitchFamily="18" charset="0"/>
              </a:rPr>
              <a:t>da se takva mogućnost pruži i osobama koje imju čvrstu poveznicu s RH, a koje hrvatsko državljanstvo ne mogu steći pod drugim pravnim osnovama beneficirane naturalizacije</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Zakon o hrvatskom državljanstvu</a:t>
            </a:r>
            <a:endParaRPr lang="hr-H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lvl="0">
              <a:buClr>
                <a:srgbClr val="2DA2BF"/>
              </a:buClr>
            </a:pPr>
            <a:r>
              <a:rPr lang="hr-HR" sz="2000" dirty="0">
                <a:solidFill>
                  <a:prstClr val="black"/>
                </a:solidFill>
                <a:latin typeface="Times New Roman" panose="02020603050405020304" pitchFamily="18" charset="0"/>
                <a:cs typeface="Times New Roman" pitchFamily="18" charset="0"/>
              </a:rPr>
              <a:t>Broj osoba koje su u 2016. g. stekle hrvatsko državljanstvo:</a:t>
            </a:r>
          </a:p>
          <a:p>
            <a:pPr marL="109728" lvl="0" indent="0">
              <a:buClr>
                <a:srgbClr val="2DA2BF"/>
              </a:buClr>
              <a:buNone/>
            </a:pPr>
            <a:endParaRPr lang="hr-HR" sz="2000" dirty="0">
              <a:solidFill>
                <a:prstClr val="black"/>
              </a:solidFill>
              <a:latin typeface="Times New Roman" panose="02020603050405020304" pitchFamily="18" charset="0"/>
              <a:cs typeface="Times New Roman" pitchFamily="18" charset="0"/>
            </a:endParaRPr>
          </a:p>
          <a:p>
            <a:pPr marL="109728" lvl="0" indent="0">
              <a:buClr>
                <a:srgbClr val="2DA2BF"/>
              </a:buClr>
              <a:buNone/>
            </a:pPr>
            <a:r>
              <a:rPr lang="hr-HR" sz="2000" dirty="0">
                <a:solidFill>
                  <a:prstClr val="black"/>
                </a:solidFill>
                <a:latin typeface="Times New Roman" panose="02020603050405020304" pitchFamily="18" charset="0"/>
                <a:cs typeface="Times New Roman" pitchFamily="18" charset="0"/>
              </a:rPr>
              <a:t> </a:t>
            </a:r>
            <a:r>
              <a:rPr lang="hr-HR" sz="2000" b="1" dirty="0">
                <a:solidFill>
                  <a:prstClr val="black"/>
                </a:solidFill>
                <a:latin typeface="Times New Roman" panose="02020603050405020304" pitchFamily="18" charset="0"/>
                <a:cs typeface="Times New Roman" panose="02020603050405020304" pitchFamily="18" charset="0"/>
              </a:rPr>
              <a:t>18</a:t>
            </a:r>
            <a:r>
              <a:rPr lang="hr-HR" sz="2000" dirty="0">
                <a:solidFill>
                  <a:prstClr val="black"/>
                </a:solidFill>
                <a:latin typeface="Times New Roman" panose="02020603050405020304" pitchFamily="18" charset="0"/>
                <a:cs typeface="Times New Roman" panose="02020603050405020304" pitchFamily="18" charset="0"/>
              </a:rPr>
              <a:t> - </a:t>
            </a:r>
            <a:r>
              <a:rPr lang="hr-HR" sz="2000" i="1" dirty="0">
                <a:solidFill>
                  <a:prstClr val="black"/>
                </a:solidFill>
                <a:latin typeface="Times New Roman" panose="02020603050405020304" pitchFamily="18" charset="0"/>
                <a:cs typeface="Times New Roman" panose="02020603050405020304" pitchFamily="18" charset="0"/>
              </a:rPr>
              <a:t>temeljem rođenja u RH </a:t>
            </a:r>
            <a:r>
              <a:rPr lang="hr-HR" sz="2000" dirty="0">
                <a:solidFill>
                  <a:prstClr val="black"/>
                </a:solidFill>
                <a:latin typeface="Times New Roman" panose="02020603050405020304" pitchFamily="18" charset="0"/>
                <a:cs typeface="Times New Roman" panose="02020603050405020304" pitchFamily="18" charset="0"/>
              </a:rPr>
              <a:t>(čl. 9. ZHD) </a:t>
            </a:r>
          </a:p>
          <a:p>
            <a:pPr marL="109728" lvl="0" indent="0">
              <a:buClr>
                <a:srgbClr val="2DA2BF"/>
              </a:buClr>
              <a:buNone/>
            </a:pPr>
            <a:r>
              <a:rPr lang="hr-HR" sz="2000" dirty="0">
                <a:solidFill>
                  <a:prstClr val="black"/>
                </a:solidFill>
                <a:latin typeface="Times New Roman" panose="02020603050405020304" pitchFamily="18" charset="0"/>
                <a:cs typeface="Times New Roman" panose="02020603050405020304" pitchFamily="18" charset="0"/>
              </a:rPr>
              <a:t> </a:t>
            </a:r>
            <a:r>
              <a:rPr lang="hr-HR" sz="2000" b="1" dirty="0">
                <a:solidFill>
                  <a:prstClr val="black"/>
                </a:solidFill>
                <a:latin typeface="Times New Roman" panose="02020603050405020304" pitchFamily="18" charset="0"/>
                <a:cs typeface="Times New Roman" panose="02020603050405020304" pitchFamily="18" charset="0"/>
              </a:rPr>
              <a:t>721</a:t>
            </a:r>
            <a:r>
              <a:rPr lang="hr-HR" sz="2000" dirty="0">
                <a:solidFill>
                  <a:prstClr val="black"/>
                </a:solidFill>
                <a:latin typeface="Times New Roman" panose="02020603050405020304" pitchFamily="18" charset="0"/>
                <a:cs typeface="Times New Roman" panose="02020603050405020304" pitchFamily="18" charset="0"/>
              </a:rPr>
              <a:t> - </a:t>
            </a:r>
            <a:r>
              <a:rPr lang="hr-HR" sz="2000" i="1" dirty="0">
                <a:solidFill>
                  <a:prstClr val="black"/>
                </a:solidFill>
                <a:latin typeface="Times New Roman" panose="02020603050405020304" pitchFamily="18" charset="0"/>
                <a:cs typeface="Times New Roman" panose="02020603050405020304" pitchFamily="18" charset="0"/>
              </a:rPr>
              <a:t>temeljem braka s hrvatskim državljaninom </a:t>
            </a:r>
            <a:r>
              <a:rPr lang="hr-HR" sz="2000" dirty="0">
                <a:solidFill>
                  <a:prstClr val="black"/>
                </a:solidFill>
                <a:latin typeface="Times New Roman" panose="02020603050405020304" pitchFamily="18" charset="0"/>
                <a:cs typeface="Times New Roman" panose="02020603050405020304" pitchFamily="18" charset="0"/>
              </a:rPr>
              <a:t>(čl. 10. ZHD)</a:t>
            </a:r>
          </a:p>
          <a:p>
            <a:pPr marL="109728" lvl="0" indent="0">
              <a:buClr>
                <a:srgbClr val="2DA2BF"/>
              </a:buClr>
              <a:buNone/>
            </a:pPr>
            <a:endParaRPr lang="hr-HR" sz="2000" i="1" dirty="0">
              <a:solidFill>
                <a:prstClr val="black"/>
              </a:solidFill>
              <a:latin typeface="Times New Roman" panose="02020603050405020304" pitchFamily="18" charset="0"/>
              <a:cs typeface="Times New Roman" panose="02020603050405020304" pitchFamily="18" charset="0"/>
            </a:endParaRPr>
          </a:p>
          <a:p>
            <a:pPr marL="109728" lvl="0" indent="0" algn="just">
              <a:buClr>
                <a:srgbClr val="2DA2BF"/>
              </a:buClr>
              <a:buNone/>
            </a:pPr>
            <a:r>
              <a:rPr lang="hr-HR" sz="2000" dirty="0">
                <a:solidFill>
                  <a:prstClr val="black"/>
                </a:solidFill>
                <a:latin typeface="Times New Roman" panose="02020603050405020304" pitchFamily="18" charset="0"/>
                <a:cs typeface="Times New Roman" panose="02020603050405020304" pitchFamily="18" charset="0"/>
              </a:rPr>
              <a:t>Podatak da je relativno mali broj </a:t>
            </a:r>
            <a:r>
              <a:rPr lang="hr-HR" sz="2000" b="1" dirty="0">
                <a:solidFill>
                  <a:prstClr val="black"/>
                </a:solidFill>
                <a:latin typeface="Times New Roman" panose="02020603050405020304" pitchFamily="18" charset="0"/>
                <a:cs typeface="Times New Roman" panose="02020603050405020304" pitchFamily="18" charset="0"/>
              </a:rPr>
              <a:t>osoba rođenih u RH</a:t>
            </a:r>
            <a:r>
              <a:rPr lang="hr-HR" sz="2000" dirty="0">
                <a:solidFill>
                  <a:prstClr val="black"/>
                </a:solidFill>
                <a:latin typeface="Times New Roman" panose="02020603050405020304" pitchFamily="18" charset="0"/>
                <a:cs typeface="Times New Roman" panose="02020603050405020304" pitchFamily="18" charset="0"/>
              </a:rPr>
              <a:t> primljen u hrvatsko državljanstvo može se objasniti otežanom mogućnošću ispunjavanja propisanih uvjeta, budući da temeljem ZHD-a osoba mora živjeti u RH, imati odobren stalni boravak, odreći se stranog državljanstva te da se iz njenog ponašanja može zaključiti da poštuje pravni poredak i običaje u RH.</a:t>
            </a:r>
          </a:p>
          <a:p>
            <a:pPr marL="109728" lvl="0" indent="0">
              <a:buClr>
                <a:srgbClr val="2DA2BF"/>
              </a:buClr>
              <a:buNone/>
            </a:pPr>
            <a:endParaRPr lang="hr-HR" sz="2000" i="1" dirty="0">
              <a:solidFill>
                <a:prstClr val="black"/>
              </a:solidFill>
              <a:latin typeface="Times New Roman" panose="02020603050405020304" pitchFamily="18" charset="0"/>
              <a:cs typeface="Times New Roman" panose="02020603050405020304" pitchFamily="18" charset="0"/>
            </a:endParaRPr>
          </a:p>
          <a:p>
            <a:pPr marL="109728" lvl="0" indent="0">
              <a:buClr>
                <a:srgbClr val="2DA2BF"/>
              </a:buClr>
              <a:buNone/>
            </a:pPr>
            <a:r>
              <a:rPr lang="hr-HR" sz="2000" i="1" dirty="0">
                <a:solidFill>
                  <a:prstClr val="black"/>
                </a:solidFill>
                <a:latin typeface="Times New Roman" panose="02020603050405020304" pitchFamily="18" charset="0"/>
                <a:cs typeface="Times New Roman" panose="02020603050405020304" pitchFamily="18" charset="0"/>
              </a:rPr>
              <a:t>(Izvor: Izvješće pučke pravobraniteljice za 2016. godinu) </a:t>
            </a:r>
          </a:p>
          <a:p>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anose="02020603050405020304"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412420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70000" lnSpcReduction="20000"/>
          </a:bodyPr>
          <a:lstStyle/>
          <a:p>
            <a:pPr algn="just">
              <a:lnSpc>
                <a:spcPct val="120000"/>
              </a:lnSpc>
            </a:pPr>
            <a:r>
              <a:rPr lang="pl-PL" sz="2300" dirty="0">
                <a:solidFill>
                  <a:srgbClr val="404040"/>
                </a:solidFill>
                <a:latin typeface="Times New Roman" panose="02020603050405020304" pitchFamily="18" charset="0"/>
                <a:cs typeface="Times New Roman" panose="02020603050405020304" pitchFamily="18" charset="0"/>
              </a:rPr>
              <a:t>osobito su pogođeni Romi rođeni u RH, koji nemaju osigurana </a:t>
            </a:r>
            <a:r>
              <a:rPr lang="hr-HR" sz="2300" dirty="0">
                <a:solidFill>
                  <a:srgbClr val="404040"/>
                </a:solidFill>
                <a:latin typeface="Times New Roman" panose="02020603050405020304" pitchFamily="18" charset="0"/>
                <a:cs typeface="Times New Roman" panose="02020603050405020304" pitchFamily="18" charset="0"/>
              </a:rPr>
              <a:t>sredstva za uzdržavanje, nisu zdravstveno osigurani te ne mogu pribaviti strane putne isprave, što je uvjet za reguliranje stalnog boravka, kao preduvjeta za stjecanje hrvatskog državljanstva.</a:t>
            </a:r>
            <a:r>
              <a:rPr lang="hr-HR" sz="2300" dirty="0">
                <a:solidFill>
                  <a:prstClr val="black"/>
                </a:solidFill>
                <a:latin typeface="Times New Roman" panose="02020603050405020304" pitchFamily="18" charset="0"/>
                <a:cs typeface="Times New Roman" panose="02020603050405020304" pitchFamily="18" charset="0"/>
              </a:rPr>
              <a:t>  </a:t>
            </a:r>
          </a:p>
          <a:p>
            <a:pPr lvl="0" algn="just">
              <a:lnSpc>
                <a:spcPct val="120000"/>
              </a:lnSpc>
              <a:buClr>
                <a:srgbClr val="2DA2BF"/>
              </a:buClr>
            </a:pPr>
            <a:r>
              <a:rPr lang="hr-HR" sz="2300" dirty="0">
                <a:solidFill>
                  <a:prstClr val="black"/>
                </a:solidFill>
                <a:latin typeface="Times New Roman" panose="02020603050405020304" pitchFamily="18" charset="0"/>
                <a:cs typeface="Times New Roman" panose="02020603050405020304" pitchFamily="18" charset="0"/>
              </a:rPr>
              <a:t>p</a:t>
            </a:r>
            <a:r>
              <a:rPr lang="vi-VN" sz="2300" dirty="0">
                <a:solidFill>
                  <a:prstClr val="black"/>
                </a:solidFill>
                <a:latin typeface="Times New Roman" panose="02020603050405020304" pitchFamily="18" charset="0"/>
                <a:cs typeface="Times New Roman" panose="02020603050405020304" pitchFamily="18" charset="0"/>
              </a:rPr>
              <a:t>rema podatcima UNHCR-a, u RH je 2.886 osoba obuhvaćeno njihovim mandatom, među</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kojima i oni neregistriranog državljanskog statusa. Od toga, </a:t>
            </a:r>
            <a:r>
              <a:rPr lang="vi-VN" sz="2300" b="1" dirty="0">
                <a:solidFill>
                  <a:prstClr val="black"/>
                </a:solidFill>
                <a:latin typeface="Times New Roman" panose="02020603050405020304" pitchFamily="18" charset="0"/>
                <a:cs typeface="Times New Roman" panose="02020603050405020304" pitchFamily="18" charset="0"/>
              </a:rPr>
              <a:t>Romi čine veliku većinu osoba bez</a:t>
            </a:r>
            <a:r>
              <a:rPr lang="hr-HR" sz="2300" b="1" dirty="0">
                <a:solidFill>
                  <a:prstClr val="black"/>
                </a:solidFill>
                <a:latin typeface="Times New Roman" panose="02020603050405020304" pitchFamily="18" charset="0"/>
                <a:cs typeface="Times New Roman" panose="02020603050405020304" pitchFamily="18" charset="0"/>
              </a:rPr>
              <a:t> </a:t>
            </a:r>
            <a:r>
              <a:rPr lang="vi-VN" sz="2300" b="1" dirty="0">
                <a:solidFill>
                  <a:prstClr val="black"/>
                </a:solidFill>
                <a:latin typeface="Times New Roman" panose="02020603050405020304" pitchFamily="18" charset="0"/>
                <a:cs typeface="Times New Roman" panose="02020603050405020304" pitchFamily="18" charset="0"/>
              </a:rPr>
              <a:t>državljanstva ili neregistriranih osoba</a:t>
            </a:r>
            <a:r>
              <a:rPr lang="vi-VN" sz="2300" dirty="0">
                <a:solidFill>
                  <a:prstClr val="black"/>
                </a:solidFill>
                <a:latin typeface="Times New Roman" panose="02020603050405020304" pitchFamily="18" charset="0"/>
                <a:cs typeface="Times New Roman" panose="02020603050405020304" pitchFamily="18" charset="0"/>
              </a:rPr>
              <a:t> (de facto apatrida), a budući da su nedvojbeno dio</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hrvatskog društva, većina ih je rođena i neprekidno živi ovdje, a neki su i sudionici Domovinskog</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rata. Međutim, zbog različitih okolnosti na koje objektivno sami nisu mogli utjecati ili su se zbile</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krivnjom drugih ili greškama u radu državnih tijela, potrebno im je omogućiti primitak u</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državljanstvo </a:t>
            </a:r>
            <a:r>
              <a:rPr lang="vi-VN" sz="2300" b="1" i="1" dirty="0">
                <a:solidFill>
                  <a:prstClr val="black"/>
                </a:solidFill>
                <a:latin typeface="Times New Roman" panose="02020603050405020304" pitchFamily="18" charset="0"/>
                <a:cs typeface="Times New Roman" panose="02020603050405020304" pitchFamily="18" charset="0"/>
              </a:rPr>
              <a:t>uz propisivanje uvjeta koje mogu ispuniti, primjerenih njihovoj životnoj situaciji</a:t>
            </a:r>
            <a:r>
              <a:rPr lang="vi-VN" sz="2300" dirty="0">
                <a:solidFill>
                  <a:prstClr val="black"/>
                </a:solidFill>
                <a:latin typeface="Times New Roman" panose="02020603050405020304" pitchFamily="18" charset="0"/>
                <a:cs typeface="Times New Roman" panose="02020603050405020304" pitchFamily="18" charset="0"/>
              </a:rPr>
              <a:t>, a</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obveza pomoći im postoji jer je RH 2011. ratificirala Konvenciju UN-a o smanjenju slučajeva</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bezdržavljanstva iz 1961. godine. Dodatno, to bi bilo u skladu s mišljenjem Europske komisije</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za borbu protiv rasizma o potrebi poduzimanja mjera kako bi se riješili problemi stjecanja</a:t>
            </a:r>
            <a:r>
              <a:rPr lang="hr-HR" sz="2300" dirty="0">
                <a:solidFill>
                  <a:prstClr val="black"/>
                </a:solidFill>
                <a:latin typeface="Times New Roman" panose="02020603050405020304" pitchFamily="18" charset="0"/>
                <a:cs typeface="Times New Roman" panose="02020603050405020304" pitchFamily="18" charset="0"/>
              </a:rPr>
              <a:t> </a:t>
            </a:r>
            <a:r>
              <a:rPr lang="vi-VN" sz="2300" dirty="0">
                <a:solidFill>
                  <a:prstClr val="black"/>
                </a:solidFill>
                <a:latin typeface="Times New Roman" panose="02020603050405020304" pitchFamily="18" charset="0"/>
                <a:cs typeface="Times New Roman" panose="02020603050405020304" pitchFamily="18" charset="0"/>
              </a:rPr>
              <a:t>državljanstva osoba koje dugotrajno žive u RH, a nisu hrvatske nacionalnosti.</a:t>
            </a:r>
            <a:endParaRPr lang="hr-HR" sz="2300" dirty="0">
              <a:solidFill>
                <a:prstClr val="black"/>
              </a:solidFill>
              <a:latin typeface="Times New Roman" panose="02020603050405020304" pitchFamily="18" charset="0"/>
              <a:cs typeface="Times New Roman" panose="02020603050405020304" pitchFamily="18" charset="0"/>
            </a:endParaRPr>
          </a:p>
          <a:p>
            <a:pPr marL="109728" lvl="0" indent="0" algn="just">
              <a:buClr>
                <a:srgbClr val="2DA2BF"/>
              </a:buClr>
              <a:buNone/>
            </a:pPr>
            <a:endParaRPr lang="hr-HR" sz="2000" i="1" dirty="0">
              <a:solidFill>
                <a:prstClr val="black"/>
              </a:solidFill>
              <a:latin typeface="Times New Roman" panose="02020603050405020304" pitchFamily="18" charset="0"/>
              <a:cs typeface="Times New Roman" panose="02020603050405020304" pitchFamily="18" charset="0"/>
            </a:endParaRPr>
          </a:p>
          <a:p>
            <a:pPr marL="109728" lvl="0" indent="0" algn="just">
              <a:buClr>
                <a:srgbClr val="2DA2BF"/>
              </a:buClr>
              <a:buNone/>
            </a:pPr>
            <a:r>
              <a:rPr lang="hr-HR" sz="2000" i="1" dirty="0">
                <a:solidFill>
                  <a:prstClr val="black"/>
                </a:solidFill>
                <a:latin typeface="Times New Roman" panose="02020603050405020304" pitchFamily="18" charset="0"/>
                <a:cs typeface="Times New Roman" panose="02020603050405020304" pitchFamily="18" charset="0"/>
              </a:rPr>
              <a:t>(Izvor: Izvješće pučke pravobraniteljice za 2016. godinu) </a:t>
            </a:r>
          </a:p>
          <a:p>
            <a:pPr marL="109728" indent="0">
              <a:buNone/>
            </a:pPr>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anose="02020603050405020304"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369896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hr-HR" sz="2000" dirty="0">
                <a:latin typeface="Times New Roman" pitchFamily="18" charset="0"/>
                <a:cs typeface="Times New Roman" pitchFamily="18" charset="0"/>
              </a:rPr>
              <a:t>Romi = 16.975 izjašnjenih</a:t>
            </a:r>
          </a:p>
          <a:p>
            <a:pPr>
              <a:lnSpc>
                <a:spcPct val="150000"/>
              </a:lnSpc>
            </a:pPr>
            <a:r>
              <a:rPr lang="hr-HR" sz="2000" dirty="0">
                <a:latin typeface="Times New Roman" pitchFamily="18" charset="0"/>
                <a:cs typeface="Times New Roman" pitchFamily="18" charset="0"/>
              </a:rPr>
              <a:t>prosječna starost = 21,9 godina</a:t>
            </a:r>
          </a:p>
          <a:p>
            <a:pPr>
              <a:lnSpc>
                <a:spcPct val="150000"/>
              </a:lnSpc>
            </a:pPr>
            <a:r>
              <a:rPr lang="hr-HR" sz="2000" dirty="0">
                <a:latin typeface="Times New Roman" pitchFamily="18" charset="0"/>
                <a:cs typeface="Times New Roman" pitchFamily="18" charset="0"/>
              </a:rPr>
              <a:t>procjena ukupnog broja Roma = 30.000 - 40.000</a:t>
            </a:r>
          </a:p>
          <a:p>
            <a:pPr>
              <a:lnSpc>
                <a:spcPct val="150000"/>
              </a:lnSpc>
              <a:buNone/>
            </a:pPr>
            <a:endParaRPr lang="hr-HR" sz="1600" i="1" dirty="0">
              <a:latin typeface="Times New Roman" pitchFamily="18" charset="0"/>
              <a:cs typeface="Times New Roman" pitchFamily="18" charset="0"/>
            </a:endParaRPr>
          </a:p>
          <a:p>
            <a:pPr>
              <a:lnSpc>
                <a:spcPct val="150000"/>
              </a:lnSpc>
              <a:buNone/>
            </a:pPr>
            <a:endParaRPr lang="hr-HR" sz="1600" i="1" dirty="0">
              <a:latin typeface="Times New Roman" pitchFamily="18" charset="0"/>
              <a:cs typeface="Times New Roman" pitchFamily="18" charset="0"/>
            </a:endParaRPr>
          </a:p>
          <a:p>
            <a:pPr>
              <a:lnSpc>
                <a:spcPct val="150000"/>
              </a:lnSpc>
              <a:buNone/>
            </a:pPr>
            <a:endParaRPr lang="hr-HR" sz="1600" i="1" dirty="0">
              <a:latin typeface="Times New Roman" pitchFamily="18" charset="0"/>
              <a:cs typeface="Times New Roman" pitchFamily="18" charset="0"/>
            </a:endParaRPr>
          </a:p>
          <a:p>
            <a:pPr>
              <a:lnSpc>
                <a:spcPct val="150000"/>
              </a:lnSpc>
              <a:buNone/>
            </a:pPr>
            <a:endParaRPr lang="hr-HR" sz="1600" i="1" dirty="0">
              <a:latin typeface="Times New Roman" pitchFamily="18" charset="0"/>
              <a:cs typeface="Times New Roman" pitchFamily="18" charset="0"/>
            </a:endParaRPr>
          </a:p>
          <a:p>
            <a:pPr>
              <a:lnSpc>
                <a:spcPct val="150000"/>
              </a:lnSpc>
              <a:buNone/>
            </a:pPr>
            <a:endParaRPr lang="hr-HR" sz="1600" i="1" dirty="0">
              <a:latin typeface="Times New Roman" pitchFamily="18" charset="0"/>
              <a:cs typeface="Times New Roman" pitchFamily="18" charset="0"/>
            </a:endParaRPr>
          </a:p>
          <a:p>
            <a:pPr>
              <a:lnSpc>
                <a:spcPct val="150000"/>
              </a:lnSpc>
              <a:buNone/>
            </a:pPr>
            <a:endParaRPr lang="hr-HR" sz="1600" i="1" dirty="0">
              <a:latin typeface="Times New Roman" pitchFamily="18" charset="0"/>
              <a:cs typeface="Times New Roman" pitchFamily="18" charset="0"/>
            </a:endParaRPr>
          </a:p>
          <a:p>
            <a:pPr>
              <a:lnSpc>
                <a:spcPct val="150000"/>
              </a:lnSpc>
              <a:buNone/>
            </a:pPr>
            <a:r>
              <a:rPr lang="hr-HR" sz="1600" i="1" dirty="0">
                <a:latin typeface="Times New Roman" pitchFamily="18" charset="0"/>
                <a:cs typeface="Times New Roman" pitchFamily="18" charset="0"/>
              </a:rPr>
              <a:t>(Izvor: Izvješće pučkog pravobranitelja o pojavama diskriminacije za 2012. godinu)</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Uvod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lnSpcReduction="10000"/>
          </a:bodyPr>
          <a:lstStyle/>
          <a:p>
            <a:pPr lvl="0" algn="just">
              <a:lnSpc>
                <a:spcPct val="150000"/>
              </a:lnSpc>
              <a:buClr>
                <a:srgbClr val="2DA2BF"/>
              </a:buClr>
              <a:buNone/>
            </a:pPr>
            <a:r>
              <a:rPr lang="hr-HR" sz="2000" b="1" i="1" dirty="0">
                <a:solidFill>
                  <a:prstClr val="black"/>
                </a:solidFill>
                <a:latin typeface="Times New Roman" pitchFamily="18" charset="0"/>
                <a:cs typeface="Times New Roman" pitchFamily="18" charset="0"/>
              </a:rPr>
              <a:t>Kako su to riješili drugi?</a:t>
            </a:r>
            <a:endParaRPr lang="hr-HR" sz="2000" dirty="0">
              <a:solidFill>
                <a:prstClr val="black"/>
              </a:solidFill>
              <a:latin typeface="Times New Roman" pitchFamily="18" charset="0"/>
              <a:cs typeface="Times New Roman" pitchFamily="18" charset="0"/>
            </a:endParaRPr>
          </a:p>
          <a:p>
            <a:pPr lvl="0" algn="just">
              <a:lnSpc>
                <a:spcPct val="150000"/>
              </a:lnSpc>
              <a:buClr>
                <a:srgbClr val="2DA2BF"/>
              </a:buClr>
              <a:buNone/>
            </a:pPr>
            <a:r>
              <a:rPr lang="sr-Latn-CS" sz="2000" dirty="0">
                <a:solidFill>
                  <a:prstClr val="black"/>
                </a:solidFill>
                <a:latin typeface="Times New Roman" pitchFamily="18" charset="0"/>
                <a:cs typeface="Times New Roman" pitchFamily="18" charset="0"/>
              </a:rPr>
              <a:t> Članak 23. stavak 1. i 3. Zakona o državljanstvu Republike Srbije:</a:t>
            </a:r>
            <a:endParaRPr lang="hr-HR" sz="2000" dirty="0">
              <a:solidFill>
                <a:prstClr val="black"/>
              </a:solidFill>
              <a:latin typeface="Times New Roman" pitchFamily="18" charset="0"/>
              <a:cs typeface="Times New Roman" pitchFamily="18" charset="0"/>
            </a:endParaRPr>
          </a:p>
          <a:p>
            <a:pPr lvl="0" algn="just">
              <a:lnSpc>
                <a:spcPct val="150000"/>
              </a:lnSpc>
              <a:buClr>
                <a:srgbClr val="2DA2BF"/>
              </a:buClr>
            </a:pPr>
            <a:r>
              <a:rPr lang="hr-HR" sz="2000" dirty="0">
                <a:solidFill>
                  <a:prstClr val="black"/>
                </a:solidFill>
                <a:latin typeface="Times New Roman" pitchFamily="18" charset="0"/>
                <a:cs typeface="Times New Roman" pitchFamily="18" charset="0"/>
              </a:rPr>
              <a:t>Pripadnik srpskog naroda koji nema prebivalište na području Republike Srbije ima pravo biti primljen u državljanstvo Republike Srbije bez otpusta iz stranog državljanstva, ako je navršio 18 godina života i nije mu oduzeta poslovna sposobnost i ako podnese pisanu izjavu da Republiku Srbiju smatra svojom državom. </a:t>
            </a:r>
          </a:p>
          <a:p>
            <a:pPr lvl="0" algn="just">
              <a:lnSpc>
                <a:spcPct val="150000"/>
              </a:lnSpc>
              <a:buClr>
                <a:srgbClr val="2DA2BF"/>
              </a:buClr>
            </a:pPr>
            <a:r>
              <a:rPr lang="hr-HR" sz="2000" dirty="0">
                <a:solidFill>
                  <a:prstClr val="black"/>
                </a:solidFill>
                <a:latin typeface="Times New Roman" pitchFamily="18" charset="0"/>
                <a:cs typeface="Times New Roman" pitchFamily="18" charset="0"/>
              </a:rPr>
              <a:t>Pod uvjetima iz stavka 1. u državljanstvo Republike Srbije </a:t>
            </a:r>
            <a:r>
              <a:rPr lang="hr-HR" sz="2000" b="1" dirty="0">
                <a:solidFill>
                  <a:prstClr val="black"/>
                </a:solidFill>
                <a:latin typeface="Times New Roman" pitchFamily="18" charset="0"/>
                <a:cs typeface="Times New Roman" pitchFamily="18" charset="0"/>
              </a:rPr>
              <a:t>može biti primljen pripadnik drugog naroda ili etničke zajednice </a:t>
            </a:r>
            <a:r>
              <a:rPr lang="hr-HR" sz="2000" dirty="0">
                <a:solidFill>
                  <a:prstClr val="black"/>
                </a:solidFill>
                <a:latin typeface="Times New Roman" pitchFamily="18" charset="0"/>
                <a:cs typeface="Times New Roman" pitchFamily="18" charset="0"/>
              </a:rPr>
              <a:t>sa područja Republike Srbije.</a:t>
            </a:r>
          </a:p>
          <a:p>
            <a:endParaRPr lang="hr-HR" dirty="0"/>
          </a:p>
        </p:txBody>
      </p:sp>
      <p:sp>
        <p:nvSpPr>
          <p:cNvPr id="3" name="Naslov 2"/>
          <p:cNvSpPr>
            <a:spLocks noGrp="1"/>
          </p:cNvSpPr>
          <p:nvPr>
            <p:ph type="title"/>
          </p:nvPr>
        </p:nvSpPr>
        <p:spPr/>
        <p:txBody>
          <a:bodyPr/>
          <a:lstStyle/>
          <a:p>
            <a:r>
              <a:rPr lang="hr-HR" sz="2800" dirty="0">
                <a:solidFill>
                  <a:srgbClr val="464646"/>
                </a:solidFill>
                <a:latin typeface="Times New Roman" pitchFamily="18" charset="0"/>
                <a:cs typeface="Times New Roman" pitchFamily="18" charset="0"/>
              </a:rPr>
              <a:t>Zakon o hrvatskom državljanstvu</a:t>
            </a:r>
            <a:endParaRPr lang="hr-HR" dirty="0"/>
          </a:p>
        </p:txBody>
      </p:sp>
    </p:spTree>
    <p:extLst>
      <p:ext uri="{BB962C8B-B14F-4D97-AF65-F5344CB8AC3E}">
        <p14:creationId xmlns:p14="http://schemas.microsoft.com/office/powerpoint/2010/main" val="1239165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buNone/>
            </a:pPr>
            <a:endParaRPr lang="sr-Latn-CS" sz="2000" dirty="0">
              <a:latin typeface="Times New Roman" pitchFamily="18" charset="0"/>
              <a:cs typeface="Times New Roman" pitchFamily="18" charset="0"/>
            </a:endParaRPr>
          </a:p>
          <a:p>
            <a:pPr algn="just">
              <a:lnSpc>
                <a:spcPct val="150000"/>
              </a:lnSpc>
              <a:buNone/>
            </a:pPr>
            <a:r>
              <a:rPr lang="sr-Latn-CS" sz="2000" dirty="0">
                <a:latin typeface="Times New Roman" pitchFamily="18" charset="0"/>
                <a:cs typeface="Times New Roman" pitchFamily="18" charset="0"/>
              </a:rPr>
              <a:t>BORAVAK DRŽAVLJANA TREĆIH DRŽAVA</a:t>
            </a:r>
            <a:endParaRPr lang="hr-HR" sz="2000" dirty="0">
              <a:latin typeface="Times New Roman" pitchFamily="18" charset="0"/>
              <a:cs typeface="Times New Roman" pitchFamily="18" charset="0"/>
            </a:endParaRPr>
          </a:p>
          <a:p>
            <a:pPr algn="just">
              <a:lnSpc>
                <a:spcPct val="150000"/>
              </a:lnSpc>
              <a:buNone/>
            </a:pPr>
            <a:r>
              <a:rPr lang="hr-HR" sz="2000" dirty="0">
                <a:latin typeface="Times New Roman" pitchFamily="18" charset="0"/>
                <a:cs typeface="Times New Roman" pitchFamily="18" charset="0"/>
              </a:rPr>
              <a:t>Stranac u Republici Hrvatskoj može boraviti na:</a:t>
            </a:r>
          </a:p>
          <a:p>
            <a:pPr lvl="0" algn="just">
              <a:lnSpc>
                <a:spcPct val="150000"/>
              </a:lnSpc>
            </a:pPr>
            <a:r>
              <a:rPr lang="hr-HR" sz="2000" b="1" dirty="0">
                <a:latin typeface="Times New Roman" pitchFamily="18" charset="0"/>
                <a:cs typeface="Times New Roman" pitchFamily="18" charset="0"/>
              </a:rPr>
              <a:t>kratkotrajnom boravku </a:t>
            </a:r>
            <a:r>
              <a:rPr lang="hr-HR" sz="2000" dirty="0">
                <a:latin typeface="Times New Roman" pitchFamily="18" charset="0"/>
                <a:cs typeface="Times New Roman" pitchFamily="18" charset="0"/>
              </a:rPr>
              <a:t>(do tri mjeseca)</a:t>
            </a:r>
          </a:p>
          <a:p>
            <a:pPr lvl="0" algn="just">
              <a:lnSpc>
                <a:spcPct val="150000"/>
              </a:lnSpc>
            </a:pPr>
            <a:r>
              <a:rPr lang="hr-HR" sz="2000" b="1" dirty="0">
                <a:latin typeface="Times New Roman" pitchFamily="18" charset="0"/>
                <a:cs typeface="Times New Roman" pitchFamily="18" charset="0"/>
              </a:rPr>
              <a:t>privremenom boravku </a:t>
            </a:r>
            <a:r>
              <a:rPr lang="hr-HR" sz="2000" dirty="0">
                <a:latin typeface="Times New Roman" pitchFamily="18" charset="0"/>
                <a:cs typeface="Times New Roman" pitchFamily="18" charset="0"/>
              </a:rPr>
              <a:t>(do godine dana)</a:t>
            </a:r>
          </a:p>
          <a:p>
            <a:pPr lvl="0" algn="just">
              <a:lnSpc>
                <a:spcPct val="150000"/>
              </a:lnSpc>
            </a:pPr>
            <a:r>
              <a:rPr lang="hr-HR" sz="2000" b="1" dirty="0">
                <a:latin typeface="Times New Roman" pitchFamily="18" charset="0"/>
                <a:cs typeface="Times New Roman" pitchFamily="18" charset="0"/>
              </a:rPr>
              <a:t>stalnom boravku </a:t>
            </a:r>
            <a:r>
              <a:rPr lang="hr-HR" sz="2000" dirty="0">
                <a:latin typeface="Times New Roman" pitchFamily="18" charset="0"/>
                <a:cs typeface="Times New Roman" pitchFamily="18" charset="0"/>
              </a:rPr>
              <a:t>(neograničeno) </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sr-Latn-CS" sz="2000" dirty="0">
                <a:latin typeface="Times New Roman" pitchFamily="18" charset="0"/>
                <a:cs typeface="Times New Roman" pitchFamily="18" charset="0"/>
              </a:rPr>
              <a:t>Preduvjet za stjecanje hrvatskog državljanstva je, osim u pojedinim slučajevima beneficirane naturalizacije, reguliran boravak u RH.</a:t>
            </a:r>
            <a:endParaRPr lang="hr-HR" sz="2000" dirty="0">
              <a:latin typeface="Times New Roman" pitchFamily="18" charset="0"/>
              <a:cs typeface="Times New Roman" pitchFamily="18" charset="0"/>
            </a:endParaRPr>
          </a:p>
          <a:p>
            <a:pPr algn="just">
              <a:lnSpc>
                <a:spcPct val="150000"/>
              </a:lnSpc>
            </a:pPr>
            <a:r>
              <a:rPr lang="hr-HR" sz="2000" dirty="0">
                <a:latin typeface="Times New Roman" pitchFamily="18" charset="0"/>
                <a:cs typeface="Times New Roman" pitchFamily="18" charset="0"/>
              </a:rPr>
              <a:t>Uvjeti ulaska, boravka i rada stranaca u RH propisani su </a:t>
            </a:r>
            <a:r>
              <a:rPr lang="hr-HR" sz="2000" b="1" dirty="0">
                <a:latin typeface="Times New Roman" pitchFamily="18" charset="0"/>
                <a:cs typeface="Times New Roman" pitchFamily="18" charset="0"/>
              </a:rPr>
              <a:t>Zakonom o strancima </a:t>
            </a:r>
            <a:r>
              <a:rPr lang="hr-HR" sz="2000" dirty="0">
                <a:latin typeface="Times New Roman" pitchFamily="18" charset="0"/>
                <a:cs typeface="Times New Roman" pitchFamily="18" charset="0"/>
              </a:rPr>
              <a:t>(NN 130/11 i 74/13).</a:t>
            </a:r>
          </a:p>
          <a:p>
            <a:pPr algn="just">
              <a:lnSpc>
                <a:spcPct val="150000"/>
              </a:lnSpc>
              <a:buNone/>
            </a:pPr>
            <a:r>
              <a:rPr lang="sr-Latn-CS" sz="2000" i="1" dirty="0">
                <a:latin typeface="Times New Roman" pitchFamily="18" charset="0"/>
                <a:cs typeface="Times New Roman" pitchFamily="18" charset="0"/>
              </a:rPr>
              <a:t>Razlikujemo</a:t>
            </a:r>
            <a:r>
              <a:rPr lang="sr-Latn-CS" sz="2000" dirty="0">
                <a:latin typeface="Times New Roman" pitchFamily="18" charset="0"/>
                <a:cs typeface="Times New Roman" pitchFamily="18" charset="0"/>
              </a:rPr>
              <a:t>:</a:t>
            </a:r>
          </a:p>
          <a:p>
            <a:pPr algn="just">
              <a:lnSpc>
                <a:spcPct val="150000"/>
              </a:lnSpc>
            </a:pPr>
            <a:r>
              <a:rPr lang="sr-Latn-CS" sz="2000" dirty="0">
                <a:latin typeface="Times New Roman" pitchFamily="18" charset="0"/>
                <a:cs typeface="Times New Roman" pitchFamily="18" charset="0"/>
              </a:rPr>
              <a:t>boravak državljana država Europskog gospodarskog prostora (EGP = </a:t>
            </a:r>
            <a:r>
              <a:rPr lang="hr-HR" sz="2000" dirty="0">
                <a:latin typeface="Times New Roman" pitchFamily="18" charset="0"/>
                <a:cs typeface="Times New Roman" pitchFamily="18" charset="0"/>
              </a:rPr>
              <a:t>Europska unija, Lihtenštajn, Norveška, Island i Švicarska)</a:t>
            </a:r>
          </a:p>
          <a:p>
            <a:pPr algn="just">
              <a:lnSpc>
                <a:spcPct val="150000"/>
              </a:lnSpc>
            </a:pPr>
            <a:r>
              <a:rPr lang="hr-HR" sz="2000" dirty="0">
                <a:latin typeface="Times New Roman" pitchFamily="18" charset="0"/>
                <a:cs typeface="Times New Roman" pitchFamily="18" charset="0"/>
              </a:rPr>
              <a:t>boravak državljana trećih država </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buNone/>
            </a:pPr>
            <a:r>
              <a:rPr lang="hr-HR" sz="2000" b="1" dirty="0">
                <a:latin typeface="Times New Roman" pitchFamily="18" charset="0"/>
                <a:cs typeface="Times New Roman" pitchFamily="18" charset="0"/>
              </a:rPr>
              <a:t>Privremeni boravak</a:t>
            </a:r>
            <a:endParaRPr lang="hr-HR" sz="2000" dirty="0">
              <a:latin typeface="Times New Roman" pitchFamily="18" charset="0"/>
              <a:cs typeface="Times New Roman" pitchFamily="18" charset="0"/>
            </a:endParaRPr>
          </a:p>
          <a:p>
            <a:pPr algn="just">
              <a:lnSpc>
                <a:spcPct val="150000"/>
              </a:lnSpc>
              <a:buNone/>
            </a:pPr>
            <a:r>
              <a:rPr lang="hr-HR" sz="2000" b="1" dirty="0">
                <a:latin typeface="Times New Roman" pitchFamily="18" charset="0"/>
                <a:cs typeface="Times New Roman" pitchFamily="18" charset="0"/>
              </a:rPr>
              <a:t> </a:t>
            </a:r>
            <a:r>
              <a:rPr lang="hr-HR" sz="2000" dirty="0">
                <a:latin typeface="Times New Roman" pitchFamily="18" charset="0"/>
                <a:cs typeface="Times New Roman" pitchFamily="18" charset="0"/>
              </a:rPr>
              <a:t>za </a:t>
            </a:r>
            <a:r>
              <a:rPr lang="hr-HR" sz="2000" i="1" dirty="0">
                <a:latin typeface="Times New Roman" pitchFamily="18" charset="0"/>
                <a:cs typeface="Times New Roman" pitchFamily="18" charset="0"/>
              </a:rPr>
              <a:t>državljane trećih država </a:t>
            </a:r>
            <a:r>
              <a:rPr lang="hr-HR" sz="2000" dirty="0">
                <a:latin typeface="Times New Roman" pitchFamily="18" charset="0"/>
                <a:cs typeface="Times New Roman" pitchFamily="18" charset="0"/>
              </a:rPr>
              <a:t>može se odobriti u svrhu:</a:t>
            </a:r>
          </a:p>
          <a:p>
            <a:pPr lvl="0" algn="just">
              <a:lnSpc>
                <a:spcPct val="150000"/>
              </a:lnSpc>
            </a:pPr>
            <a:r>
              <a:rPr lang="hr-HR" sz="2000" dirty="0">
                <a:latin typeface="Times New Roman" pitchFamily="18" charset="0"/>
                <a:cs typeface="Times New Roman" pitchFamily="18" charset="0"/>
              </a:rPr>
              <a:t>spajanja obitelji</a:t>
            </a:r>
          </a:p>
          <a:p>
            <a:pPr lvl="0" algn="just">
              <a:lnSpc>
                <a:spcPct val="150000"/>
              </a:lnSpc>
            </a:pPr>
            <a:r>
              <a:rPr lang="hr-HR" sz="2000" dirty="0">
                <a:latin typeface="Times New Roman" pitchFamily="18" charset="0"/>
                <a:cs typeface="Times New Roman" pitchFamily="18" charset="0"/>
              </a:rPr>
              <a:t>rada</a:t>
            </a:r>
          </a:p>
          <a:p>
            <a:pPr lvl="0" algn="just">
              <a:lnSpc>
                <a:spcPct val="150000"/>
              </a:lnSpc>
            </a:pPr>
            <a:r>
              <a:rPr lang="hr-HR" sz="2000" dirty="0">
                <a:latin typeface="Times New Roman" pitchFamily="18" charset="0"/>
                <a:cs typeface="Times New Roman" pitchFamily="18" charset="0"/>
              </a:rPr>
              <a:t>srednjoškolskog obrazovanja i studiranja </a:t>
            </a:r>
          </a:p>
          <a:p>
            <a:pPr lvl="0" algn="just">
              <a:lnSpc>
                <a:spcPct val="150000"/>
              </a:lnSpc>
            </a:pPr>
            <a:r>
              <a:rPr lang="hr-HR" sz="2000" dirty="0">
                <a:latin typeface="Times New Roman" pitchFamily="18" charset="0"/>
                <a:cs typeface="Times New Roman" pitchFamily="18" charset="0"/>
              </a:rPr>
              <a:t>znanstvenog istraživanja</a:t>
            </a:r>
          </a:p>
          <a:p>
            <a:pPr lvl="0" algn="just">
              <a:lnSpc>
                <a:spcPct val="150000"/>
              </a:lnSpc>
            </a:pPr>
            <a:r>
              <a:rPr lang="hr-HR" sz="2000" dirty="0">
                <a:latin typeface="Times New Roman" pitchFamily="18" charset="0"/>
                <a:cs typeface="Times New Roman" pitchFamily="18" charset="0"/>
              </a:rPr>
              <a:t>humanitarnih razloga </a:t>
            </a:r>
          </a:p>
          <a:p>
            <a:pPr lvl="0" algn="just">
              <a:lnSpc>
                <a:spcPct val="150000"/>
              </a:lnSpc>
            </a:pPr>
            <a:r>
              <a:rPr lang="hr-HR" sz="2000" dirty="0">
                <a:latin typeface="Times New Roman" pitchFamily="18" charset="0"/>
                <a:cs typeface="Times New Roman" pitchFamily="18" charset="0"/>
              </a:rPr>
              <a:t>rada raspoređenog radnika </a:t>
            </a:r>
          </a:p>
          <a:p>
            <a:pPr lvl="0" algn="just">
              <a:lnSpc>
                <a:spcPct val="150000"/>
              </a:lnSpc>
            </a:pPr>
            <a:r>
              <a:rPr lang="hr-HR" sz="2000" dirty="0">
                <a:latin typeface="Times New Roman" pitchFamily="18" charset="0"/>
                <a:cs typeface="Times New Roman" pitchFamily="18" charset="0"/>
              </a:rPr>
              <a:t>u druge svrhe </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buNone/>
            </a:pPr>
            <a:r>
              <a:rPr lang="hr-HR" sz="2000" u="sng" dirty="0">
                <a:latin typeface="Times New Roman" pitchFamily="18" charset="0"/>
                <a:cs typeface="Times New Roman" pitchFamily="18" charset="0"/>
              </a:rPr>
              <a:t>Strancu će se odobriti privremeni boravak ako:</a:t>
            </a:r>
            <a:endParaRPr lang="hr-HR" sz="2000" dirty="0">
              <a:latin typeface="Times New Roman" pitchFamily="18" charset="0"/>
              <a:cs typeface="Times New Roman" pitchFamily="18" charset="0"/>
            </a:endParaRPr>
          </a:p>
          <a:p>
            <a:pPr lvl="0" algn="just">
              <a:lnSpc>
                <a:spcPct val="150000"/>
              </a:lnSpc>
            </a:pPr>
            <a:r>
              <a:rPr lang="hr-HR" sz="2000" dirty="0">
                <a:latin typeface="Times New Roman" pitchFamily="18" charset="0"/>
                <a:cs typeface="Times New Roman" pitchFamily="18" charset="0"/>
              </a:rPr>
              <a:t> dokaže svrhu privremenog boravka</a:t>
            </a:r>
          </a:p>
          <a:p>
            <a:pPr lvl="0" algn="just">
              <a:lnSpc>
                <a:spcPct val="150000"/>
              </a:lnSpc>
            </a:pPr>
            <a:r>
              <a:rPr lang="hr-HR" sz="2000" dirty="0">
                <a:latin typeface="Times New Roman" pitchFamily="18" charset="0"/>
                <a:cs typeface="Times New Roman" pitchFamily="18" charset="0"/>
              </a:rPr>
              <a:t> ima valjanu putnu ispravu</a:t>
            </a:r>
          </a:p>
          <a:p>
            <a:pPr lvl="0" algn="just">
              <a:lnSpc>
                <a:spcPct val="150000"/>
              </a:lnSpc>
            </a:pPr>
            <a:r>
              <a:rPr lang="hr-HR" sz="2000" dirty="0">
                <a:latin typeface="Times New Roman" pitchFamily="18" charset="0"/>
                <a:cs typeface="Times New Roman" pitchFamily="18" charset="0"/>
              </a:rPr>
              <a:t>sredstva za uzdržavanje</a:t>
            </a:r>
          </a:p>
          <a:p>
            <a:pPr lvl="0" algn="just">
              <a:lnSpc>
                <a:spcPct val="150000"/>
              </a:lnSpc>
            </a:pPr>
            <a:r>
              <a:rPr lang="hr-HR" sz="2000" dirty="0">
                <a:latin typeface="Times New Roman" pitchFamily="18" charset="0"/>
                <a:cs typeface="Times New Roman" pitchFamily="18" charset="0"/>
              </a:rPr>
              <a:t>zdravstveno osiguranje</a:t>
            </a:r>
          </a:p>
          <a:p>
            <a:pPr lvl="0" algn="just">
              <a:lnSpc>
                <a:spcPct val="150000"/>
              </a:lnSpc>
            </a:pPr>
            <a:r>
              <a:rPr lang="hr-HR" sz="2000" dirty="0">
                <a:latin typeface="Times New Roman" pitchFamily="18" charset="0"/>
                <a:cs typeface="Times New Roman" pitchFamily="18" charset="0"/>
              </a:rPr>
              <a:t>nema zabranu ulaska i boravka </a:t>
            </a:r>
          </a:p>
          <a:p>
            <a:pPr lvl="0" algn="just">
              <a:lnSpc>
                <a:spcPct val="150000"/>
              </a:lnSpc>
            </a:pPr>
            <a:r>
              <a:rPr lang="hr-HR" sz="2000" dirty="0">
                <a:latin typeface="Times New Roman" pitchFamily="18" charset="0"/>
                <a:cs typeface="Times New Roman" pitchFamily="18" charset="0"/>
              </a:rPr>
              <a:t> ne predstavlja opasnost za javni poredak, nacionalnu sigurnost ili javno zdravlje</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pPr marL="109728" indent="0">
              <a:buNone/>
            </a:pPr>
            <a:endParaRPr lang="hr-HR" sz="2000" u="sng" dirty="0">
              <a:latin typeface="Times New Roman" panose="02020603050405020304" pitchFamily="18" charset="0"/>
              <a:cs typeface="Times New Roman" panose="02020603050405020304" pitchFamily="18" charset="0"/>
            </a:endParaRPr>
          </a:p>
          <a:p>
            <a:pPr marL="109728" indent="0">
              <a:buNone/>
            </a:pPr>
            <a:r>
              <a:rPr lang="hr-HR" sz="2000" i="1" dirty="0">
                <a:latin typeface="Times New Roman" panose="02020603050405020304" pitchFamily="18" charset="0"/>
                <a:cs typeface="Times New Roman" panose="02020603050405020304" pitchFamily="18" charset="0"/>
              </a:rPr>
              <a:t>Članu obitelji hrvatskog državljanina </a:t>
            </a:r>
            <a:r>
              <a:rPr lang="hr-HR" sz="2000" dirty="0">
                <a:latin typeface="Times New Roman" panose="02020603050405020304" pitchFamily="18" charset="0"/>
                <a:cs typeface="Times New Roman" panose="02020603050405020304" pitchFamily="18" charset="0"/>
              </a:rPr>
              <a:t>izdat će se „Boravišna iskaznica za člana obitelji državljanina Unije“ (na rok od 5 godine) ako:</a:t>
            </a:r>
          </a:p>
          <a:p>
            <a:pPr marL="109728" indent="0">
              <a:buNone/>
            </a:pPr>
            <a:r>
              <a:rPr lang="hr-HR" sz="2000" dirty="0">
                <a:latin typeface="Times New Roman" panose="02020603050405020304" pitchFamily="18" charset="0"/>
                <a:cs typeface="Times New Roman" panose="02020603050405020304" pitchFamily="18" charset="0"/>
              </a:rPr>
              <a:t> </a:t>
            </a:r>
          </a:p>
          <a:p>
            <a:pPr lvl="0"/>
            <a:r>
              <a:rPr lang="hr-HR" sz="2000" dirty="0">
                <a:latin typeface="Times New Roman" panose="02020603050405020304" pitchFamily="18" charset="0"/>
                <a:cs typeface="Times New Roman" panose="02020603050405020304" pitchFamily="18" charset="0"/>
              </a:rPr>
              <a:t>ima valjanu putnu ispravu</a:t>
            </a:r>
          </a:p>
          <a:p>
            <a:pPr lvl="0"/>
            <a:r>
              <a:rPr lang="hr-HR" sz="2000" dirty="0">
                <a:latin typeface="Times New Roman" panose="02020603050405020304" pitchFamily="18" charset="0"/>
                <a:cs typeface="Times New Roman" panose="02020603050405020304" pitchFamily="18" charset="0"/>
              </a:rPr>
              <a:t>priloži ispravu kojom dokazuje da je član obitelji</a:t>
            </a:r>
          </a:p>
          <a:p>
            <a:pPr lvl="0"/>
            <a:r>
              <a:rPr lang="hr-HR" sz="2000" dirty="0">
                <a:latin typeface="Times New Roman" panose="02020603050405020304" pitchFamily="18" charset="0"/>
                <a:cs typeface="Times New Roman" panose="02020603050405020304" pitchFamily="18" charset="0"/>
              </a:rPr>
              <a:t>prilozi ispravu kojom se potvrđuje da je uzdržavani član obitelji ili kućanstva državljanina RH ili priloži dokaz o postojanju zdravstvenih razloga zbog kojih je potrebno da se o njemu osobno skrbi</a:t>
            </a:r>
          </a:p>
          <a:p>
            <a:pPr lvl="0"/>
            <a:r>
              <a:rPr lang="hr-HR" sz="2000" dirty="0">
                <a:latin typeface="Times New Roman" panose="02020603050405020304" pitchFamily="18" charset="0"/>
                <a:cs typeface="Times New Roman" panose="02020603050405020304" pitchFamily="18" charset="0"/>
              </a:rPr>
              <a:t>ne predstavlja prijetnju za javni poredak ili nacionalnu sigurnost</a:t>
            </a:r>
          </a:p>
          <a:p>
            <a:pPr lvl="0"/>
            <a:r>
              <a:rPr lang="hr-HR" sz="2000" dirty="0">
                <a:latin typeface="Times New Roman" panose="02020603050405020304" pitchFamily="18" charset="0"/>
                <a:cs typeface="Times New Roman" panose="02020603050405020304" pitchFamily="18" charset="0"/>
              </a:rPr>
              <a:t>nema zabranu ulaska i boravka u RH</a:t>
            </a:r>
          </a:p>
          <a:p>
            <a:endParaRPr lang="hr-HR" sz="2000" dirty="0">
              <a:latin typeface="Times New Roman" panose="02020603050405020304" pitchFamily="18" charset="0"/>
              <a:cs typeface="Times New Roman" panose="02020603050405020304" pitchFamily="18" charset="0"/>
            </a:endParaRPr>
          </a:p>
        </p:txBody>
      </p:sp>
      <p:sp>
        <p:nvSpPr>
          <p:cNvPr id="3" name="Naslov 2"/>
          <p:cNvSpPr>
            <a:spLocks noGrp="1"/>
          </p:cNvSpPr>
          <p:nvPr>
            <p:ph type="title"/>
          </p:nvPr>
        </p:nvSpPr>
        <p:spPr/>
        <p:txBody>
          <a:bodyPr>
            <a:normAutofit/>
          </a:bodyPr>
          <a:lstStyle/>
          <a:p>
            <a:r>
              <a:rPr lang="hr-HR" sz="2800" dirty="0">
                <a:latin typeface="Times New Roman" panose="02020603050405020304" pitchFamily="18" charset="0"/>
                <a:cs typeface="Times New Roman" panose="02020603050405020304" pitchFamily="18" charset="0"/>
              </a:rPr>
              <a:t>Reguliranje statusa stranca</a:t>
            </a:r>
          </a:p>
        </p:txBody>
      </p:sp>
    </p:spTree>
    <p:extLst>
      <p:ext uri="{BB962C8B-B14F-4D97-AF65-F5344CB8AC3E}">
        <p14:creationId xmlns:p14="http://schemas.microsoft.com/office/powerpoint/2010/main" val="3199557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buNone/>
            </a:pPr>
            <a:r>
              <a:rPr lang="hr-HR" sz="2000" b="1" dirty="0">
                <a:latin typeface="Times New Roman" pitchFamily="18" charset="0"/>
                <a:cs typeface="Times New Roman" pitchFamily="18" charset="0"/>
              </a:rPr>
              <a:t>Stalni boravak </a:t>
            </a:r>
            <a:r>
              <a:rPr lang="hr-HR" sz="2000" dirty="0">
                <a:latin typeface="Times New Roman" pitchFamily="18" charset="0"/>
                <a:cs typeface="Times New Roman" pitchFamily="18" charset="0"/>
              </a:rPr>
              <a:t>za državljane trećih država</a:t>
            </a:r>
            <a:endParaRPr lang="hr-HR" sz="2000" b="1" dirty="0">
              <a:latin typeface="Times New Roman" pitchFamily="18" charset="0"/>
              <a:cs typeface="Times New Roman" pitchFamily="18" charset="0"/>
            </a:endParaRPr>
          </a:p>
          <a:p>
            <a:pPr algn="just">
              <a:lnSpc>
                <a:spcPct val="150000"/>
              </a:lnSpc>
            </a:pPr>
            <a:r>
              <a:rPr lang="hr-HR" sz="2000" dirty="0">
                <a:latin typeface="Times New Roman" pitchFamily="18" charset="0"/>
                <a:cs typeface="Times New Roman" pitchFamily="18" charset="0"/>
              </a:rPr>
              <a:t>Stalni boravak može se odobriti strancu koji do dana podnošenja zahtjeva u Republici Hrvatskoj ima neprekidno </a:t>
            </a:r>
            <a:r>
              <a:rPr lang="hr-HR" sz="2000" b="1" dirty="0">
                <a:latin typeface="Times New Roman" pitchFamily="18" charset="0"/>
                <a:cs typeface="Times New Roman" pitchFamily="18" charset="0"/>
              </a:rPr>
              <a:t>pet godina zakoniti boravak</a:t>
            </a:r>
            <a:r>
              <a:rPr lang="hr-HR" sz="2000" dirty="0">
                <a:latin typeface="Times New Roman" pitchFamily="18" charset="0"/>
                <a:cs typeface="Times New Roman" pitchFamily="18" charset="0"/>
              </a:rPr>
              <a:t>, što uključuje odobren privremeni boravak, azil ili supsidijarnu zaštitu</a:t>
            </a:r>
          </a:p>
          <a:p>
            <a:pPr algn="just">
              <a:lnSpc>
                <a:spcPct val="150000"/>
              </a:lnSpc>
            </a:pPr>
            <a:r>
              <a:rPr lang="hr-HR" sz="2000" dirty="0">
                <a:latin typeface="Times New Roman" pitchFamily="18" charset="0"/>
                <a:cs typeface="Times New Roman" pitchFamily="18" charset="0"/>
              </a:rPr>
              <a:t>U trenutku odlučivanja o zahtjevu za odobrenje stalnog boravka stranac mora imati odobren privremeni boravak u Republici Hrvatskoj</a:t>
            </a:r>
          </a:p>
          <a:p>
            <a:pPr algn="just">
              <a:lnSpc>
                <a:spcPct val="150000"/>
              </a:lnSpc>
            </a:pPr>
            <a:r>
              <a:rPr lang="hr-HR" sz="2000" dirty="0">
                <a:latin typeface="Times New Roman" pitchFamily="18" charset="0"/>
                <a:cs typeface="Times New Roman" pitchFamily="18" charset="0"/>
              </a:rPr>
              <a:t>Zahtjev za odobrenje stalnog boravka podnosi se i o njemu odlučuje nadležna policijska uprava / postaja  </a:t>
            </a:r>
          </a:p>
          <a:p>
            <a:pPr algn="just">
              <a:lnSpc>
                <a:spcPct val="150000"/>
              </a:lnSpc>
            </a:pPr>
            <a:endParaRPr lang="hr-HR" sz="2000" dirty="0">
              <a:latin typeface="Times New Roman" pitchFamily="18" charset="0"/>
              <a:cs typeface="Times New Roman" pitchFamily="18" charset="0"/>
            </a:endParaRP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buNone/>
            </a:pPr>
            <a:r>
              <a:rPr lang="hr-HR" sz="2000" b="1" dirty="0">
                <a:latin typeface="Times New Roman" pitchFamily="18" charset="0"/>
                <a:cs typeface="Times New Roman" pitchFamily="18" charset="0"/>
              </a:rPr>
              <a:t>Iznimno</a:t>
            </a:r>
            <a:r>
              <a:rPr lang="hr-HR" sz="2000" dirty="0">
                <a:latin typeface="Times New Roman" pitchFamily="18" charset="0"/>
                <a:cs typeface="Times New Roman" pitchFamily="18" charset="0"/>
              </a:rPr>
              <a:t>, stalni boravak može se odobriti i:</a:t>
            </a:r>
          </a:p>
          <a:p>
            <a:pPr lvl="0" algn="just">
              <a:lnSpc>
                <a:spcPct val="150000"/>
              </a:lnSpc>
            </a:pPr>
            <a:r>
              <a:rPr lang="hr-HR" sz="2000" dirty="0">
                <a:latin typeface="Times New Roman" pitchFamily="18" charset="0"/>
                <a:cs typeface="Times New Roman" pitchFamily="18" charset="0"/>
              </a:rPr>
              <a:t>strancu koji do dana podnošenja zahtjeva ima neprekidno 3 godine odobren privremeni boravak, a u statusu izbjeglice je bio najmanje 10 godina, što se dokazuje potvrdom nadležnog državnog tijela za izbjeglice</a:t>
            </a:r>
          </a:p>
          <a:p>
            <a:pPr lvl="0" algn="just">
              <a:lnSpc>
                <a:spcPct val="150000"/>
              </a:lnSpc>
            </a:pPr>
            <a:r>
              <a:rPr lang="hr-HR" sz="2000" dirty="0">
                <a:latin typeface="Times New Roman" pitchFamily="18" charset="0"/>
                <a:cs typeface="Times New Roman" pitchFamily="18" charset="0"/>
              </a:rPr>
              <a:t>strancu koji je imao prebivalište u Republici Hrvatskoj na dan 08.10.1991. godine, a koji je korisnik programa povratka ili obnove ili stambenog zbrinjavanja, što se dokazuje potvrdom nadležnog državnog tijela za izbjeglice i </a:t>
            </a:r>
            <a:r>
              <a:rPr lang="hr-HR" sz="2000" b="1" dirty="0">
                <a:latin typeface="Times New Roman" pitchFamily="18" charset="0"/>
                <a:cs typeface="Times New Roman" pitchFamily="18" charset="0"/>
              </a:rPr>
              <a:t>za kojeg je utvrđeno da se vratio s namjerom da trajno živi u Republici Hrvatskoj</a:t>
            </a:r>
            <a:r>
              <a:rPr lang="hr-HR" sz="2000" dirty="0">
                <a:latin typeface="Times New Roman" pitchFamily="18" charset="0"/>
                <a:cs typeface="Times New Roman" pitchFamily="18" charset="0"/>
              </a:rPr>
              <a:t> (</a:t>
            </a:r>
            <a:r>
              <a:rPr lang="hr-HR" sz="2000" i="1" dirty="0">
                <a:latin typeface="Times New Roman" pitchFamily="18" charset="0"/>
                <a:cs typeface="Times New Roman" pitchFamily="18" charset="0"/>
              </a:rPr>
              <a:t>problem=pritužbe na način provođenja terenskih provjera prebivališta)</a:t>
            </a:r>
            <a:r>
              <a:rPr lang="hr-HR" sz="2000" dirty="0">
                <a:latin typeface="Times New Roman" pitchFamily="18" charset="0"/>
                <a:cs typeface="Times New Roman" pitchFamily="18" charset="0"/>
              </a:rPr>
              <a:t>  </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lnSpc>
                <a:spcPct val="150000"/>
              </a:lnSpc>
            </a:pPr>
            <a:r>
              <a:rPr lang="hr-HR" sz="2000" dirty="0">
                <a:latin typeface="Times New Roman" pitchFamily="18" charset="0"/>
                <a:cs typeface="Times New Roman" pitchFamily="18" charset="0"/>
              </a:rPr>
              <a:t>djetetu koje živi u Republici Hrvatskoj: </a:t>
            </a:r>
          </a:p>
          <a:p>
            <a:pPr lvl="1" algn="just">
              <a:lnSpc>
                <a:spcPct val="150000"/>
              </a:lnSpc>
            </a:pPr>
            <a:r>
              <a:rPr lang="hr-HR" sz="2000" dirty="0">
                <a:latin typeface="Times New Roman" pitchFamily="18" charset="0"/>
                <a:cs typeface="Times New Roman" pitchFamily="18" charset="0"/>
              </a:rPr>
              <a:t>čija oba roditelja u trenutku rođenja djeteta imaju odobren stalni boravak</a:t>
            </a:r>
          </a:p>
          <a:p>
            <a:pPr lvl="1" algn="just">
              <a:lnSpc>
                <a:spcPct val="150000"/>
              </a:lnSpc>
            </a:pPr>
            <a:r>
              <a:rPr lang="hr-HR" sz="2000" dirty="0">
                <a:latin typeface="Times New Roman" pitchFamily="18" charset="0"/>
                <a:cs typeface="Times New Roman" pitchFamily="18" charset="0"/>
              </a:rPr>
              <a:t>čiji jedan od roditelja u trenutku rođenja djeteta ima odobren stalni boravak (uz suglasnost drugog roditelja)</a:t>
            </a:r>
          </a:p>
          <a:p>
            <a:pPr lvl="1" algn="just">
              <a:lnSpc>
                <a:spcPct val="150000"/>
              </a:lnSpc>
            </a:pPr>
            <a:r>
              <a:rPr lang="hr-HR" sz="2000" dirty="0">
                <a:latin typeface="Times New Roman" pitchFamily="18" charset="0"/>
                <a:cs typeface="Times New Roman" pitchFamily="18" charset="0"/>
              </a:rPr>
              <a:t>čiji jedan roditelj, u trenutku rođenja djeteta, ima odobren stalni boravak u Republici Hrvatskoj, a drugi je roditelj nepoznat, umro, proglašen umrlim, lišen roditeljske skrbi ili potpuno, odnosno djelomično lišen poslovne sposobnosti u odnosu na roditeljsku skrb </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lnSpc>
                <a:spcPct val="150000"/>
              </a:lnSpc>
            </a:pPr>
            <a:r>
              <a:rPr lang="hr-HR" sz="2000" dirty="0">
                <a:latin typeface="Times New Roman" pitchFamily="18" charset="0"/>
                <a:cs typeface="Times New Roman" pitchFamily="18" charset="0"/>
              </a:rPr>
              <a:t>strancu koji je </a:t>
            </a:r>
            <a:r>
              <a:rPr lang="hr-HR" sz="2000" b="1" dirty="0">
                <a:latin typeface="Times New Roman" pitchFamily="18" charset="0"/>
                <a:cs typeface="Times New Roman" pitchFamily="18" charset="0"/>
              </a:rPr>
              <a:t>rođen i od rođenja živi na području RH</a:t>
            </a:r>
            <a:r>
              <a:rPr lang="hr-HR" sz="2000" dirty="0">
                <a:latin typeface="Times New Roman" pitchFamily="18" charset="0"/>
                <a:cs typeface="Times New Roman" pitchFamily="18" charset="0"/>
              </a:rPr>
              <a:t>, ali zbog opravdanih razloga na koje nije mogao utjecati, nije imao reguliran boravak</a:t>
            </a:r>
          </a:p>
          <a:p>
            <a:pPr lvl="0" algn="just">
              <a:buNone/>
            </a:pPr>
            <a:r>
              <a:rPr lang="hr-HR" sz="2000" dirty="0">
                <a:latin typeface="Times New Roman" pitchFamily="18" charset="0"/>
                <a:cs typeface="Times New Roman" pitchFamily="18" charset="0"/>
              </a:rPr>
              <a:t>    ● </a:t>
            </a:r>
            <a:r>
              <a:rPr lang="hr-HR" sz="2000" u="sng" dirty="0">
                <a:latin typeface="Times New Roman" pitchFamily="18" charset="0"/>
                <a:cs typeface="Times New Roman" pitchFamily="18" charset="0"/>
              </a:rPr>
              <a:t>dokazivanje</a:t>
            </a:r>
            <a:r>
              <a:rPr lang="hr-HR" sz="2000" dirty="0">
                <a:latin typeface="Times New Roman" pitchFamily="18" charset="0"/>
                <a:cs typeface="Times New Roman" pitchFamily="18" charset="0"/>
              </a:rPr>
              <a:t>: izvodom iz matične knjige rođenih, dokazom o pohađanju predškolske i školske ustanove… drugim dokazima kojima stranac potkrepljuje činjenicu življenja na području RH</a:t>
            </a:r>
          </a:p>
          <a:p>
            <a:pPr marL="109728" lvl="0" indent="0" algn="just">
              <a:buNone/>
            </a:pPr>
            <a:r>
              <a:rPr lang="hr-HR" sz="2000" dirty="0">
                <a:latin typeface="Times New Roman" pitchFamily="18" charset="0"/>
                <a:cs typeface="Times New Roman" pitchFamily="18" charset="0"/>
              </a:rPr>
              <a:t>    ● </a:t>
            </a:r>
            <a:r>
              <a:rPr lang="hr-HR" sz="2000" u="sng" dirty="0">
                <a:latin typeface="Times New Roman" pitchFamily="18" charset="0"/>
                <a:cs typeface="Times New Roman" pitchFamily="18" charset="0"/>
              </a:rPr>
              <a:t>problem:</a:t>
            </a:r>
            <a:r>
              <a:rPr lang="hr-HR" sz="2000" i="1" dirty="0">
                <a:latin typeface="Times New Roman" pitchFamily="18" charset="0"/>
                <a:cs typeface="Times New Roman" pitchFamily="18" charset="0"/>
              </a:rPr>
              <a:t> propust pri izmjeni ZS-a 2013., tako da su u ovom slučaju </a:t>
            </a:r>
            <a:r>
              <a:rPr lang="hr-HR" sz="2000" i="1" dirty="0" err="1">
                <a:latin typeface="Times New Roman" pitchFamily="18" charset="0"/>
                <a:cs typeface="Times New Roman" pitchFamily="18" charset="0"/>
              </a:rPr>
              <a:t>mo</a:t>
            </a:r>
            <a:r>
              <a:rPr lang="hr-HR" sz="2000" i="1" dirty="0">
                <a:latin typeface="Times New Roman" pitchFamily="18" charset="0"/>
                <a:cs typeface="Times New Roman" pitchFamily="18" charset="0"/>
              </a:rPr>
              <a:t>-</a:t>
            </a:r>
          </a:p>
          <a:p>
            <a:pPr marL="109728" lvl="0" indent="0" algn="just">
              <a:buNone/>
            </a:pPr>
            <a:r>
              <a:rPr lang="hr-HR" sz="2000" i="1" dirty="0">
                <a:latin typeface="Times New Roman" pitchFamily="18" charset="0"/>
                <a:cs typeface="Times New Roman" pitchFamily="18" charset="0"/>
              </a:rPr>
              <a:t>     rali biti ispunjeni uvjeti: valjana strana putna isprava, sredstva za uzdrža-</a:t>
            </a:r>
          </a:p>
          <a:p>
            <a:pPr marL="109728" lvl="0" indent="0" algn="just">
              <a:buNone/>
            </a:pPr>
            <a:r>
              <a:rPr lang="hr-HR" sz="2000" i="1" dirty="0">
                <a:latin typeface="Times New Roman" pitchFamily="18" charset="0"/>
                <a:cs typeface="Times New Roman" pitchFamily="18" charset="0"/>
              </a:rPr>
              <a:t>     </a:t>
            </a:r>
            <a:r>
              <a:rPr lang="hr-HR" sz="2000" i="1" dirty="0" err="1">
                <a:latin typeface="Times New Roman" pitchFamily="18" charset="0"/>
                <a:cs typeface="Times New Roman" pitchFamily="18" charset="0"/>
              </a:rPr>
              <a:t>vanje</a:t>
            </a:r>
            <a:r>
              <a:rPr lang="hr-HR" sz="2000" i="1" dirty="0">
                <a:latin typeface="Times New Roman" pitchFamily="18" charset="0"/>
                <a:cs typeface="Times New Roman" pitchFamily="18" charset="0"/>
              </a:rPr>
              <a:t>, zdravstveno osiguranje, poznavanje </a:t>
            </a:r>
            <a:r>
              <a:rPr lang="hr-HR" sz="2000" i="1" dirty="0" err="1">
                <a:latin typeface="Times New Roman" pitchFamily="18" charset="0"/>
                <a:cs typeface="Times New Roman" pitchFamily="18" charset="0"/>
              </a:rPr>
              <a:t>hr</a:t>
            </a:r>
            <a:r>
              <a:rPr lang="hr-HR" sz="2000" i="1" dirty="0">
                <a:latin typeface="Times New Roman" pitchFamily="18" charset="0"/>
                <a:cs typeface="Times New Roman" pitchFamily="18" charset="0"/>
              </a:rPr>
              <a:t>. jezika i pisma…, ne </a:t>
            </a:r>
            <a:r>
              <a:rPr lang="hr-HR" sz="2000" i="1" dirty="0" err="1">
                <a:latin typeface="Times New Roman" pitchFamily="18" charset="0"/>
                <a:cs typeface="Times New Roman" pitchFamily="18" charset="0"/>
              </a:rPr>
              <a:t>predsta</a:t>
            </a:r>
            <a:r>
              <a:rPr lang="hr-HR" sz="2000" i="1" dirty="0">
                <a:latin typeface="Times New Roman" pitchFamily="18" charset="0"/>
                <a:cs typeface="Times New Roman" pitchFamily="18" charset="0"/>
              </a:rPr>
              <a:t>-</a:t>
            </a:r>
          </a:p>
          <a:p>
            <a:pPr marL="109728" lvl="0" indent="0" algn="just">
              <a:buNone/>
            </a:pPr>
            <a:r>
              <a:rPr lang="hr-HR" sz="2000" i="1" dirty="0">
                <a:latin typeface="Times New Roman" pitchFamily="18" charset="0"/>
                <a:cs typeface="Times New Roman" pitchFamily="18" charset="0"/>
              </a:rPr>
              <a:t>     </a:t>
            </a:r>
            <a:r>
              <a:rPr lang="hr-HR" sz="2000" i="1" dirty="0" err="1">
                <a:latin typeface="Times New Roman" pitchFamily="18" charset="0"/>
                <a:cs typeface="Times New Roman" pitchFamily="18" charset="0"/>
              </a:rPr>
              <a:t>vlja</a:t>
            </a:r>
            <a:r>
              <a:rPr lang="hr-HR" sz="2000" i="1" dirty="0">
                <a:latin typeface="Times New Roman" pitchFamily="18" charset="0"/>
                <a:cs typeface="Times New Roman" pitchFamily="18" charset="0"/>
              </a:rPr>
              <a:t> opasnost za javni poredak, nacionalnu sigurnost i javno zdravlje</a:t>
            </a:r>
          </a:p>
          <a:p>
            <a:pPr marL="109728" lvl="0" indent="0" algn="just">
              <a:buNone/>
            </a:pPr>
            <a:r>
              <a:rPr lang="hr-HR" sz="2000" i="1" dirty="0">
                <a:latin typeface="Times New Roman" pitchFamily="18" charset="0"/>
                <a:cs typeface="Times New Roman" pitchFamily="18" charset="0"/>
              </a:rPr>
              <a:t>     ● </a:t>
            </a:r>
            <a:r>
              <a:rPr lang="hr-HR" sz="2000" u="sng" dirty="0">
                <a:latin typeface="Times New Roman" pitchFamily="18" charset="0"/>
                <a:cs typeface="Times New Roman" pitchFamily="18" charset="0"/>
              </a:rPr>
              <a:t>ispravljeno:</a:t>
            </a:r>
            <a:r>
              <a:rPr lang="hr-HR" sz="2000" i="1" dirty="0">
                <a:latin typeface="Times New Roman" pitchFamily="18" charset="0"/>
                <a:cs typeface="Times New Roman" pitchFamily="18" charset="0"/>
              </a:rPr>
              <a:t> izmjenom ZS-a 2017. (čl. 96. st. 2. i 3.)</a:t>
            </a:r>
            <a:endParaRPr lang="hr-HR" sz="2000" dirty="0">
              <a:latin typeface="Times New Roman" pitchFamily="18" charset="0"/>
              <a:cs typeface="Times New Roman" pitchFamily="18" charset="0"/>
            </a:endParaRPr>
          </a:p>
          <a:p>
            <a:pPr marL="109728" indent="0">
              <a:buNone/>
            </a:pPr>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lnSpc>
                <a:spcPct val="150000"/>
              </a:lnSpc>
            </a:pPr>
            <a:r>
              <a:rPr lang="hr-HR" sz="2000" dirty="0">
                <a:latin typeface="Times New Roman" pitchFamily="18" charset="0"/>
                <a:cs typeface="Times New Roman" pitchFamily="18" charset="0"/>
              </a:rPr>
              <a:t>Državljanstvo se može definirati kao posebna pravna spona koja veže pojedinca i državu, a karakterizira ga složeni splet prava i obveza koje nastaju između državljanina i države.</a:t>
            </a:r>
          </a:p>
          <a:p>
            <a:pPr>
              <a:lnSpc>
                <a:spcPct val="150000"/>
              </a:lnSpc>
              <a:buNone/>
            </a:pPr>
            <a:r>
              <a:rPr lang="hr-HR" sz="1600" i="1" dirty="0">
                <a:latin typeface="Times New Roman" pitchFamily="18" charset="0"/>
                <a:cs typeface="Times New Roman" pitchFamily="18" charset="0"/>
              </a:rPr>
              <a:t>(V. u: Medvedović, D., Federal and republican citizenship in the former SFR Yugoslavia at the timeof its dissolution, Croatian Critical Law Review, vol. 3, br. 1-2, 1998., str. 21.)</a:t>
            </a:r>
          </a:p>
          <a:p>
            <a:pPr algn="just">
              <a:lnSpc>
                <a:spcPct val="150000"/>
              </a:lnSpc>
            </a:pPr>
            <a:r>
              <a:rPr lang="hr-HR" sz="2000" dirty="0">
                <a:latin typeface="Times New Roman" pitchFamily="18" charset="0"/>
                <a:cs typeface="Times New Roman" pitchFamily="18" charset="0"/>
              </a:rPr>
              <a:t>Državljanstvo je pravno pripadanje nekoga čovjeka određenoj državi. Državljanstvo znači naročitu, trajnu pravnu vezu, koja veže pojedinca s određenom državom, dajući mu posebno pravno stanje (status), tj. krug prava i dužnosti. </a:t>
            </a:r>
          </a:p>
          <a:p>
            <a:pPr>
              <a:lnSpc>
                <a:spcPct val="150000"/>
              </a:lnSpc>
              <a:buNone/>
            </a:pPr>
            <a:r>
              <a:rPr lang="hr-HR" sz="1700" i="1" dirty="0">
                <a:latin typeface="Times New Roman" pitchFamily="18" charset="0"/>
                <a:cs typeface="Times New Roman" pitchFamily="18" charset="0"/>
              </a:rPr>
              <a:t>(V. u: Krbek, I., Upravno pravo FNRJ, Izdanje biroa za izradu obrazaca izdavačko-štamparskog preduzeća, Beograd, 1955., str. 203.)</a:t>
            </a:r>
          </a:p>
          <a:p>
            <a:endParaRPr lang="hr-HR"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Državljanstvo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hr-HR" sz="2000" dirty="0">
                <a:latin typeface="Times New Roman" pitchFamily="18" charset="0"/>
                <a:cs typeface="Times New Roman" pitchFamily="18" charset="0"/>
              </a:rPr>
              <a:t>Stalni boravak odobrit će se strancu koji:</a:t>
            </a:r>
          </a:p>
          <a:p>
            <a:pPr>
              <a:lnSpc>
                <a:spcPct val="150000"/>
              </a:lnSpc>
            </a:pPr>
            <a:r>
              <a:rPr lang="hr-HR" sz="2000" dirty="0">
                <a:latin typeface="Times New Roman" pitchFamily="18" charset="0"/>
                <a:cs typeface="Times New Roman" pitchFamily="18" charset="0"/>
              </a:rPr>
              <a:t>1. ima valjanu stranu putnu ispravu</a:t>
            </a:r>
          </a:p>
          <a:p>
            <a:pPr>
              <a:lnSpc>
                <a:spcPct val="150000"/>
              </a:lnSpc>
            </a:pPr>
            <a:r>
              <a:rPr lang="hr-HR" sz="2000" dirty="0">
                <a:latin typeface="Times New Roman" pitchFamily="18" charset="0"/>
                <a:cs typeface="Times New Roman" pitchFamily="18" charset="0"/>
              </a:rPr>
              <a:t>2. ima sredstva za uzdržavanje</a:t>
            </a:r>
          </a:p>
          <a:p>
            <a:pPr>
              <a:lnSpc>
                <a:spcPct val="150000"/>
              </a:lnSpc>
            </a:pPr>
            <a:r>
              <a:rPr lang="hr-HR" sz="2000" dirty="0">
                <a:latin typeface="Times New Roman" pitchFamily="18" charset="0"/>
                <a:cs typeface="Times New Roman" pitchFamily="18" charset="0"/>
              </a:rPr>
              <a:t>3. ima zdravstveno osiguranje</a:t>
            </a:r>
          </a:p>
          <a:p>
            <a:pPr>
              <a:lnSpc>
                <a:spcPct val="150000"/>
              </a:lnSpc>
            </a:pPr>
            <a:r>
              <a:rPr lang="hr-HR" sz="2000" dirty="0">
                <a:latin typeface="Times New Roman" pitchFamily="18" charset="0"/>
                <a:cs typeface="Times New Roman" pitchFamily="18" charset="0"/>
              </a:rPr>
              <a:t>4. poznaje hrvtski jezik i latinično pismo te hrvatsku kulturu u društveno uređenje</a:t>
            </a:r>
          </a:p>
          <a:p>
            <a:pPr algn="just">
              <a:lnSpc>
                <a:spcPct val="150000"/>
              </a:lnSpc>
            </a:pPr>
            <a:r>
              <a:rPr lang="hr-HR" sz="2000" dirty="0">
                <a:latin typeface="Times New Roman" pitchFamily="18" charset="0"/>
                <a:cs typeface="Times New Roman" pitchFamily="18" charset="0"/>
              </a:rPr>
              <a:t>5. ne predstavlja opasnost za javni poredak, nacionalnu sigurnost ili javno zdravlje</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Reguliranje statusa stranca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pPr marL="109728" indent="0">
              <a:buNone/>
            </a:pPr>
            <a:r>
              <a:rPr lang="hr-HR" sz="2000" u="sng" dirty="0">
                <a:latin typeface="Times New Roman" panose="02020603050405020304" pitchFamily="18" charset="0"/>
                <a:cs typeface="Times New Roman" panose="02020603050405020304" pitchFamily="18" charset="0"/>
              </a:rPr>
              <a:t>Stalni boravak stranca – člana obitelji hrvatskog državljanina</a:t>
            </a:r>
          </a:p>
          <a:p>
            <a:pPr marL="109728" indent="0">
              <a:buNone/>
            </a:pPr>
            <a:endParaRPr lang="hr-HR" sz="2000" u="sng" dirty="0">
              <a:latin typeface="Times New Roman" panose="02020603050405020304" pitchFamily="18" charset="0"/>
              <a:cs typeface="Times New Roman" panose="02020603050405020304" pitchFamily="18" charset="0"/>
            </a:endParaRPr>
          </a:p>
          <a:p>
            <a:pPr algn="just"/>
            <a:r>
              <a:rPr lang="hr-HR" sz="2000" dirty="0">
                <a:latin typeface="Times New Roman" panose="02020603050405020304" pitchFamily="18" charset="0"/>
                <a:cs typeface="Times New Roman" panose="02020603050405020304" pitchFamily="18" charset="0"/>
              </a:rPr>
              <a:t>Član obitelji hrvatskog državljanina, koji nije državljanin države članice </a:t>
            </a:r>
            <a:r>
              <a:rPr lang="hr-HR" sz="2000" b="1" dirty="0">
                <a:latin typeface="Times New Roman" panose="02020603050405020304" pitchFamily="18" charset="0"/>
                <a:cs typeface="Times New Roman" panose="02020603050405020304" pitchFamily="18" charset="0"/>
              </a:rPr>
              <a:t>EGP</a:t>
            </a:r>
            <a:r>
              <a:rPr lang="hr-HR" sz="2000" dirty="0">
                <a:latin typeface="Times New Roman" panose="02020603050405020304" pitchFamily="18" charset="0"/>
                <a:cs typeface="Times New Roman" panose="02020603050405020304" pitchFamily="18" charset="0"/>
              </a:rPr>
              <a:t>-a, a neprekidno zakonito boravi najmanje </a:t>
            </a:r>
            <a:r>
              <a:rPr lang="hr-HR" sz="2000" b="1" dirty="0">
                <a:latin typeface="Times New Roman" panose="02020603050405020304" pitchFamily="18" charset="0"/>
                <a:cs typeface="Times New Roman" panose="02020603050405020304" pitchFamily="18" charset="0"/>
              </a:rPr>
              <a:t>5 godina </a:t>
            </a:r>
            <a:r>
              <a:rPr lang="hr-HR" sz="2000" dirty="0">
                <a:latin typeface="Times New Roman" panose="02020603050405020304" pitchFamily="18" charset="0"/>
                <a:cs typeface="Times New Roman" panose="02020603050405020304" pitchFamily="18" charset="0"/>
              </a:rPr>
              <a:t>s u Republici Hrvatskoj </a:t>
            </a:r>
            <a:r>
              <a:rPr lang="hr-HR" sz="2000" i="1" dirty="0">
                <a:latin typeface="Times New Roman" panose="02020603050405020304" pitchFamily="18" charset="0"/>
                <a:cs typeface="Times New Roman" panose="02020603050405020304" pitchFamily="18" charset="0"/>
              </a:rPr>
              <a:t>ima pravo na stalni boravak</a:t>
            </a:r>
            <a:r>
              <a:rPr lang="hr-HR" sz="2000" dirty="0">
                <a:latin typeface="Times New Roman" panose="02020603050405020304" pitchFamily="18" charset="0"/>
                <a:cs typeface="Times New Roman" panose="02020603050405020304" pitchFamily="18" charset="0"/>
              </a:rPr>
              <a:t>.</a:t>
            </a:r>
          </a:p>
          <a:p>
            <a:pPr marL="109728" indent="0" algn="just">
              <a:buNone/>
            </a:pPr>
            <a:endParaRPr lang="hr-HR" sz="2000" dirty="0">
              <a:latin typeface="Times New Roman" panose="02020603050405020304" pitchFamily="18" charset="0"/>
              <a:cs typeface="Times New Roman" panose="02020603050405020304" pitchFamily="18" charset="0"/>
            </a:endParaRPr>
          </a:p>
          <a:p>
            <a:pPr algn="just"/>
            <a:r>
              <a:rPr lang="hr-HR" sz="2000" dirty="0">
                <a:latin typeface="Times New Roman" panose="02020603050405020304" pitchFamily="18" charset="0"/>
                <a:cs typeface="Times New Roman" panose="02020603050405020304" pitchFamily="18" charset="0"/>
              </a:rPr>
              <a:t>Neprekidnost boravka dokazuje se bilo kojim dokazom koji se može prihvatiti u upravnom postupku, a kontinuitet se prekida izvršnom odlukom o protjerivanju</a:t>
            </a:r>
          </a:p>
        </p:txBody>
      </p:sp>
      <p:sp>
        <p:nvSpPr>
          <p:cNvPr id="3" name="Naslov 2"/>
          <p:cNvSpPr>
            <a:spLocks noGrp="1"/>
          </p:cNvSpPr>
          <p:nvPr>
            <p:ph type="title"/>
          </p:nvPr>
        </p:nvSpPr>
        <p:spPr/>
        <p:txBody>
          <a:bodyPr>
            <a:normAutofit/>
          </a:bodyPr>
          <a:lstStyle/>
          <a:p>
            <a:r>
              <a:rPr lang="hr-HR" sz="2800" dirty="0">
                <a:latin typeface="Times New Roman" panose="02020603050405020304" pitchFamily="18" charset="0"/>
                <a:cs typeface="Times New Roman" panose="02020603050405020304" pitchFamily="18" charset="0"/>
              </a:rPr>
              <a:t>Reguliranje statusa stranca</a:t>
            </a:r>
          </a:p>
        </p:txBody>
      </p:sp>
    </p:spTree>
    <p:extLst>
      <p:ext uri="{BB962C8B-B14F-4D97-AF65-F5344CB8AC3E}">
        <p14:creationId xmlns:p14="http://schemas.microsoft.com/office/powerpoint/2010/main" val="32546993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lnSpc>
                <a:spcPct val="150000"/>
              </a:lnSpc>
              <a:buNone/>
            </a:pPr>
            <a:r>
              <a:rPr lang="hr-HR" sz="2000" dirty="0">
                <a:latin typeface="Times New Roman" pitchFamily="18" charset="0"/>
                <a:cs typeface="Times New Roman" pitchFamily="18" charset="0"/>
              </a:rPr>
              <a:t>Većina Roma koji su bez hrvatskog državljanstva :</a:t>
            </a:r>
          </a:p>
          <a:p>
            <a:pPr lvl="0" algn="just">
              <a:lnSpc>
                <a:spcPct val="150000"/>
              </a:lnSpc>
            </a:pPr>
            <a:r>
              <a:rPr lang="hr-HR" sz="2000" dirty="0" smtClean="0">
                <a:latin typeface="Times New Roman" pitchFamily="18" charset="0"/>
                <a:cs typeface="Times New Roman" pitchFamily="18" charset="0"/>
              </a:rPr>
              <a:t>potomci 2. ili 3. generacije (rođeni u RH) osoba porijeklom </a:t>
            </a:r>
            <a:r>
              <a:rPr lang="hr-HR" sz="2000" dirty="0">
                <a:latin typeface="Times New Roman" pitchFamily="18" charset="0"/>
                <a:cs typeface="Times New Roman" pitchFamily="18" charset="0"/>
              </a:rPr>
              <a:t>su iz drugih republika bivše SFRJ </a:t>
            </a:r>
            <a:r>
              <a:rPr lang="hr-HR" sz="2000" dirty="0" smtClean="0">
                <a:latin typeface="Times New Roman" pitchFamily="18" charset="0"/>
                <a:cs typeface="Times New Roman" pitchFamily="18" charset="0"/>
              </a:rPr>
              <a:t>ali koji </a:t>
            </a:r>
            <a:r>
              <a:rPr lang="hr-HR" sz="2000" dirty="0">
                <a:latin typeface="Times New Roman" pitchFamily="18" charset="0"/>
                <a:cs typeface="Times New Roman" pitchFamily="18" charset="0"/>
              </a:rPr>
              <a:t>dugotrajno žive u </a:t>
            </a:r>
            <a:r>
              <a:rPr lang="hr-HR" sz="2000" dirty="0" smtClean="0">
                <a:latin typeface="Times New Roman" pitchFamily="18" charset="0"/>
                <a:cs typeface="Times New Roman" pitchFamily="18" charset="0"/>
              </a:rPr>
              <a:t>RH (čak i prije stjecanja neovisnosti RH)</a:t>
            </a:r>
            <a:endParaRPr lang="hr-HR" sz="2000" dirty="0">
              <a:latin typeface="Times New Roman" pitchFamily="18" charset="0"/>
              <a:cs typeface="Times New Roman" pitchFamily="18" charset="0"/>
            </a:endParaRPr>
          </a:p>
          <a:p>
            <a:pPr algn="just">
              <a:lnSpc>
                <a:spcPct val="150000"/>
              </a:lnSpc>
              <a:buNone/>
            </a:pPr>
            <a:r>
              <a:rPr lang="hr-HR" sz="2000" dirty="0">
                <a:latin typeface="Times New Roman" pitchFamily="18" charset="0"/>
                <a:cs typeface="Times New Roman" pitchFamily="18" charset="0"/>
              </a:rPr>
              <a:t> Procjena:</a:t>
            </a:r>
          </a:p>
          <a:p>
            <a:pPr algn="just">
              <a:lnSpc>
                <a:spcPct val="150000"/>
              </a:lnSpc>
              <a:buNone/>
            </a:pPr>
            <a:r>
              <a:rPr lang="hr-HR" sz="2000" dirty="0">
                <a:latin typeface="Times New Roman" pitchFamily="18" charset="0"/>
                <a:cs typeface="Times New Roman" pitchFamily="18" charset="0"/>
              </a:rPr>
              <a:t>    500 Roma u RH bez državljanstva</a:t>
            </a:r>
          </a:p>
          <a:p>
            <a:pPr algn="just">
              <a:lnSpc>
                <a:spcPct val="150000"/>
              </a:lnSpc>
              <a:buNone/>
            </a:pPr>
            <a:r>
              <a:rPr lang="hr-HR" sz="2000" dirty="0">
                <a:latin typeface="Times New Roman" pitchFamily="18" charset="0"/>
                <a:cs typeface="Times New Roman" pitchFamily="18" charset="0"/>
              </a:rPr>
              <a:t>    1000 osoba u opasnosti da ne ostvare pravo na državljanstvo, jer ne mogu      zadovoljiti uvjete propisane zakonom ili podzakonskim aktima.</a:t>
            </a:r>
          </a:p>
          <a:p>
            <a:pPr algn="just">
              <a:lnSpc>
                <a:spcPct val="150000"/>
              </a:lnSpc>
              <a:buNone/>
            </a:pPr>
            <a:endParaRPr lang="hr-HR" sz="1600" i="1" dirty="0">
              <a:latin typeface="Times New Roman" pitchFamily="18" charset="0"/>
              <a:cs typeface="Times New Roman" pitchFamily="18" charset="0"/>
            </a:endParaRPr>
          </a:p>
          <a:p>
            <a:pPr algn="just">
              <a:lnSpc>
                <a:spcPct val="150000"/>
              </a:lnSpc>
              <a:buNone/>
            </a:pPr>
            <a:r>
              <a:rPr lang="hr-HR" sz="1600" i="1" dirty="0">
                <a:latin typeface="Times New Roman" pitchFamily="18" charset="0"/>
                <a:cs typeface="Times New Roman" pitchFamily="18" charset="0"/>
              </a:rPr>
              <a:t>(Izvor: Izvješće pučkog pravobranitelja o pojavama diskriminacije za 2012. godinu)</a:t>
            </a:r>
            <a:endParaRPr lang="hr-HR" sz="1600" dirty="0">
              <a:latin typeface="Times New Roman" pitchFamily="18" charset="0"/>
              <a:cs typeface="Times New Roman" pitchFamily="18" charset="0"/>
            </a:endParaRP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buNone/>
            </a:pPr>
            <a:r>
              <a:rPr lang="hr-HR" sz="2000" dirty="0">
                <a:latin typeface="Times New Roman" pitchFamily="18" charset="0"/>
                <a:cs typeface="Times New Roman" pitchFamily="18" charset="0"/>
              </a:rPr>
              <a:t>Poteškoće pri reguliranju statusa Roma:</a:t>
            </a:r>
          </a:p>
          <a:p>
            <a:pPr lvl="0" algn="just">
              <a:lnSpc>
                <a:spcPct val="150000"/>
              </a:lnSpc>
            </a:pPr>
            <a:r>
              <a:rPr lang="hr-HR" sz="2000" b="1" i="1" dirty="0">
                <a:latin typeface="Times New Roman" pitchFamily="18" charset="0"/>
                <a:cs typeface="Times New Roman" pitchFamily="18" charset="0"/>
              </a:rPr>
              <a:t>prikupljanje isprava iz drugih država koje su potrebne u postupku odobravanja boravka i stjecanja hrvatskog državljanstva</a:t>
            </a:r>
          </a:p>
          <a:p>
            <a:pPr lvl="0" algn="just">
              <a:lnSpc>
                <a:spcPct val="150000"/>
              </a:lnSpc>
            </a:pPr>
            <a:r>
              <a:rPr lang="hr-HR" sz="2000" b="1" i="1" dirty="0">
                <a:latin typeface="Times New Roman" pitchFamily="18" charset="0"/>
                <a:cs typeface="Times New Roman" pitchFamily="18" charset="0"/>
              </a:rPr>
              <a:t>pribavljanje valjane strane putne isprave</a:t>
            </a:r>
            <a:endParaRPr lang="hr-HR" sz="2000" b="1" dirty="0">
              <a:latin typeface="Times New Roman" pitchFamily="18" charset="0"/>
              <a:cs typeface="Times New Roman" pitchFamily="18" charset="0"/>
            </a:endParaRPr>
          </a:p>
          <a:p>
            <a:pPr lvl="0" algn="just">
              <a:lnSpc>
                <a:spcPct val="150000"/>
              </a:lnSpc>
            </a:pPr>
            <a:r>
              <a:rPr lang="hr-HR" sz="2000" b="1" i="1" dirty="0">
                <a:latin typeface="Times New Roman" pitchFamily="18" charset="0"/>
                <a:cs typeface="Times New Roman" pitchFamily="18" charset="0"/>
              </a:rPr>
              <a:t>podmirenje troškova obveznog zdravstvenog osiguranja</a:t>
            </a:r>
            <a:endParaRPr lang="hr-HR" sz="2000" b="1" dirty="0">
              <a:latin typeface="Times New Roman" pitchFamily="18" charset="0"/>
              <a:cs typeface="Times New Roman" pitchFamily="18" charset="0"/>
            </a:endParaRPr>
          </a:p>
          <a:p>
            <a:pPr lvl="0" algn="just">
              <a:lnSpc>
                <a:spcPct val="150000"/>
              </a:lnSpc>
            </a:pPr>
            <a:r>
              <a:rPr lang="hr-HR" sz="2000" b="1" i="1" dirty="0">
                <a:latin typeface="Times New Roman" pitchFamily="18" charset="0"/>
                <a:cs typeface="Times New Roman" pitchFamily="18" charset="0"/>
              </a:rPr>
              <a:t>tražena visina sredstava za uzdržavanje </a:t>
            </a:r>
          </a:p>
          <a:p>
            <a:pPr algn="just">
              <a:lnSpc>
                <a:spcPct val="150000"/>
              </a:lnSpc>
            </a:pPr>
            <a:r>
              <a:rPr lang="hr-HR" sz="2000" b="1" i="1" dirty="0">
                <a:latin typeface="Times New Roman" pitchFamily="18" charset="0"/>
                <a:cs typeface="Times New Roman" pitchFamily="18" charset="0"/>
              </a:rPr>
              <a:t>tumačenje nadležnog tijela zakonskog uvjeta da osoba ne smije predstavljati opasnost za javni poredak, nacionalnu sigurnost i javno zdravlje</a:t>
            </a:r>
            <a:endParaRPr lang="hr-HR" sz="2000" b="1" dirty="0">
              <a:latin typeface="Times New Roman" pitchFamily="18" charset="0"/>
              <a:cs typeface="Times New Roman" pitchFamily="18" charset="0"/>
            </a:endParaRPr>
          </a:p>
          <a:p>
            <a:pPr lvl="0"/>
            <a:endParaRPr lang="hr-HR" dirty="0"/>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lnSpc>
                <a:spcPct val="150000"/>
              </a:lnSpc>
            </a:pPr>
            <a:r>
              <a:rPr lang="hr-HR" sz="2000" b="1" i="1" dirty="0">
                <a:latin typeface="Times New Roman" pitchFamily="18" charset="0"/>
                <a:cs typeface="Times New Roman" pitchFamily="18" charset="0"/>
              </a:rPr>
              <a:t>dugotrajnost postupaka stjecanja hrvatskog državljanstva i odobravanja stalnog boravka</a:t>
            </a:r>
            <a:endParaRPr lang="hr-HR" sz="2000" dirty="0">
              <a:latin typeface="Times New Roman" pitchFamily="18" charset="0"/>
              <a:cs typeface="Times New Roman" pitchFamily="18" charset="0"/>
            </a:endParaRPr>
          </a:p>
          <a:p>
            <a:pPr lvl="0" algn="just">
              <a:lnSpc>
                <a:spcPct val="150000"/>
              </a:lnSpc>
            </a:pPr>
            <a:r>
              <a:rPr lang="hr-HR" sz="2000" b="1" i="1" dirty="0">
                <a:latin typeface="Times New Roman" pitchFamily="18" charset="0"/>
                <a:cs typeface="Times New Roman" pitchFamily="18" charset="0"/>
              </a:rPr>
              <a:t>neregulirano državljanstvo niti jedne države</a:t>
            </a:r>
          </a:p>
          <a:p>
            <a:pPr lvl="0" algn="just">
              <a:lnSpc>
                <a:spcPct val="150000"/>
              </a:lnSpc>
            </a:pPr>
            <a:endParaRPr lang="hr-HR" sz="2000" b="1" i="1" dirty="0">
              <a:latin typeface="Times New Roman" pitchFamily="18" charset="0"/>
              <a:cs typeface="Times New Roman" pitchFamily="18" charset="0"/>
            </a:endParaRPr>
          </a:p>
          <a:p>
            <a:pPr algn="just">
              <a:lnSpc>
                <a:spcPct val="150000"/>
              </a:lnSpc>
            </a:pPr>
            <a:r>
              <a:rPr lang="hr-HR" sz="2000" dirty="0">
                <a:latin typeface="Times New Roman" panose="02020603050405020304" pitchFamily="18" charset="0"/>
                <a:cs typeface="Times New Roman" panose="02020603050405020304" pitchFamily="18" charset="0"/>
              </a:rPr>
              <a:t>Jedan od ciljeva Nacionalne strategije za uključivanje Rome do 2020. godine: </a:t>
            </a:r>
            <a:r>
              <a:rPr lang="hr-HR" sz="2000" i="1" dirty="0">
                <a:latin typeface="Times New Roman" panose="02020603050405020304" pitchFamily="18" charset="0"/>
                <a:cs typeface="Times New Roman" panose="02020603050405020304" pitchFamily="18" charset="0"/>
              </a:rPr>
              <a:t>potpuno (100%) reguliran status u skladu sa zakonskim okvirom (državljanstvo ili stalni boravak) Roma koji imaju čvrstu poveznicu s Republikom Hrvatskom (ili bivšom SRH) do 2020. godine, uz značajnu potporu nadležnih tijela.</a:t>
            </a:r>
          </a:p>
          <a:p>
            <a:pPr lvl="0" algn="just">
              <a:lnSpc>
                <a:spcPct val="150000"/>
              </a:lnSpc>
            </a:pPr>
            <a:endParaRPr lang="hr-HR" sz="2000" b="1" i="1" dirty="0">
              <a:latin typeface="Times New Roman" pitchFamily="18" charset="0"/>
              <a:cs typeface="Times New Roman" pitchFamily="18" charset="0"/>
            </a:endParaRPr>
          </a:p>
          <a:p>
            <a:pPr marL="109728" indent="0" algn="just">
              <a:lnSpc>
                <a:spcPct val="150000"/>
              </a:lnSpc>
              <a:buNone/>
            </a:pPr>
            <a:endParaRPr lang="hr-HR"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Autofit/>
          </a:bodyPr>
          <a:lstStyle/>
          <a:p>
            <a:pPr marL="109728" indent="0">
              <a:buNone/>
            </a:pPr>
            <a:r>
              <a:rPr lang="hr-HR" sz="2000" i="1" dirty="0">
                <a:latin typeface="Times New Roman" panose="02020603050405020304" pitchFamily="18" charset="0"/>
                <a:cs typeface="Times New Roman" panose="02020603050405020304" pitchFamily="18" charset="0"/>
              </a:rPr>
              <a:t>- Značajan problem u 2014/15/16.:</a:t>
            </a:r>
          </a:p>
          <a:p>
            <a:pPr marL="109728" indent="0" algn="just">
              <a:buNone/>
            </a:pPr>
            <a:r>
              <a:rPr lang="hr-HR" sz="2000" dirty="0">
                <a:latin typeface="Times New Roman" panose="02020603050405020304" pitchFamily="18" charset="0"/>
                <a:cs typeface="Times New Roman" panose="02020603050405020304" pitchFamily="18" charset="0"/>
              </a:rPr>
              <a:t>Osobama koji žive u RH odbijaju se zahtjevi za produženje privremenog boravka </a:t>
            </a:r>
            <a:r>
              <a:rPr lang="hr-HR" sz="2000" b="1" dirty="0">
                <a:latin typeface="Times New Roman" panose="02020603050405020304" pitchFamily="18" charset="0"/>
                <a:cs typeface="Times New Roman" panose="02020603050405020304" pitchFamily="18" charset="0"/>
              </a:rPr>
              <a:t>zbog neposjedovanja valjane strane putne isprave</a:t>
            </a:r>
            <a:r>
              <a:rPr lang="hr-HR" sz="2000" dirty="0">
                <a:latin typeface="Times New Roman" panose="02020603050405020304" pitchFamily="18" charset="0"/>
                <a:cs typeface="Times New Roman" panose="02020603050405020304" pitchFamily="18" charset="0"/>
              </a:rPr>
              <a:t>, iako im je prethodnih godina, u istoj situaciji, bio uredno produžavan (prema </a:t>
            </a:r>
            <a:r>
              <a:rPr lang="hr-HR" sz="2000" dirty="0">
                <a:solidFill>
                  <a:prstClr val="black"/>
                </a:solidFill>
                <a:latin typeface="Times New Roman" panose="02020603050405020304" pitchFamily="18" charset="0"/>
                <a:cs typeface="Times New Roman" panose="02020603050405020304" pitchFamily="18" charset="0"/>
              </a:rPr>
              <a:t>čl. 52. st. 3. i 4</a:t>
            </a:r>
            <a:r>
              <a:rPr lang="hr-HR" sz="2000" dirty="0">
                <a:latin typeface="Times New Roman" panose="02020603050405020304" pitchFamily="18" charset="0"/>
                <a:cs typeface="Times New Roman" panose="02020603050405020304" pitchFamily="18" charset="0"/>
              </a:rPr>
              <a:t>. ZS-a)</a:t>
            </a:r>
          </a:p>
          <a:p>
            <a:pPr algn="just"/>
            <a:r>
              <a:rPr lang="hr-HR" sz="2000" dirty="0">
                <a:latin typeface="Times New Roman" panose="02020603050405020304" pitchFamily="18" charset="0"/>
                <a:cs typeface="Times New Roman" panose="02020603050405020304" pitchFamily="18" charset="0"/>
              </a:rPr>
              <a:t>u diplomatskim predstavništvima država čiji su državljani putovnice se ne izdaju, osobe su prisiljene napustiti RH radi pribavljanja nove putovnice</a:t>
            </a:r>
          </a:p>
          <a:p>
            <a:pPr algn="just"/>
            <a:r>
              <a:rPr lang="hr-HR" sz="2000" dirty="0">
                <a:latin typeface="Times New Roman" panose="02020603050405020304" pitchFamily="18" charset="0"/>
                <a:cs typeface="Times New Roman" panose="02020603050405020304" pitchFamily="18" charset="0"/>
              </a:rPr>
              <a:t>osobit problem za strance kojima je prethodni boravak bio odobren zbog spajanja obitelji ili iz humanitarnih razloga. </a:t>
            </a:r>
          </a:p>
          <a:p>
            <a:pPr algn="just"/>
            <a:r>
              <a:rPr lang="hr-HR" sz="2000" dirty="0">
                <a:latin typeface="Times New Roman" panose="02020603050405020304" pitchFamily="18" charset="0"/>
                <a:cs typeface="Times New Roman" panose="02020603050405020304" pitchFamily="18" charset="0"/>
              </a:rPr>
              <a:t>Zakon o strancima = strancu koji nema valjanu stranu putnu ispravu, a zahtjev za privremeni boravak podnese u RH, izdaje se rješenje o odobrenju privremenog boravka, dok je pri produženju privremenog boravka dužan priložiti stranu putnu ispravu (dakle, ne spominje se „valjanu“) – čl. 52. st. 3. i 4. </a:t>
            </a:r>
          </a:p>
        </p:txBody>
      </p:sp>
      <p:sp>
        <p:nvSpPr>
          <p:cNvPr id="3" name="Naslov 2"/>
          <p:cNvSpPr>
            <a:spLocks noGrp="1"/>
          </p:cNvSpPr>
          <p:nvPr>
            <p:ph type="title"/>
          </p:nvPr>
        </p:nvSpPr>
        <p:spPr/>
        <p:txBody>
          <a:bodyPr>
            <a:normAutofit/>
          </a:bodyPr>
          <a:lstStyle/>
          <a:p>
            <a:r>
              <a:rPr lang="hr-HR" sz="2800" dirty="0">
                <a:latin typeface="Times New Roman" panose="02020603050405020304" pitchFamily="18" charset="0"/>
                <a:cs typeface="Times New Roman" panose="02020603050405020304" pitchFamily="18" charset="0"/>
              </a:rPr>
              <a:t>Romi - specifičnosti u reguliranju statusa</a:t>
            </a:r>
          </a:p>
        </p:txBody>
      </p:sp>
    </p:spTree>
    <p:extLst>
      <p:ext uri="{BB962C8B-B14F-4D97-AF65-F5344CB8AC3E}">
        <p14:creationId xmlns:p14="http://schemas.microsoft.com/office/powerpoint/2010/main" val="29414457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92500" lnSpcReduction="10000"/>
          </a:bodyPr>
          <a:lstStyle/>
          <a:p>
            <a:r>
              <a:rPr lang="hr-HR" sz="2000" dirty="0">
                <a:latin typeface="Times New Roman" panose="02020603050405020304" pitchFamily="18" charset="0"/>
                <a:cs typeface="Times New Roman" panose="02020603050405020304" pitchFamily="18" charset="0"/>
              </a:rPr>
              <a:t>Mišljenje pučke pravobraniteljice na ZID Zakona o strancima 2016.:</a:t>
            </a:r>
          </a:p>
          <a:p>
            <a:pPr algn="just">
              <a:buFontTx/>
              <a:buChar char="-"/>
            </a:pPr>
            <a:r>
              <a:rPr lang="hr-HR" sz="2000" dirty="0">
                <a:latin typeface="Times New Roman" panose="02020603050405020304" pitchFamily="18" charset="0"/>
                <a:cs typeface="Times New Roman" panose="02020603050405020304" pitchFamily="18" charset="0"/>
              </a:rPr>
              <a:t>reguliranje privremenog boravka stranca koji je </a:t>
            </a:r>
            <a:r>
              <a:rPr lang="hr-HR" sz="2000" b="1" dirty="0">
                <a:latin typeface="Times New Roman" panose="02020603050405020304" pitchFamily="18" charset="0"/>
                <a:cs typeface="Times New Roman" panose="02020603050405020304" pitchFamily="18" charset="0"/>
              </a:rPr>
              <a:t>član obitelji hrvatskog državljanina</a:t>
            </a:r>
            <a:r>
              <a:rPr lang="hr-HR" sz="2000" dirty="0">
                <a:latin typeface="Times New Roman" panose="02020603050405020304" pitchFamily="18" charset="0"/>
                <a:cs typeface="Times New Roman" panose="02020603050405020304" pitchFamily="18" charset="0"/>
              </a:rPr>
              <a:t>:</a:t>
            </a:r>
            <a:endParaRPr lang="hr-HR" sz="2000" b="1" dirty="0">
              <a:latin typeface="Times New Roman" panose="02020603050405020304" pitchFamily="18" charset="0"/>
              <a:cs typeface="Times New Roman" panose="02020603050405020304" pitchFamily="18" charset="0"/>
            </a:endParaRPr>
          </a:p>
          <a:p>
            <a:pPr marL="109728" indent="0" algn="just">
              <a:lnSpc>
                <a:spcPct val="110000"/>
              </a:lnSpc>
              <a:buNone/>
            </a:pPr>
            <a:r>
              <a:rPr lang="hr-HR" sz="2000" b="1" dirty="0">
                <a:latin typeface="Times New Roman" panose="02020603050405020304" pitchFamily="18" charset="0"/>
                <a:cs typeface="Times New Roman" panose="02020603050405020304" pitchFamily="18" charset="0"/>
              </a:rPr>
              <a:t>    </a:t>
            </a:r>
            <a:r>
              <a:rPr lang="hr-HR" sz="2000" dirty="0">
                <a:latin typeface="Times New Roman" panose="02020603050405020304" pitchFamily="18" charset="0"/>
                <a:cs typeface="Times New Roman" panose="02020603050405020304" pitchFamily="18" charset="0"/>
              </a:rPr>
              <a:t>da</a:t>
            </a:r>
            <a:r>
              <a:rPr lang="hr-HR" sz="2000" b="1" dirty="0">
                <a:latin typeface="Times New Roman" panose="02020603050405020304" pitchFamily="18" charset="0"/>
                <a:cs typeface="Times New Roman" panose="02020603050405020304" pitchFamily="18" charset="0"/>
              </a:rPr>
              <a:t> </a:t>
            </a:r>
            <a:r>
              <a:rPr lang="hr-HR" sz="2000" dirty="0">
                <a:latin typeface="Times New Roman" panose="02020603050405020304" pitchFamily="18" charset="0"/>
                <a:cs typeface="Times New Roman" panose="02020603050405020304" pitchFamily="18" charset="0"/>
              </a:rPr>
              <a:t>ne mora ispunjavati uvjet posjedovanja valjane putne isprave </a:t>
            </a:r>
            <a:r>
              <a:rPr lang="hr-HR" sz="2000" i="1" dirty="0">
                <a:latin typeface="Times New Roman" panose="02020603050405020304" pitchFamily="18" charset="0"/>
                <a:cs typeface="Times New Roman" panose="02020603050405020304" pitchFamily="18" charset="0"/>
              </a:rPr>
              <a:t>kada se </a:t>
            </a:r>
            <a:r>
              <a:rPr lang="hr-HR" sz="2000" i="1" dirty="0" smtClean="0">
                <a:latin typeface="Times New Roman" panose="02020603050405020304" pitchFamily="18" charset="0"/>
                <a:cs typeface="Times New Roman" panose="02020603050405020304" pitchFamily="18" charset="0"/>
              </a:rPr>
              <a:t> ona </a:t>
            </a:r>
            <a:endParaRPr lang="hr-HR" sz="2000" i="1" dirty="0">
              <a:latin typeface="Times New Roman" panose="02020603050405020304" pitchFamily="18" charset="0"/>
              <a:cs typeface="Times New Roman" panose="02020603050405020304" pitchFamily="18" charset="0"/>
            </a:endParaRPr>
          </a:p>
          <a:p>
            <a:pPr marL="109728" indent="0" algn="just">
              <a:lnSpc>
                <a:spcPct val="110000"/>
              </a:lnSpc>
              <a:buNone/>
            </a:pPr>
            <a:r>
              <a:rPr lang="hr-HR" sz="2000" i="1" dirty="0">
                <a:latin typeface="Times New Roman" panose="02020603050405020304" pitchFamily="18" charset="0"/>
                <a:cs typeface="Times New Roman" panose="02020603050405020304" pitchFamily="18" charset="0"/>
              </a:rPr>
              <a:t>    </a:t>
            </a:r>
            <a:r>
              <a:rPr lang="hr-HR" sz="2000" i="1" dirty="0" smtClean="0">
                <a:latin typeface="Times New Roman" panose="02020603050405020304" pitchFamily="18" charset="0"/>
                <a:cs typeface="Times New Roman" panose="02020603050405020304" pitchFamily="18" charset="0"/>
              </a:rPr>
              <a:t>ne </a:t>
            </a:r>
            <a:r>
              <a:rPr lang="hr-HR" sz="2000" i="1" dirty="0">
                <a:latin typeface="Times New Roman" panose="02020603050405020304" pitchFamily="18" charset="0"/>
                <a:cs typeface="Times New Roman" panose="02020603050405020304" pitchFamily="18" charset="0"/>
              </a:rPr>
              <a:t>može pribaviti u diplomatskom predstavništvu strane države </a:t>
            </a:r>
            <a:r>
              <a:rPr lang="hr-HR" sz="2000" i="1" dirty="0" smtClean="0">
                <a:latin typeface="Times New Roman" panose="02020603050405020304" pitchFamily="18" charset="0"/>
                <a:cs typeface="Times New Roman" panose="02020603050405020304" pitchFamily="18" charset="0"/>
              </a:rPr>
              <a:t>u RH </a:t>
            </a:r>
            <a:r>
              <a:rPr lang="hr-HR" sz="2000" dirty="0" smtClean="0">
                <a:latin typeface="Times New Roman" panose="02020603050405020304" pitchFamily="18" charset="0"/>
                <a:cs typeface="Times New Roman" panose="02020603050405020304" pitchFamily="18" charset="0"/>
              </a:rPr>
              <a:t>ili </a:t>
            </a:r>
            <a:r>
              <a:rPr lang="hr-HR" sz="2000" i="1" dirty="0" smtClean="0">
                <a:latin typeface="Times New Roman" panose="02020603050405020304" pitchFamily="18" charset="0"/>
                <a:cs typeface="Times New Roman" panose="02020603050405020304" pitchFamily="18" charset="0"/>
              </a:rPr>
              <a:t>kada     </a:t>
            </a:r>
          </a:p>
          <a:p>
            <a:pPr marL="109728" indent="0" algn="just">
              <a:lnSpc>
                <a:spcPct val="110000"/>
              </a:lnSpc>
              <a:buNone/>
            </a:pPr>
            <a:r>
              <a:rPr lang="hr-HR" sz="2000" i="1" dirty="0">
                <a:latin typeface="Times New Roman" panose="02020603050405020304" pitchFamily="18" charset="0"/>
                <a:cs typeface="Times New Roman" panose="02020603050405020304" pitchFamily="18" charset="0"/>
              </a:rPr>
              <a:t> </a:t>
            </a:r>
            <a:r>
              <a:rPr lang="hr-HR" sz="2000" i="1" dirty="0" smtClean="0">
                <a:latin typeface="Times New Roman" panose="02020603050405020304" pitchFamily="18" charset="0"/>
                <a:cs typeface="Times New Roman" panose="02020603050405020304" pitchFamily="18" charset="0"/>
              </a:rPr>
              <a:t>   postupak </a:t>
            </a:r>
            <a:r>
              <a:rPr lang="hr-HR" sz="2000" i="1" dirty="0">
                <a:latin typeface="Times New Roman" panose="02020603050405020304" pitchFamily="18" charset="0"/>
                <a:cs typeface="Times New Roman" panose="02020603050405020304" pitchFamily="18" charset="0"/>
              </a:rPr>
              <a:t>pribavljanja strane putne </a:t>
            </a:r>
            <a:r>
              <a:rPr lang="hr-HR" sz="2000" i="1" dirty="0" smtClean="0">
                <a:latin typeface="Times New Roman" panose="02020603050405020304" pitchFamily="18" charset="0"/>
                <a:cs typeface="Times New Roman" panose="02020603050405020304" pitchFamily="18" charset="0"/>
              </a:rPr>
              <a:t>isprave ima </a:t>
            </a:r>
            <a:r>
              <a:rPr lang="hr-HR" sz="2000" i="1" dirty="0">
                <a:latin typeface="Times New Roman" panose="02020603050405020304" pitchFamily="18" charset="0"/>
                <a:cs typeface="Times New Roman" panose="02020603050405020304" pitchFamily="18" charset="0"/>
              </a:rPr>
              <a:t>za posljedicu razdvajanje </a:t>
            </a:r>
            <a:endParaRPr lang="hr-HR" sz="2000" i="1" dirty="0" smtClean="0">
              <a:latin typeface="Times New Roman" panose="02020603050405020304" pitchFamily="18" charset="0"/>
              <a:cs typeface="Times New Roman" panose="02020603050405020304" pitchFamily="18" charset="0"/>
            </a:endParaRPr>
          </a:p>
          <a:p>
            <a:pPr marL="109728" indent="0" algn="just">
              <a:lnSpc>
                <a:spcPct val="110000"/>
              </a:lnSpc>
              <a:buNone/>
            </a:pPr>
            <a:r>
              <a:rPr lang="hr-HR" sz="2000" i="1" dirty="0">
                <a:latin typeface="Times New Roman" panose="02020603050405020304" pitchFamily="18" charset="0"/>
                <a:cs typeface="Times New Roman" panose="02020603050405020304" pitchFamily="18" charset="0"/>
              </a:rPr>
              <a:t> </a:t>
            </a:r>
            <a:r>
              <a:rPr lang="hr-HR" sz="2000" i="1" dirty="0" smtClean="0">
                <a:latin typeface="Times New Roman" panose="02020603050405020304" pitchFamily="18" charset="0"/>
                <a:cs typeface="Times New Roman" panose="02020603050405020304" pitchFamily="18" charset="0"/>
              </a:rPr>
              <a:t>   obitelji</a:t>
            </a:r>
            <a:r>
              <a:rPr lang="hr-HR" sz="2000" dirty="0">
                <a:latin typeface="Times New Roman" panose="02020603050405020304" pitchFamily="18" charset="0"/>
                <a:cs typeface="Times New Roman" panose="02020603050405020304" pitchFamily="18" charset="0"/>
              </a:rPr>
              <a:t>, te sredstva za uzdržavanje (</a:t>
            </a:r>
            <a:r>
              <a:rPr lang="hr-HR" sz="2000" u="sng" dirty="0">
                <a:latin typeface="Times New Roman" panose="02020603050405020304" pitchFamily="18" charset="0"/>
                <a:cs typeface="Times New Roman" panose="02020603050405020304" pitchFamily="18" charset="0"/>
              </a:rPr>
              <a:t>usvojeno </a:t>
            </a:r>
            <a:r>
              <a:rPr lang="hr-HR" sz="2000" u="sng" dirty="0" smtClean="0">
                <a:latin typeface="Times New Roman" panose="02020603050405020304" pitchFamily="18" charset="0"/>
                <a:cs typeface="Times New Roman" panose="02020603050405020304" pitchFamily="18" charset="0"/>
              </a:rPr>
              <a:t>2017</a:t>
            </a:r>
            <a:r>
              <a:rPr lang="hr-HR" sz="2000" dirty="0">
                <a:latin typeface="Times New Roman" panose="02020603050405020304" pitchFamily="18" charset="0"/>
                <a:cs typeface="Times New Roman" panose="02020603050405020304" pitchFamily="18" charset="0"/>
              </a:rPr>
              <a:t>.)</a:t>
            </a:r>
          </a:p>
          <a:p>
            <a:pPr algn="just">
              <a:buFontTx/>
              <a:buChar char="-"/>
            </a:pPr>
            <a:r>
              <a:rPr lang="hr-HR" sz="2000" dirty="0">
                <a:latin typeface="Times New Roman" panose="02020603050405020304" pitchFamily="18" charset="0"/>
                <a:cs typeface="Times New Roman" panose="02020603050405020304" pitchFamily="18" charset="0"/>
              </a:rPr>
              <a:t>stranci koji ispunjavaju uvijete za </a:t>
            </a:r>
            <a:r>
              <a:rPr lang="hr-HR" sz="2000" b="1" dirty="0">
                <a:latin typeface="Times New Roman" panose="02020603050405020304" pitchFamily="18" charset="0"/>
                <a:cs typeface="Times New Roman" panose="02020603050405020304" pitchFamily="18" charset="0"/>
              </a:rPr>
              <a:t>„privilegirano” reguliranje stalnog boravka </a:t>
            </a:r>
            <a:r>
              <a:rPr lang="hr-HR" sz="2000" dirty="0">
                <a:latin typeface="Times New Roman" panose="02020603050405020304" pitchFamily="18" charset="0"/>
                <a:cs typeface="Times New Roman" panose="02020603050405020304" pitchFamily="18" charset="0"/>
              </a:rPr>
              <a:t>(čl. 94. st. 1.):</a:t>
            </a:r>
          </a:p>
          <a:p>
            <a:pPr marL="109728" indent="0" algn="just">
              <a:buNone/>
            </a:pPr>
            <a:r>
              <a:rPr lang="hr-HR" sz="2000" dirty="0">
                <a:latin typeface="Times New Roman" panose="02020603050405020304" pitchFamily="18" charset="0"/>
                <a:cs typeface="Times New Roman" panose="02020603050405020304" pitchFamily="18" charset="0"/>
              </a:rPr>
              <a:t>    da ne moraju ispunjavati uvjete: posjedovanja valjane putne isprave</a:t>
            </a:r>
            <a:r>
              <a:rPr lang="hr-HR" sz="2000" i="1" dirty="0">
                <a:latin typeface="Times New Roman" panose="02020603050405020304" pitchFamily="18" charset="0"/>
                <a:cs typeface="Times New Roman" panose="02020603050405020304" pitchFamily="18" charset="0"/>
              </a:rPr>
              <a:t> kada se</a:t>
            </a:r>
          </a:p>
          <a:p>
            <a:pPr marL="109728" indent="0" algn="just">
              <a:buNone/>
            </a:pPr>
            <a:r>
              <a:rPr lang="hr-HR" sz="2000" i="1" dirty="0">
                <a:latin typeface="Times New Roman" panose="02020603050405020304" pitchFamily="18" charset="0"/>
                <a:cs typeface="Times New Roman" panose="02020603050405020304" pitchFamily="18" charset="0"/>
              </a:rPr>
              <a:t>    ona ne može pribaviti u diplomatskom predstavništvu strane države u RH </a:t>
            </a:r>
            <a:r>
              <a:rPr lang="hr-HR" sz="2000" dirty="0">
                <a:latin typeface="Times New Roman" panose="02020603050405020304" pitchFamily="18" charset="0"/>
                <a:cs typeface="Times New Roman" panose="02020603050405020304" pitchFamily="18" charset="0"/>
              </a:rPr>
              <a:t>ili</a:t>
            </a:r>
          </a:p>
          <a:p>
            <a:pPr marL="109728" indent="0" algn="just">
              <a:buNone/>
            </a:pPr>
            <a:r>
              <a:rPr lang="hr-HR" sz="2000" i="1" dirty="0">
                <a:latin typeface="Times New Roman" panose="02020603050405020304" pitchFamily="18" charset="0"/>
                <a:cs typeface="Times New Roman" panose="02020603050405020304" pitchFamily="18" charset="0"/>
              </a:rPr>
              <a:t>    kada postupak pribavljanja strane putne isprave ima za posljedicu razdvajanje</a:t>
            </a:r>
          </a:p>
          <a:p>
            <a:pPr marL="109728" indent="0" algn="just">
              <a:buNone/>
            </a:pPr>
            <a:r>
              <a:rPr lang="hr-HR" sz="2000" i="1" dirty="0">
                <a:latin typeface="Times New Roman" panose="02020603050405020304" pitchFamily="18" charset="0"/>
                <a:cs typeface="Times New Roman" panose="02020603050405020304" pitchFamily="18" charset="0"/>
              </a:rPr>
              <a:t>    obitelji</a:t>
            </a:r>
            <a:r>
              <a:rPr lang="hr-HR" sz="2000" dirty="0">
                <a:latin typeface="Times New Roman" panose="02020603050405020304" pitchFamily="18" charset="0"/>
                <a:cs typeface="Times New Roman" panose="02020603050405020304" pitchFamily="18" charset="0"/>
              </a:rPr>
              <a:t>, osiguranih sredstava za uzdržavanje i zdravstvenog osiguranja</a:t>
            </a:r>
          </a:p>
          <a:p>
            <a:pPr marL="109728" indent="0" algn="just">
              <a:buNone/>
            </a:pPr>
            <a:r>
              <a:rPr lang="hr-HR" sz="2000" dirty="0">
                <a:latin typeface="Times New Roman" panose="02020603050405020304" pitchFamily="18" charset="0"/>
                <a:cs typeface="Times New Roman" panose="02020603050405020304" pitchFamily="18" charset="0"/>
              </a:rPr>
              <a:t>    (</a:t>
            </a:r>
            <a:r>
              <a:rPr lang="hr-HR" sz="2000" u="sng" dirty="0">
                <a:latin typeface="Times New Roman" panose="02020603050405020304" pitchFamily="18" charset="0"/>
                <a:cs typeface="Times New Roman" panose="02020603050405020304" pitchFamily="18" charset="0"/>
              </a:rPr>
              <a:t>usvojeno 2017</a:t>
            </a:r>
            <a:r>
              <a:rPr lang="hr-HR" sz="2000" dirty="0">
                <a:latin typeface="Times New Roman" panose="02020603050405020304" pitchFamily="18" charset="0"/>
                <a:cs typeface="Times New Roman" panose="02020603050405020304" pitchFamily="18" charset="0"/>
              </a:rPr>
              <a:t>.) </a:t>
            </a:r>
          </a:p>
          <a:p>
            <a:pPr marL="109728" indent="0" algn="just">
              <a:buNone/>
            </a:pPr>
            <a:endParaRPr lang="hr-HR" sz="2000" dirty="0">
              <a:latin typeface="Times New Roman" panose="02020603050405020304" pitchFamily="18" charset="0"/>
              <a:cs typeface="Times New Roman" panose="02020603050405020304" pitchFamily="18" charset="0"/>
            </a:endParaRPr>
          </a:p>
          <a:p>
            <a:pPr marL="109728" indent="0" algn="just">
              <a:buNone/>
            </a:pPr>
            <a:endParaRPr lang="hr-HR" sz="2000" dirty="0">
              <a:latin typeface="Times New Roman" panose="02020603050405020304" pitchFamily="18" charset="0"/>
              <a:cs typeface="Times New Roman" panose="02020603050405020304" pitchFamily="18" charset="0"/>
            </a:endParaRPr>
          </a:p>
          <a:p>
            <a:pPr algn="just">
              <a:buFontTx/>
              <a:buChar char="-"/>
            </a:pPr>
            <a:endParaRPr lang="hr-HR" sz="2000" dirty="0">
              <a:latin typeface="Times New Roman" panose="02020603050405020304" pitchFamily="18" charset="0"/>
              <a:cs typeface="Times New Roman" panose="02020603050405020304" pitchFamily="18" charset="0"/>
            </a:endParaRPr>
          </a:p>
        </p:txBody>
      </p:sp>
      <p:sp>
        <p:nvSpPr>
          <p:cNvPr id="3" name="Naslov 2"/>
          <p:cNvSpPr>
            <a:spLocks noGrp="1"/>
          </p:cNvSpPr>
          <p:nvPr>
            <p:ph type="title"/>
          </p:nvPr>
        </p:nvSpPr>
        <p:spPr/>
        <p:txBody>
          <a:bodyPr/>
          <a:lstStyle/>
          <a:p>
            <a:r>
              <a:rPr lang="hr-HR" sz="2800" dirty="0">
                <a:solidFill>
                  <a:srgbClr val="464646"/>
                </a:solidFill>
                <a:latin typeface="Times New Roman" panose="02020603050405020304" pitchFamily="18" charset="0"/>
                <a:cs typeface="Times New Roman" panose="02020603050405020304" pitchFamily="18" charset="0"/>
              </a:rPr>
              <a:t>Romi - specifičnosti u reguliranju statusa</a:t>
            </a:r>
            <a:endParaRPr lang="hr-HR" dirty="0"/>
          </a:p>
        </p:txBody>
      </p:sp>
    </p:spTree>
    <p:extLst>
      <p:ext uri="{BB962C8B-B14F-4D97-AF65-F5344CB8AC3E}">
        <p14:creationId xmlns:p14="http://schemas.microsoft.com/office/powerpoint/2010/main" val="14522229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hr-HR" sz="2000" dirty="0">
                <a:latin typeface="Times New Roman" pitchFamily="18" charset="0"/>
                <a:cs typeface="Times New Roman" pitchFamily="18" charset="0"/>
              </a:rPr>
              <a:t>UMJESTO ZAKLJUČKA...</a:t>
            </a:r>
          </a:p>
          <a:p>
            <a:pPr algn="just">
              <a:lnSpc>
                <a:spcPct val="170000"/>
              </a:lnSpc>
              <a:buNone/>
            </a:pPr>
            <a:r>
              <a:rPr lang="hr-HR" sz="2000" i="1" dirty="0">
                <a:latin typeface="Times New Roman" pitchFamily="18" charset="0"/>
                <a:cs typeface="Times New Roman" pitchFamily="18" charset="0"/>
              </a:rPr>
              <a:t>    „Romi koji su rođeni u Republici Hrvatskoj ili koji već duže vremensko razdoblje žive na hrvatskom državnom teritoriju, a koji još nisu stekli hrvatsko državljanstvo, nedvojbeno su dio hrvatskog društva. </a:t>
            </a:r>
            <a:endParaRPr lang="hr-HR" sz="2000" dirty="0">
              <a:latin typeface="Times New Roman" pitchFamily="18" charset="0"/>
              <a:cs typeface="Times New Roman" pitchFamily="18" charset="0"/>
            </a:endParaRPr>
          </a:p>
          <a:p>
            <a:pPr algn="just">
              <a:lnSpc>
                <a:spcPct val="170000"/>
              </a:lnSpc>
              <a:buNone/>
            </a:pPr>
            <a:r>
              <a:rPr lang="hr-HR" sz="2000" i="1" dirty="0">
                <a:latin typeface="Times New Roman" pitchFamily="18" charset="0"/>
                <a:cs typeface="Times New Roman" pitchFamily="18" charset="0"/>
              </a:rPr>
              <a:t>     Te osobe sukladno zakonu smatraju se strancima, ali je iz sadržaja pritužbi pučkom pravobranitelju vidljivo njihovo neslaganje okolnošću da ih se ne smatra hrvatskim građanima. Valja istaknuti kako njihov neregulirani status ne proizlazi iz njihove nezainteresiranosti, već je determiniran brojnim drugim okolnostima na koje te osobe nisu mogle</a:t>
            </a:r>
            <a:endParaRPr lang="hr-HR"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a:t>
            </a:r>
            <a:endParaRPr lang="hr-HR"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buNone/>
            </a:pPr>
            <a:r>
              <a:rPr lang="hr-HR" sz="2000" i="1" dirty="0">
                <a:latin typeface="Times New Roman" pitchFamily="18" charset="0"/>
                <a:cs typeface="Times New Roman" pitchFamily="18" charset="0"/>
              </a:rPr>
              <a:t>    utjecati, primjerice, nisu im bile dostupne informacije o mogućnostima reguliranja statusa ili uslijed lošeg imovinskog i socijalnog stanja nisu u mogućnosti podmiriti spomenute troškove. </a:t>
            </a:r>
            <a:endParaRPr lang="hr-HR" sz="2000" dirty="0">
              <a:latin typeface="Times New Roman" pitchFamily="18" charset="0"/>
              <a:cs typeface="Times New Roman" pitchFamily="18" charset="0"/>
            </a:endParaRPr>
          </a:p>
          <a:p>
            <a:pPr algn="just">
              <a:lnSpc>
                <a:spcPct val="150000"/>
              </a:lnSpc>
              <a:buNone/>
            </a:pPr>
            <a:r>
              <a:rPr lang="hr-HR" sz="2000" i="1" dirty="0">
                <a:latin typeface="Times New Roman" pitchFamily="18" charset="0"/>
                <a:cs typeface="Times New Roman" pitchFamily="18" charset="0"/>
              </a:rPr>
              <a:t>    Trajno reguliranje statusa navedenih osoba, osim što je od interesa za njih same, također je od šireg društvenog interesa jer takvi postupci nepotrebno dugo značajno opterećuju upravu i sudove te predstavljaju ozbiljan trošak za državni proračun.“</a:t>
            </a:r>
            <a:endParaRPr lang="hr-HR" sz="2000" dirty="0">
              <a:latin typeface="Times New Roman" pitchFamily="18" charset="0"/>
              <a:cs typeface="Times New Roman" pitchFamily="18" charset="0"/>
            </a:endParaRPr>
          </a:p>
          <a:p>
            <a:pPr lvl="1" algn="just">
              <a:lnSpc>
                <a:spcPct val="150000"/>
              </a:lnSpc>
            </a:pPr>
            <a:endParaRPr lang="hr-HR" sz="1600" dirty="0">
              <a:latin typeface="Times New Roman" pitchFamily="18" charset="0"/>
              <a:cs typeface="Times New Roman" pitchFamily="18" charset="0"/>
            </a:endParaRPr>
          </a:p>
          <a:p>
            <a:pPr lvl="1" algn="just">
              <a:lnSpc>
                <a:spcPct val="150000"/>
              </a:lnSpc>
              <a:buNone/>
            </a:pPr>
            <a:r>
              <a:rPr lang="hr-HR" sz="1600" dirty="0">
                <a:latin typeface="Times New Roman" pitchFamily="18" charset="0"/>
                <a:cs typeface="Times New Roman" pitchFamily="18" charset="0"/>
              </a:rPr>
              <a:t>(izvor: Izvješće o radu pučkog pravobranitelja za 2012.godinu) </a:t>
            </a: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a:t>
            </a:r>
            <a:endParaRPr lang="hr-HR"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70000" lnSpcReduction="20000"/>
          </a:bodyPr>
          <a:lstStyle/>
          <a:p>
            <a:pPr>
              <a:lnSpc>
                <a:spcPct val="150000"/>
              </a:lnSpc>
            </a:pPr>
            <a:r>
              <a:rPr lang="hr-HR" altLang="sr-Latn-RS" sz="2800" dirty="0" err="1">
                <a:latin typeface="Times New Roman" pitchFamily="18" charset="0"/>
                <a:cs typeface="Times New Roman" pitchFamily="18" charset="0"/>
              </a:rPr>
              <a:t>R.N</a:t>
            </a:r>
            <a:r>
              <a:rPr lang="hr-HR" altLang="sr-Latn-RS" sz="2800" dirty="0">
                <a:latin typeface="Times New Roman" pitchFamily="18" charset="0"/>
                <a:cs typeface="Times New Roman" pitchFamily="18" charset="0"/>
              </a:rPr>
              <a:t>.</a:t>
            </a:r>
          </a:p>
          <a:p>
            <a:pPr>
              <a:lnSpc>
                <a:spcPct val="150000"/>
              </a:lnSpc>
            </a:pPr>
            <a:r>
              <a:rPr lang="hr-HR" altLang="sr-Latn-RS" sz="2800" dirty="0">
                <a:latin typeface="Times New Roman" pitchFamily="18" charset="0"/>
                <a:cs typeface="Times New Roman" pitchFamily="18" charset="0"/>
              </a:rPr>
              <a:t>rođena u Novoj Gradiški 1984. g., upisana u matici rođenih kao državljanka SR BiH, majka državljanka RH, otac državljanin BiH</a:t>
            </a:r>
          </a:p>
          <a:p>
            <a:pPr>
              <a:lnSpc>
                <a:spcPct val="150000"/>
              </a:lnSpc>
            </a:pPr>
            <a:r>
              <a:rPr lang="hr-HR" altLang="sr-Latn-RS" sz="2800" dirty="0">
                <a:latin typeface="Times New Roman" pitchFamily="18" charset="0"/>
                <a:cs typeface="Times New Roman" pitchFamily="18" charset="0"/>
              </a:rPr>
              <a:t>bez valjanih isprava, nikada nije napuštala RH</a:t>
            </a:r>
          </a:p>
          <a:p>
            <a:pPr>
              <a:lnSpc>
                <a:spcPct val="150000"/>
              </a:lnSpc>
            </a:pPr>
            <a:r>
              <a:rPr lang="hr-HR" altLang="sr-Latn-RS" sz="2800" dirty="0">
                <a:latin typeface="Times New Roman" pitchFamily="18" charset="0"/>
                <a:cs typeface="Times New Roman" pitchFamily="18" charset="0"/>
              </a:rPr>
              <a:t>prilikom prvog kontakta s PU rečeno joj je da je stranac te zbog straha od protjerivanja više se nije obraćala PU radi reguliranja statusa.</a:t>
            </a:r>
          </a:p>
          <a:p>
            <a:pPr>
              <a:lnSpc>
                <a:spcPct val="150000"/>
              </a:lnSpc>
            </a:pPr>
            <a:r>
              <a:rPr lang="hr-HR" altLang="sr-Latn-RS" sz="2800" dirty="0">
                <a:latin typeface="Times New Roman" pitchFamily="18" charset="0"/>
                <a:cs typeface="Times New Roman" pitchFamily="18" charset="0"/>
              </a:rPr>
              <a:t>stalni boravak joj je prestao po sili zakona 2005. godine (? „reguliranje statusa stalnog boravka”)</a:t>
            </a:r>
          </a:p>
          <a:p>
            <a:pPr>
              <a:lnSpc>
                <a:spcPct val="150000"/>
              </a:lnSpc>
            </a:pPr>
            <a:r>
              <a:rPr lang="hr-HR" altLang="sr-Latn-RS" sz="2800" dirty="0">
                <a:latin typeface="Times New Roman" pitchFamily="18" charset="0"/>
                <a:cs typeface="Times New Roman" pitchFamily="18" charset="0"/>
              </a:rPr>
              <a:t>mogućnost reguliranja privremenog boravka iz humanitarnih razloga</a:t>
            </a:r>
          </a:p>
          <a:p>
            <a:pPr>
              <a:lnSpc>
                <a:spcPct val="150000"/>
              </a:lnSpc>
            </a:pPr>
            <a:r>
              <a:rPr lang="hr-HR" altLang="sr-Latn-RS" sz="2800" dirty="0">
                <a:latin typeface="Times New Roman" pitchFamily="18" charset="0"/>
                <a:cs typeface="Times New Roman" pitchFamily="18" charset="0"/>
              </a:rPr>
              <a:t>potrebno reguliranje državljanstva BiH i pribavljanje svih isprava</a:t>
            </a:r>
          </a:p>
        </p:txBody>
      </p:sp>
      <p:sp>
        <p:nvSpPr>
          <p:cNvPr id="3" name="Naslov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 - slučaj</a:t>
            </a:r>
            <a:endParaRPr lang="hr-HR" sz="2800" dirty="0"/>
          </a:p>
        </p:txBody>
      </p:sp>
    </p:spTree>
    <p:extLst>
      <p:ext uri="{BB962C8B-B14F-4D97-AF65-F5344CB8AC3E}">
        <p14:creationId xmlns:p14="http://schemas.microsoft.com/office/powerpoint/2010/main" val="1769453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algn="just">
              <a:lnSpc>
                <a:spcPct val="170000"/>
              </a:lnSpc>
            </a:pPr>
            <a:r>
              <a:rPr lang="hr-HR" sz="5800" dirty="0">
                <a:latin typeface="Times New Roman" pitchFamily="18" charset="0"/>
                <a:cs typeface="Times New Roman" pitchFamily="18" charset="0"/>
              </a:rPr>
              <a:t>Državljanstvo... predstavlja pravni odnos (pravnu vezu) između konkretnog pojedinca i određene države, koje se zasniva i uređuje pod pretpostavkama propisanim posebnim zakonom (Zakonom o hrvatskom državljanstvu) i iz kojeg nastaju uzajamna prava i obveze između dotičnog pojedinca i države. </a:t>
            </a:r>
            <a:r>
              <a:rPr lang="hr-HR" sz="5800" b="1" dirty="0">
                <a:latin typeface="Times New Roman" pitchFamily="18" charset="0"/>
                <a:cs typeface="Times New Roman" pitchFamily="18" charset="0"/>
              </a:rPr>
              <a:t>Državljanstvo</a:t>
            </a:r>
            <a:r>
              <a:rPr lang="hr-HR" sz="5800" dirty="0">
                <a:latin typeface="Times New Roman" pitchFamily="18" charset="0"/>
                <a:cs typeface="Times New Roman" pitchFamily="18" charset="0"/>
              </a:rPr>
              <a:t>, prema tome, </a:t>
            </a:r>
            <a:r>
              <a:rPr lang="hr-HR" sz="5800" b="1" dirty="0">
                <a:latin typeface="Times New Roman" pitchFamily="18" charset="0"/>
                <a:cs typeface="Times New Roman" pitchFamily="18" charset="0"/>
              </a:rPr>
              <a:t>ne treba miješati niti vezati uz nacionalnu pripadnost pojedinca ili uz njegovo etničko podrijetlo, vjersku pripadnost, osjećaj domoljublja i slično</a:t>
            </a:r>
            <a:r>
              <a:rPr lang="hr-HR" sz="5800" dirty="0">
                <a:latin typeface="Times New Roman" pitchFamily="18" charset="0"/>
                <a:cs typeface="Times New Roman" pitchFamily="18" charset="0"/>
              </a:rPr>
              <a:t>, osim ako posebnim zakonom neko od tih svojstava ne bude utvrđeno kao pravna pretpostavka za zasnivanje određenog pravnog odnosa, sve u skladu s Ustavom i odredbama međunarodnog prava. </a:t>
            </a:r>
          </a:p>
          <a:p>
            <a:pPr>
              <a:lnSpc>
                <a:spcPct val="160000"/>
              </a:lnSpc>
              <a:buNone/>
            </a:pPr>
            <a:r>
              <a:rPr lang="hr-HR" sz="4900" i="1" dirty="0">
                <a:latin typeface="Times New Roman" pitchFamily="18" charset="0"/>
                <a:cs typeface="Times New Roman" pitchFamily="18" charset="0"/>
              </a:rPr>
              <a:t>(V. u: U-III/500/2000 od 5. srpnja 2000. - NN br. 70/00)</a:t>
            </a:r>
          </a:p>
          <a:p>
            <a:endParaRPr lang="hr-HR" sz="2800" dirty="0">
              <a:latin typeface="Times New Roman" pitchFamily="18" charset="0"/>
              <a:cs typeface="Times New Roman" pitchFamily="18" charset="0"/>
            </a:endParaRPr>
          </a:p>
          <a:p>
            <a:endParaRPr lang="hr-HR" dirty="0"/>
          </a:p>
        </p:txBody>
      </p:sp>
      <p:sp>
        <p:nvSpPr>
          <p:cNvPr id="3" name="Title 2"/>
          <p:cNvSpPr>
            <a:spLocks noGrp="1"/>
          </p:cNvSpPr>
          <p:nvPr>
            <p:ph type="title"/>
          </p:nvPr>
        </p:nvSpPr>
        <p:spPr/>
        <p:txBody>
          <a:bodyPr>
            <a:normAutofit/>
          </a:bodyPr>
          <a:lstStyle/>
          <a:p>
            <a:r>
              <a:rPr lang="hr-HR" sz="2800" dirty="0">
                <a:effectLst>
                  <a:outerShdw blurRad="38100" dist="38100" dir="2700000" algn="tl">
                    <a:srgbClr val="000000">
                      <a:alpha val="43137"/>
                    </a:srgbClr>
                  </a:outerShdw>
                </a:effectLst>
                <a:latin typeface="Times New Roman" pitchFamily="18" charset="0"/>
                <a:cs typeface="Times New Roman" pitchFamily="18" charset="0"/>
              </a:rPr>
              <a:t>Državljanstvo</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pPr algn="just">
              <a:lnSpc>
                <a:spcPct val="150000"/>
              </a:lnSpc>
            </a:pPr>
            <a:r>
              <a:rPr lang="hr-HR" altLang="sr-Latn-RS" sz="2000" dirty="0" err="1">
                <a:latin typeface="Times New Roman" pitchFamily="18" charset="0"/>
                <a:cs typeface="Times New Roman" pitchFamily="18" charset="0"/>
              </a:rPr>
              <a:t>K.H</a:t>
            </a:r>
            <a:r>
              <a:rPr lang="hr-HR" altLang="sr-Latn-RS" sz="2000" dirty="0">
                <a:latin typeface="Times New Roman" pitchFamily="18" charset="0"/>
                <a:cs typeface="Times New Roman" pitchFamily="18" charset="0"/>
              </a:rPr>
              <a:t> </a:t>
            </a:r>
          </a:p>
          <a:p>
            <a:pPr algn="just">
              <a:lnSpc>
                <a:spcPct val="150000"/>
              </a:lnSpc>
            </a:pPr>
            <a:r>
              <a:rPr lang="hr-HR" altLang="sr-Latn-RS" sz="2000" dirty="0">
                <a:latin typeface="Times New Roman" pitchFamily="18" charset="0"/>
                <a:cs typeface="Times New Roman" pitchFamily="18" charset="0"/>
              </a:rPr>
              <a:t>rođen 1992. g. u Zagrebu, nikada nije napuštao RH</a:t>
            </a:r>
          </a:p>
          <a:p>
            <a:pPr algn="just">
              <a:lnSpc>
                <a:spcPct val="150000"/>
              </a:lnSpc>
            </a:pPr>
            <a:r>
              <a:rPr lang="hr-HR" altLang="sr-Latn-RS" sz="2000" dirty="0">
                <a:latin typeface="Times New Roman" pitchFamily="18" charset="0"/>
                <a:cs typeface="Times New Roman" pitchFamily="18" charset="0"/>
              </a:rPr>
              <a:t>cijela obitelj živi u Zagrebu još od prije 1990.g., ocu odobren stalni boravak, majci i 8-ero braće i sestara odobren privremeni boravak iz humanitarnih razloga</a:t>
            </a:r>
          </a:p>
          <a:p>
            <a:pPr algn="just">
              <a:lnSpc>
                <a:spcPct val="150000"/>
              </a:lnSpc>
            </a:pPr>
            <a:r>
              <a:rPr lang="hr-HR" altLang="sr-Latn-RS" sz="2000" dirty="0">
                <a:latin typeface="Times New Roman" pitchFamily="18" charset="0"/>
                <a:cs typeface="Times New Roman" pitchFamily="18" charset="0"/>
              </a:rPr>
              <a:t>prema uputi MUP-a K. H. je 2011.g. regulirao BiH državljanstvo i pribavio putovnicu</a:t>
            </a:r>
          </a:p>
          <a:p>
            <a:pPr algn="just">
              <a:lnSpc>
                <a:spcPct val="150000"/>
              </a:lnSpc>
            </a:pPr>
            <a:r>
              <a:rPr lang="hr-HR" altLang="sr-Latn-RS" sz="2000" dirty="0">
                <a:latin typeface="Times New Roman" pitchFamily="18" charset="0"/>
                <a:cs typeface="Times New Roman" pitchFamily="18" charset="0"/>
              </a:rPr>
              <a:t>2012.g. želio je podnijeti zahtjev za odobravanje privremenog boravka iz humanitarnih razloga   </a:t>
            </a:r>
          </a:p>
          <a:p>
            <a:endParaRPr lang="hr-HR" sz="2000" dirty="0"/>
          </a:p>
        </p:txBody>
      </p:sp>
      <p:sp>
        <p:nvSpPr>
          <p:cNvPr id="3" name="Naslov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 - slučaj</a:t>
            </a:r>
            <a:endParaRPr lang="hr-HR" sz="2800" dirty="0"/>
          </a:p>
        </p:txBody>
      </p:sp>
    </p:spTree>
    <p:extLst>
      <p:ext uri="{BB962C8B-B14F-4D97-AF65-F5344CB8AC3E}">
        <p14:creationId xmlns:p14="http://schemas.microsoft.com/office/powerpoint/2010/main" val="24436614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pPr algn="just">
              <a:lnSpc>
                <a:spcPct val="150000"/>
              </a:lnSpc>
            </a:pPr>
            <a:r>
              <a:rPr lang="hr-HR" altLang="sr-Latn-RS" sz="2000" dirty="0">
                <a:latin typeface="Times New Roman" pitchFamily="18" charset="0"/>
                <a:cs typeface="Times New Roman" pitchFamily="18" charset="0"/>
              </a:rPr>
              <a:t>u PU su odbili zaprimiti zahtjev (</a:t>
            </a:r>
            <a:r>
              <a:rPr lang="hr-HR" altLang="sr-Latn-RS" sz="2000" i="1" dirty="0">
                <a:latin typeface="Times New Roman" pitchFamily="18" charset="0"/>
                <a:cs typeface="Times New Roman" pitchFamily="18" charset="0"/>
              </a:rPr>
              <a:t>protivno ZUP-u)</a:t>
            </a:r>
            <a:r>
              <a:rPr lang="hr-HR" altLang="sr-Latn-RS" sz="2000" dirty="0">
                <a:latin typeface="Times New Roman" pitchFamily="18" charset="0"/>
                <a:cs typeface="Times New Roman" pitchFamily="18" charset="0"/>
              </a:rPr>
              <a:t> uz obrazloženje da prvo na rok od 3 mjeseca mora napustiti RH i onda ponovo ući u RH</a:t>
            </a:r>
          </a:p>
          <a:p>
            <a:pPr algn="just">
              <a:lnSpc>
                <a:spcPct val="150000"/>
              </a:lnSpc>
            </a:pPr>
            <a:r>
              <a:rPr lang="hr-HR" altLang="sr-Latn-RS" sz="2000" dirty="0">
                <a:latin typeface="Times New Roman" pitchFamily="18" charset="0"/>
                <a:cs typeface="Times New Roman" pitchFamily="18" charset="0"/>
              </a:rPr>
              <a:t>također, izdana je i pisana zapovijed o napuštanju RH u roku od 30 dana</a:t>
            </a:r>
          </a:p>
          <a:p>
            <a:pPr algn="just">
              <a:lnSpc>
                <a:spcPct val="150000"/>
              </a:lnSpc>
            </a:pPr>
            <a:r>
              <a:rPr lang="hr-HR" altLang="sr-Latn-RS" sz="2000" dirty="0">
                <a:latin typeface="Times New Roman" pitchFamily="18" charset="0"/>
                <a:cs typeface="Times New Roman" pitchFamily="18" charset="0"/>
              </a:rPr>
              <a:t>od strane UPP-a ukazano MUP-u na moguće povrede ZUP-a i Zakona o strancima</a:t>
            </a:r>
          </a:p>
          <a:p>
            <a:pPr algn="just">
              <a:lnSpc>
                <a:spcPct val="150000"/>
              </a:lnSpc>
            </a:pPr>
            <a:r>
              <a:rPr lang="hr-HR" altLang="sr-Latn-RS" sz="2000" i="1" dirty="0">
                <a:latin typeface="Times New Roman" pitchFamily="18" charset="0"/>
                <a:cs typeface="Times New Roman" pitchFamily="18" charset="0"/>
              </a:rPr>
              <a:t>Rezultat: </a:t>
            </a:r>
            <a:r>
              <a:rPr lang="hr-HR" altLang="sr-Latn-RS" sz="2000" dirty="0">
                <a:latin typeface="Times New Roman" pitchFamily="18" charset="0"/>
                <a:cs typeface="Times New Roman" pitchFamily="18" charset="0"/>
              </a:rPr>
              <a:t> odobren privremeni boravak iz humanitarnih razloga</a:t>
            </a:r>
          </a:p>
        </p:txBody>
      </p:sp>
      <p:sp>
        <p:nvSpPr>
          <p:cNvPr id="3" name="Naslov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 - slučaj</a:t>
            </a:r>
            <a:endParaRPr lang="hr-HR" sz="2800" dirty="0"/>
          </a:p>
        </p:txBody>
      </p:sp>
    </p:spTree>
    <p:extLst>
      <p:ext uri="{BB962C8B-B14F-4D97-AF65-F5344CB8AC3E}">
        <p14:creationId xmlns:p14="http://schemas.microsoft.com/office/powerpoint/2010/main" val="6695868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pPr algn="just">
              <a:lnSpc>
                <a:spcPct val="150000"/>
              </a:lnSpc>
            </a:pPr>
            <a:r>
              <a:rPr lang="hr-HR" altLang="sr-Latn-RS" sz="2000" dirty="0">
                <a:latin typeface="Times New Roman" pitchFamily="18" charset="0"/>
                <a:cs typeface="Times New Roman" pitchFamily="18" charset="0"/>
              </a:rPr>
              <a:t>O. I.</a:t>
            </a:r>
          </a:p>
          <a:p>
            <a:pPr algn="just">
              <a:lnSpc>
                <a:spcPct val="150000"/>
              </a:lnSpc>
            </a:pPr>
            <a:r>
              <a:rPr lang="hr-HR" altLang="sr-Latn-RS" sz="2000" dirty="0">
                <a:latin typeface="Times New Roman" pitchFamily="18" charset="0"/>
                <a:cs typeface="Times New Roman" pitchFamily="18" charset="0"/>
              </a:rPr>
              <a:t>rođen 1986. godine u Puli, nikada nije napuštao RH, prijava njegovog rođenja nije bila izvršena sve do 2007. kada je osobno podnio zahtjev za naknadni temeljni upis u maticu rođenih, u izvanbračnoj zajednici s hrvatskom državljankom, troje djece hrvatskih državljana</a:t>
            </a:r>
          </a:p>
          <a:p>
            <a:pPr algn="just">
              <a:lnSpc>
                <a:spcPct val="150000"/>
              </a:lnSpc>
            </a:pPr>
            <a:r>
              <a:rPr lang="hr-HR" altLang="sr-Latn-RS" sz="2000" dirty="0">
                <a:latin typeface="Times New Roman" pitchFamily="18" charset="0"/>
                <a:cs typeface="Times New Roman" pitchFamily="18" charset="0"/>
              </a:rPr>
              <a:t>njegovi roditelji su stekli hrvatsko državljanstvo 1993.g., a nešto kasnije i ostala njegova braća i sestre</a:t>
            </a:r>
          </a:p>
          <a:p>
            <a:pPr algn="just">
              <a:lnSpc>
                <a:spcPct val="150000"/>
              </a:lnSpc>
            </a:pPr>
            <a:r>
              <a:rPr lang="hr-HR" altLang="sr-Latn-RS" sz="2000" dirty="0">
                <a:latin typeface="Times New Roman" pitchFamily="18" charset="0"/>
                <a:cs typeface="Times New Roman" pitchFamily="18" charset="0"/>
              </a:rPr>
              <a:t>u razdoblju od 2001. do 2005. godine bio je u tretmanu CZSS, niti tada nije reguliran njegov status iako je to bila dužnost CZSS-a  </a:t>
            </a:r>
          </a:p>
          <a:p>
            <a:endParaRPr lang="hr-HR" sz="2000" dirty="0">
              <a:latin typeface="Times New Roman" panose="02020603050405020304" pitchFamily="18" charset="0"/>
              <a:cs typeface="Times New Roman" panose="02020603050405020304" pitchFamily="18" charset="0"/>
            </a:endParaRPr>
          </a:p>
        </p:txBody>
      </p:sp>
      <p:sp>
        <p:nvSpPr>
          <p:cNvPr id="3" name="Naslov 2"/>
          <p:cNvSpPr>
            <a:spLocks noGrp="1"/>
          </p:cNvSpPr>
          <p:nvPr>
            <p:ph type="title"/>
          </p:nvPr>
        </p:nvSpPr>
        <p:spPr/>
        <p:txBody>
          <a:bodyPr>
            <a:normAutofit/>
          </a:bodyPr>
          <a:lstStyle/>
          <a:p>
            <a:r>
              <a:rPr lang="hr-HR" sz="2800" dirty="0">
                <a:latin typeface="Times New Roman" pitchFamily="18" charset="0"/>
                <a:cs typeface="Times New Roman" pitchFamily="18" charset="0"/>
              </a:rPr>
              <a:t>Romi - specifičnosti u reguliranju statusa - slučaj</a:t>
            </a:r>
            <a:endParaRPr lang="hr-HR" sz="2800" dirty="0"/>
          </a:p>
        </p:txBody>
      </p:sp>
    </p:spTree>
    <p:extLst>
      <p:ext uri="{BB962C8B-B14F-4D97-AF65-F5344CB8AC3E}">
        <p14:creationId xmlns:p14="http://schemas.microsoft.com/office/powerpoint/2010/main" val="7849289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lnSpcReduction="10000"/>
          </a:bodyPr>
          <a:lstStyle/>
          <a:p>
            <a:pPr algn="just">
              <a:lnSpc>
                <a:spcPct val="150000"/>
              </a:lnSpc>
              <a:defRPr/>
            </a:pPr>
            <a:r>
              <a:rPr lang="hr-HR" sz="2000" dirty="0">
                <a:latin typeface="Times New Roman" pitchFamily="18" charset="0"/>
                <a:cs typeface="Times New Roman" pitchFamily="18" charset="0"/>
              </a:rPr>
              <a:t>u više navrata od 2008. godine prekršajno prijavljen zbog vožnje vozila bez vozačke dozvole. Položio je vozački ispit ali dozvolu ne može dobiti jer nema reguliran boravak. Prekršajne prijave navodile su se kao prepreka za odobravanje boravka.</a:t>
            </a:r>
          </a:p>
          <a:p>
            <a:pPr algn="just">
              <a:lnSpc>
                <a:spcPct val="150000"/>
              </a:lnSpc>
              <a:defRPr/>
            </a:pPr>
            <a:r>
              <a:rPr lang="hr-HR" sz="2000" dirty="0">
                <a:latin typeface="Times New Roman" pitchFamily="18" charset="0"/>
                <a:cs typeface="Times New Roman" pitchFamily="18" charset="0"/>
              </a:rPr>
              <a:t>PU mu izdaje dozvole za privremeni ostanak – ne smije raditi u tom statusu</a:t>
            </a:r>
          </a:p>
          <a:p>
            <a:pPr algn="just">
              <a:lnSpc>
                <a:spcPct val="150000"/>
              </a:lnSpc>
              <a:defRPr/>
            </a:pPr>
            <a:r>
              <a:rPr lang="hr-HR" sz="2000" dirty="0">
                <a:latin typeface="Times New Roman" pitchFamily="18" charset="0"/>
                <a:cs typeface="Times New Roman" pitchFamily="18" charset="0"/>
              </a:rPr>
              <a:t> pučki pravobranitelj upućuje mišljenje MUP-u, ukazano na propuste CZSS-a, u svezi prometnih prekršaja ukazano na praksu ESLJP-a da “osobno ponašanje pojedinca mora predstavljati stvarnu, sadašnju i dovoljno ozbiljnu prijetnju koja utječe na jedna od temeljnih interesa društva”, privremeni ostanak nije rješenje ...</a:t>
            </a:r>
          </a:p>
          <a:p>
            <a:endParaRPr lang="hr-HR" sz="2000" dirty="0">
              <a:latin typeface="Times New Roman" pitchFamily="18" charset="0"/>
              <a:cs typeface="Times New Roman" pitchFamily="18" charset="0"/>
            </a:endParaRPr>
          </a:p>
        </p:txBody>
      </p:sp>
      <p:sp>
        <p:nvSpPr>
          <p:cNvPr id="3" name="Naslov 2"/>
          <p:cNvSpPr>
            <a:spLocks noGrp="1"/>
          </p:cNvSpPr>
          <p:nvPr>
            <p:ph type="title"/>
          </p:nvPr>
        </p:nvSpPr>
        <p:spPr/>
        <p:txBody>
          <a:bodyPr>
            <a:normAutofit/>
          </a:bodyPr>
          <a:lstStyle/>
          <a:p>
            <a:r>
              <a:rPr lang="hr-HR" sz="2800" dirty="0">
                <a:latin typeface="Times New Roman" panose="02020603050405020304" pitchFamily="18" charset="0"/>
                <a:cs typeface="Times New Roman" panose="02020603050405020304" pitchFamily="18" charset="0"/>
              </a:rPr>
              <a:t>Romi - specifičnosti u reguliranju statusa - slučaj</a:t>
            </a:r>
          </a:p>
        </p:txBody>
      </p:sp>
    </p:spTree>
    <p:extLst>
      <p:ext uri="{BB962C8B-B14F-4D97-AF65-F5344CB8AC3E}">
        <p14:creationId xmlns:p14="http://schemas.microsoft.com/office/powerpoint/2010/main" val="8743618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pPr algn="just">
              <a:lnSpc>
                <a:spcPct val="150000"/>
              </a:lnSpc>
            </a:pPr>
            <a:r>
              <a:rPr lang="hr-HR" altLang="sr-Latn-RS" sz="2000" dirty="0">
                <a:latin typeface="Times New Roman" pitchFamily="18" charset="0"/>
                <a:cs typeface="Times New Roman" pitchFamily="18" charset="0"/>
              </a:rPr>
              <a:t>naknadno reguliran stalni boravak zbog propusta državnog tijela i njegovih roditelja – </a:t>
            </a:r>
            <a:r>
              <a:rPr lang="hr-HR" altLang="sr-Latn-RS" sz="2000" dirty="0" err="1">
                <a:latin typeface="Times New Roman" pitchFamily="18" charset="0"/>
                <a:cs typeface="Times New Roman" pitchFamily="18" charset="0"/>
              </a:rPr>
              <a:t>O.I</a:t>
            </a:r>
            <a:r>
              <a:rPr lang="hr-HR" altLang="sr-Latn-RS" sz="2000" dirty="0">
                <a:latin typeface="Times New Roman" pitchFamily="18" charset="0"/>
                <a:cs typeface="Times New Roman" pitchFamily="18" charset="0"/>
              </a:rPr>
              <a:t>. je, zapravo, još 1991. godine stekao stalni boravak sukladno tada važećem Zakonu o kretanju i boravku stranaca. </a:t>
            </a:r>
          </a:p>
          <a:p>
            <a:pPr marL="109728" indent="0">
              <a:buNone/>
            </a:pPr>
            <a:endParaRPr lang="hr-HR" sz="2000" dirty="0">
              <a:latin typeface="Times New Roman" panose="02020603050405020304" pitchFamily="18" charset="0"/>
              <a:cs typeface="Times New Roman" panose="02020603050405020304" pitchFamily="18" charset="0"/>
            </a:endParaRPr>
          </a:p>
        </p:txBody>
      </p:sp>
      <p:sp>
        <p:nvSpPr>
          <p:cNvPr id="3" name="Naslov 2"/>
          <p:cNvSpPr>
            <a:spLocks noGrp="1"/>
          </p:cNvSpPr>
          <p:nvPr>
            <p:ph type="title"/>
          </p:nvPr>
        </p:nvSpPr>
        <p:spPr/>
        <p:txBody>
          <a:bodyPr>
            <a:normAutofit/>
          </a:bodyPr>
          <a:lstStyle/>
          <a:p>
            <a:r>
              <a:rPr lang="hr-HR" sz="2800" dirty="0">
                <a:latin typeface="Times New Roman" panose="02020603050405020304" pitchFamily="18" charset="0"/>
                <a:cs typeface="Times New Roman" panose="02020603050405020304" pitchFamily="18" charset="0"/>
              </a:rPr>
              <a:t>Romi - specifičnosti u reguliranju statusa - slučaj</a:t>
            </a:r>
          </a:p>
        </p:txBody>
      </p:sp>
    </p:spTree>
    <p:extLst>
      <p:ext uri="{BB962C8B-B14F-4D97-AF65-F5344CB8AC3E}">
        <p14:creationId xmlns:p14="http://schemas.microsoft.com/office/powerpoint/2010/main" val="18341100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buNone/>
            </a:pPr>
            <a:endParaRPr lang="hr-HR" sz="2000" dirty="0">
              <a:latin typeface="Times New Roman" pitchFamily="18" charset="0"/>
              <a:cs typeface="Times New Roman" pitchFamily="18" charset="0"/>
            </a:endParaRPr>
          </a:p>
          <a:p>
            <a:pPr algn="ctr">
              <a:lnSpc>
                <a:spcPct val="150000"/>
              </a:lnSpc>
              <a:buNone/>
            </a:pPr>
            <a:r>
              <a:rPr lang="hr-HR" sz="2000" dirty="0">
                <a:latin typeface="Times New Roman" pitchFamily="18" charset="0"/>
                <a:cs typeface="Times New Roman" pitchFamily="18" charset="0"/>
              </a:rPr>
              <a:t>HVALA!</a:t>
            </a:r>
          </a:p>
          <a:p>
            <a:pPr algn="ctr">
              <a:lnSpc>
                <a:spcPct val="150000"/>
              </a:lnSpc>
              <a:buNone/>
            </a:pPr>
            <a:endParaRPr lang="hr-HR" sz="2000" dirty="0">
              <a:latin typeface="Times New Roman" pitchFamily="18" charset="0"/>
              <a:cs typeface="Times New Roman" pitchFamily="18" charset="0"/>
            </a:endParaRPr>
          </a:p>
          <a:p>
            <a:pPr algn="ctr">
              <a:lnSpc>
                <a:spcPct val="150000"/>
              </a:lnSpc>
              <a:buNone/>
            </a:pPr>
            <a:r>
              <a:rPr lang="hr-HR" sz="2000" dirty="0">
                <a:latin typeface="Times New Roman" pitchFamily="18" charset="0"/>
                <a:cs typeface="Times New Roman" pitchFamily="18" charset="0"/>
                <a:hlinkClick r:id="rId2"/>
              </a:rPr>
              <a:t>igor.lekic@ombudsman.hr</a:t>
            </a:r>
            <a:endParaRPr lang="hr-HR" sz="2000" dirty="0">
              <a:latin typeface="Times New Roman" pitchFamily="18" charset="0"/>
              <a:cs typeface="Times New Roman" pitchFamily="18" charset="0"/>
            </a:endParaRPr>
          </a:p>
          <a:p>
            <a:pPr algn="ctr">
              <a:lnSpc>
                <a:spcPct val="150000"/>
              </a:lnSpc>
              <a:buNone/>
            </a:pPr>
            <a:endParaRPr lang="hr-HR" sz="2000" dirty="0">
              <a:latin typeface="Times New Roman" pitchFamily="18" charset="0"/>
              <a:cs typeface="Times New Roman" pitchFamily="18" charset="0"/>
            </a:endParaRPr>
          </a:p>
          <a:p>
            <a:pPr algn="ctr">
              <a:lnSpc>
                <a:spcPct val="150000"/>
              </a:lnSpc>
              <a:buNone/>
            </a:pPr>
            <a:endParaRPr lang="hr-HR" sz="2000" dirty="0">
              <a:latin typeface="Times New Roman" pitchFamily="18" charset="0"/>
              <a:cs typeface="Times New Roman" pitchFamily="18" charset="0"/>
            </a:endParaRPr>
          </a:p>
          <a:p>
            <a:pPr algn="ctr">
              <a:lnSpc>
                <a:spcPct val="150000"/>
              </a:lnSpc>
              <a:buNone/>
            </a:pPr>
            <a:endParaRPr lang="hr-HR" sz="2000" dirty="0">
              <a:latin typeface="Times New Roman" pitchFamily="18" charset="0"/>
              <a:cs typeface="Times New Roman" pitchFamily="18" charset="0"/>
            </a:endParaRPr>
          </a:p>
          <a:p>
            <a:pPr>
              <a:lnSpc>
                <a:spcPct val="150000"/>
              </a:lnSpc>
              <a:buNone/>
            </a:pPr>
            <a:r>
              <a:rPr lang="hr-HR" sz="1200" dirty="0">
                <a:solidFill>
                  <a:srgbClr val="0070C0"/>
                </a:solidFill>
                <a:latin typeface="Times New Roman" pitchFamily="18" charset="0"/>
                <a:cs typeface="Times New Roman" pitchFamily="18" charset="0"/>
              </a:rPr>
              <a:t>  </a:t>
            </a:r>
            <a:endParaRPr lang="hr-HR" sz="1100" dirty="0">
              <a:latin typeface="Times New Roman" pitchFamily="18" charset="0"/>
              <a:cs typeface="Times New Roman" pitchFamily="18" charset="0"/>
            </a:endParaRPr>
          </a:p>
          <a:p>
            <a:pPr algn="just">
              <a:lnSpc>
                <a:spcPct val="150000"/>
              </a:lnSpc>
              <a:buNone/>
            </a:pPr>
            <a:endParaRPr lang="hr-HR"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Statusna prava nacionalnih manjina</a:t>
            </a:r>
            <a:endParaRPr lang="hr-H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buNone/>
            </a:pPr>
            <a:r>
              <a:rPr lang="hr-HR" sz="2000" dirty="0">
                <a:latin typeface="Times New Roman" pitchFamily="18" charset="0"/>
                <a:cs typeface="Times New Roman" pitchFamily="18" charset="0"/>
              </a:rPr>
              <a:t>Neka od prava državljana:</a:t>
            </a:r>
          </a:p>
          <a:p>
            <a:pPr lvl="0">
              <a:lnSpc>
                <a:spcPct val="150000"/>
              </a:lnSpc>
            </a:pPr>
            <a:r>
              <a:rPr lang="hr-HR" sz="2000" dirty="0">
                <a:latin typeface="Times New Roman" pitchFamily="18" charset="0"/>
                <a:cs typeface="Times New Roman" pitchFamily="18" charset="0"/>
              </a:rPr>
              <a:t>pravo na zapošljavanje i pravo na ulazak u državnu službu </a:t>
            </a:r>
          </a:p>
          <a:p>
            <a:pPr lvl="0">
              <a:lnSpc>
                <a:spcPct val="150000"/>
              </a:lnSpc>
            </a:pPr>
            <a:r>
              <a:rPr lang="hr-HR" sz="2000" dirty="0">
                <a:latin typeface="Times New Roman" pitchFamily="18" charset="0"/>
                <a:cs typeface="Times New Roman" pitchFamily="18" charset="0"/>
              </a:rPr>
              <a:t>diplomatska zaštita </a:t>
            </a:r>
          </a:p>
          <a:p>
            <a:pPr lvl="0">
              <a:lnSpc>
                <a:spcPct val="150000"/>
              </a:lnSpc>
            </a:pPr>
            <a:r>
              <a:rPr lang="hr-HR" sz="2000" dirty="0">
                <a:latin typeface="Times New Roman" pitchFamily="18" charset="0"/>
                <a:cs typeface="Times New Roman" pitchFamily="18" charset="0"/>
              </a:rPr>
              <a:t>pravo neograničenog boravka na državnom području </a:t>
            </a:r>
          </a:p>
          <a:p>
            <a:pPr lvl="0">
              <a:lnSpc>
                <a:spcPct val="150000"/>
              </a:lnSpc>
            </a:pPr>
            <a:r>
              <a:rPr lang="hr-HR" sz="2000" dirty="0">
                <a:latin typeface="Times New Roman" pitchFamily="18" charset="0"/>
                <a:cs typeface="Times New Roman" pitchFamily="18" charset="0"/>
              </a:rPr>
              <a:t>izdavanje osobnih isprava </a:t>
            </a:r>
          </a:p>
          <a:p>
            <a:pPr lvl="0">
              <a:lnSpc>
                <a:spcPct val="150000"/>
              </a:lnSpc>
            </a:pPr>
            <a:r>
              <a:rPr lang="hr-HR" sz="2000" dirty="0">
                <a:latin typeface="Times New Roman" pitchFamily="18" charset="0"/>
                <a:cs typeface="Times New Roman" pitchFamily="18" charset="0"/>
              </a:rPr>
              <a:t>prava na socijalnu, zdravstvenu i drugu zaštitu</a:t>
            </a:r>
          </a:p>
          <a:p>
            <a:pPr lvl="0">
              <a:lnSpc>
                <a:spcPct val="150000"/>
              </a:lnSpc>
            </a:pPr>
            <a:r>
              <a:rPr lang="hr-HR" sz="2000" dirty="0">
                <a:latin typeface="Times New Roman" pitchFamily="18" charset="0"/>
                <a:cs typeface="Times New Roman" pitchFamily="18" charset="0"/>
              </a:rPr>
              <a:t>...</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Državljanstvo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hr-HR" sz="2200" i="1" dirty="0">
                <a:latin typeface="Times New Roman" pitchFamily="18" charset="0"/>
                <a:cs typeface="Times New Roman" pitchFamily="18" charset="0"/>
              </a:rPr>
              <a:t>Pripadnost Republici Hrvatskoj</a:t>
            </a:r>
          </a:p>
          <a:p>
            <a:pPr algn="just">
              <a:lnSpc>
                <a:spcPct val="150000"/>
              </a:lnSpc>
            </a:pPr>
            <a:r>
              <a:rPr lang="hr-HR" sz="2000" dirty="0">
                <a:latin typeface="Times New Roman" pitchFamily="18" charset="0"/>
                <a:cs typeface="Times New Roman" pitchFamily="18" charset="0"/>
              </a:rPr>
              <a:t>...Republika Hrvatska </a:t>
            </a:r>
            <a:r>
              <a:rPr lang="hr-HR" sz="2000" b="1" i="1" dirty="0">
                <a:latin typeface="Times New Roman" pitchFamily="18" charset="0"/>
                <a:cs typeface="Times New Roman" pitchFamily="18" charset="0"/>
              </a:rPr>
              <a:t>ustanovljuje se kao nacionalna država hrvatskoga naroda i država pripadnika nacionalnih manjina</a:t>
            </a:r>
            <a:r>
              <a:rPr lang="hr-HR" sz="2000" dirty="0">
                <a:latin typeface="Times New Roman" pitchFamily="18" charset="0"/>
                <a:cs typeface="Times New Roman" pitchFamily="18" charset="0"/>
              </a:rPr>
              <a:t>: Srba, Čeha, Slovaka, Talijana, Mađara, Židova, Nijemaca, Austrijanaca, Ukrajinaca, Rusina, Bošnjaka, Slovenaca, Crnogoraca, Makedonaca, Rusa, Bugara, Poljaka, Roma, Rumunja, Turaka, Vlaha, Albanaca i drugih, </a:t>
            </a:r>
            <a:r>
              <a:rPr lang="hr-HR" sz="2000" b="1" i="1" dirty="0">
                <a:latin typeface="Times New Roman" pitchFamily="18" charset="0"/>
                <a:cs typeface="Times New Roman" pitchFamily="18" charset="0"/>
              </a:rPr>
              <a:t>koji su njezini državljani</a:t>
            </a:r>
            <a:r>
              <a:rPr lang="hr-HR" sz="2000" dirty="0">
                <a:latin typeface="Times New Roman" pitchFamily="18" charset="0"/>
                <a:cs typeface="Times New Roman" pitchFamily="18" charset="0"/>
              </a:rPr>
              <a:t>, kojima se jamči ravnopravnost s građanima hrvatske narodnosti i ostvarivanje nacionalnih prava u skladu s demokratskim normama OUN-a i zemalja slobodnoga svijeta. </a:t>
            </a:r>
          </a:p>
          <a:p>
            <a:pPr>
              <a:buNone/>
            </a:pPr>
            <a:r>
              <a:rPr lang="hr-HR" sz="1600" i="1" dirty="0">
                <a:latin typeface="Times New Roman" pitchFamily="18" charset="0"/>
                <a:cs typeface="Times New Roman" pitchFamily="18" charset="0"/>
              </a:rPr>
              <a:t>(Ustav, Izvorišne osnove)</a:t>
            </a:r>
          </a:p>
          <a:p>
            <a:endParaRPr lang="hr-HR" dirty="0"/>
          </a:p>
        </p:txBody>
      </p:sp>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Državljanstvo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hr-HR" sz="2800" dirty="0">
                <a:latin typeface="Times New Roman" pitchFamily="18" charset="0"/>
                <a:cs typeface="Times New Roman" pitchFamily="18" charset="0"/>
              </a:rPr>
              <a:t>Nacionalna manjina</a:t>
            </a:r>
          </a:p>
        </p:txBody>
      </p:sp>
      <p:sp>
        <p:nvSpPr>
          <p:cNvPr id="2" name="Content Placeholder 1"/>
          <p:cNvSpPr>
            <a:spLocks noGrp="1"/>
          </p:cNvSpPr>
          <p:nvPr>
            <p:ph idx="1"/>
          </p:nvPr>
        </p:nvSpPr>
        <p:spPr/>
        <p:txBody>
          <a:bodyPr/>
          <a:lstStyle/>
          <a:p>
            <a:pPr algn="just">
              <a:lnSpc>
                <a:spcPct val="150000"/>
              </a:lnSpc>
            </a:pPr>
            <a:r>
              <a:rPr lang="hr-HR" sz="2000" dirty="0">
                <a:latin typeface="Times New Roman" pitchFamily="18" charset="0"/>
                <a:cs typeface="Times New Roman" pitchFamily="18" charset="0"/>
              </a:rPr>
              <a:t>Nacionalna manjina, u smislu Ustavnog zakona, je skupina </a:t>
            </a:r>
            <a:r>
              <a:rPr lang="hr-HR" sz="2000" b="1" i="1" dirty="0">
                <a:latin typeface="Times New Roman" pitchFamily="18" charset="0"/>
                <a:cs typeface="Times New Roman" pitchFamily="18" charset="0"/>
              </a:rPr>
              <a:t>hrvatskih državljana</a:t>
            </a:r>
            <a:r>
              <a:rPr lang="hr-HR" sz="2000" dirty="0">
                <a:latin typeface="Times New Roman" pitchFamily="18" charset="0"/>
                <a:cs typeface="Times New Roman" pitchFamily="18" charset="0"/>
              </a:rPr>
              <a:t> čiji pripadnici su tradicionalno nastanjeni na teritoriju Republike Hrvatske, a njeni članovi imaju etnička, jezična, kulturna i/ili vjerska obilježja različita od drugih građana i vodi ih želja za očuvanjem tih obilježja.</a:t>
            </a:r>
          </a:p>
          <a:p>
            <a:pPr algn="just">
              <a:lnSpc>
                <a:spcPct val="150000"/>
              </a:lnSpc>
              <a:buNone/>
            </a:pPr>
            <a:endParaRPr lang="hr-HR" sz="1600" dirty="0">
              <a:latin typeface="Times New Roman" pitchFamily="18" charset="0"/>
              <a:cs typeface="Times New Roman" pitchFamily="18" charset="0"/>
            </a:endParaRPr>
          </a:p>
          <a:p>
            <a:pPr algn="just">
              <a:lnSpc>
                <a:spcPct val="150000"/>
              </a:lnSpc>
              <a:buNone/>
            </a:pPr>
            <a:endParaRPr lang="hr-HR" sz="1600" dirty="0">
              <a:latin typeface="Times New Roman" pitchFamily="18" charset="0"/>
              <a:cs typeface="Times New Roman" pitchFamily="18" charset="0"/>
            </a:endParaRPr>
          </a:p>
          <a:p>
            <a:pPr algn="just">
              <a:lnSpc>
                <a:spcPct val="150000"/>
              </a:lnSpc>
              <a:buNone/>
            </a:pPr>
            <a:endParaRPr lang="hr-HR" sz="1600" dirty="0">
              <a:latin typeface="Times New Roman" pitchFamily="18" charset="0"/>
              <a:cs typeface="Times New Roman" pitchFamily="18" charset="0"/>
            </a:endParaRPr>
          </a:p>
          <a:p>
            <a:pPr algn="just">
              <a:lnSpc>
                <a:spcPct val="150000"/>
              </a:lnSpc>
              <a:buNone/>
            </a:pPr>
            <a:endParaRPr lang="hr-HR" sz="1600" dirty="0">
              <a:latin typeface="Times New Roman" pitchFamily="18" charset="0"/>
              <a:cs typeface="Times New Roman" pitchFamily="18" charset="0"/>
            </a:endParaRPr>
          </a:p>
          <a:p>
            <a:pPr algn="just">
              <a:lnSpc>
                <a:spcPct val="150000"/>
              </a:lnSpc>
              <a:buNone/>
            </a:pPr>
            <a:r>
              <a:rPr lang="hr-HR" sz="1600" i="1" dirty="0">
                <a:latin typeface="Times New Roman" pitchFamily="18" charset="0"/>
                <a:cs typeface="Times New Roman" pitchFamily="18" charset="0"/>
              </a:rPr>
              <a:t>(članak 5. Ustavnog zakona o nacionalnim manjinama) </a:t>
            </a:r>
          </a:p>
          <a:p>
            <a:endParaRPr lang="hr-H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1962</TotalTime>
  <Words>4967</Words>
  <Application>Microsoft Office PowerPoint</Application>
  <PresentationFormat>On-screen Show (4:3)</PresentationFormat>
  <Paragraphs>384</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Concourse</vt:lpstr>
      <vt:lpstr>Statusna prava nacionalnih manjina (poseban osvrt na romsku manjinu)</vt:lpstr>
      <vt:lpstr>Sadržaj</vt:lpstr>
      <vt:lpstr>Uvod</vt:lpstr>
      <vt:lpstr>Uvod</vt:lpstr>
      <vt:lpstr>Državljanstvo</vt:lpstr>
      <vt:lpstr>Državljanstvo</vt:lpstr>
      <vt:lpstr>Državljanstvo</vt:lpstr>
      <vt:lpstr>Državljanstvo</vt:lpstr>
      <vt:lpstr>Nacionalna manjina</vt:lpstr>
      <vt:lpstr>Nacionalna manjina</vt:lpstr>
      <vt:lpstr>Nacionalna manjina</vt:lpstr>
      <vt:lpstr>Nacionalna manjina</vt:lpstr>
      <vt:lpstr>Nacionalna manjina</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Zakon o hrvatskom državljanstvu</vt:lpstr>
      <vt:lpstr>Reguliranje statusa stranca</vt:lpstr>
      <vt:lpstr>Reguliranje statusa stranca</vt:lpstr>
      <vt:lpstr>Reguliranje statusa stranca</vt:lpstr>
      <vt:lpstr>Reguliranje statusa stranca</vt:lpstr>
      <vt:lpstr>Reguliranje statusa stranca</vt:lpstr>
      <vt:lpstr>Reguliranje statusa stranca</vt:lpstr>
      <vt:lpstr>Reguliranje statusa stranca</vt:lpstr>
      <vt:lpstr>Reguliranje statusa stranca</vt:lpstr>
      <vt:lpstr>Reguliranje statusa stranca</vt:lpstr>
      <vt:lpstr>Reguliranje statusa stranca</vt:lpstr>
      <vt:lpstr>Reguliranje statusa stranca</vt:lpstr>
      <vt:lpstr>Romi - specifičnosti u reguliranju statusa</vt:lpstr>
      <vt:lpstr>Romi - specifičnosti u reguliranju statusa</vt:lpstr>
      <vt:lpstr>Romi - specifičnosti u reguliranju statusa</vt:lpstr>
      <vt:lpstr>Romi - specifičnosti u reguliranju statusa</vt:lpstr>
      <vt:lpstr>Romi - specifičnosti u reguliranju statusa</vt:lpstr>
      <vt:lpstr>Romi - specifičnosti u reguliranju statusa</vt:lpstr>
      <vt:lpstr>Romi - specifičnosti u reguliranju statusa</vt:lpstr>
      <vt:lpstr>Romi - specifičnosti u reguliranju statusa - slučaj</vt:lpstr>
      <vt:lpstr>Romi - specifičnosti u reguliranju statusa - slučaj</vt:lpstr>
      <vt:lpstr>Romi - specifičnosti u reguliranju statusa - slučaj</vt:lpstr>
      <vt:lpstr>Romi - specifičnosti u reguliranju statusa - slučaj</vt:lpstr>
      <vt:lpstr>Romi - specifičnosti u reguliranju statusa - slučaj</vt:lpstr>
      <vt:lpstr>Romi - specifičnosti u reguliranju statusa - slučaj</vt:lpstr>
      <vt:lpstr>Statusna prava nacionalnih manjina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Statusna prava nacionalnih manjina (poseban osvrt na romsku manjinu)</dc:title>
  <dc:creator>Valentina</dc:creator>
  <cp:lastModifiedBy>TijanaVT</cp:lastModifiedBy>
  <cp:revision>292</cp:revision>
  <cp:lastPrinted>2016-04-26T14:19:22Z</cp:lastPrinted>
  <dcterms:created xsi:type="dcterms:W3CDTF">2014-04-28T12:54:27Z</dcterms:created>
  <dcterms:modified xsi:type="dcterms:W3CDTF">2018-06-04T09:03:04Z</dcterms:modified>
</cp:coreProperties>
</file>