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5" r:id="rId3"/>
    <p:sldId id="258" r:id="rId4"/>
    <p:sldId id="259" r:id="rId5"/>
    <p:sldId id="262" r:id="rId6"/>
    <p:sldId id="280" r:id="rId7"/>
    <p:sldId id="265" r:id="rId8"/>
    <p:sldId id="266" r:id="rId9"/>
    <p:sldId id="267" r:id="rId10"/>
    <p:sldId id="268" r:id="rId11"/>
    <p:sldId id="269" r:id="rId12"/>
    <p:sldId id="270" r:id="rId13"/>
    <p:sldId id="271" r:id="rId14"/>
    <p:sldId id="286" r:id="rId15"/>
    <p:sldId id="274" r:id="rId16"/>
    <p:sldId id="282" r:id="rId17"/>
    <p:sldId id="283" r:id="rId18"/>
    <p:sldId id="284" r:id="rId19"/>
    <p:sldId id="275" r:id="rId20"/>
    <p:sldId id="279" r:id="rId21"/>
    <p:sldId id="287"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96979-2D96-46A7-92E6-45E96611272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A2F4E41-F8AF-46D9-BE0D-D2EF867AB9D7}">
      <dgm:prSet/>
      <dgm:spPr/>
      <dgm:t>
        <a:bodyPr/>
        <a:lstStyle/>
        <a:p>
          <a:r>
            <a:rPr lang="en-US"/>
            <a:t>Koja etička pitanja se Vama nameću kada razmišljate o sudjelovanju u supervizijskoj grupi? (3-5 pitanja)</a:t>
          </a:r>
        </a:p>
      </dgm:t>
    </dgm:pt>
    <dgm:pt modelId="{943B0CCB-DDDF-4719-BF6A-55EE20CC716F}" type="parTrans" cxnId="{3F55F3F6-797E-47E3-85AA-D643AFB40B7D}">
      <dgm:prSet/>
      <dgm:spPr/>
      <dgm:t>
        <a:bodyPr/>
        <a:lstStyle/>
        <a:p>
          <a:endParaRPr lang="en-US"/>
        </a:p>
      </dgm:t>
    </dgm:pt>
    <dgm:pt modelId="{F9CA8FB3-2A41-49D5-A41A-48F50E775EAD}" type="sibTrans" cxnId="{3F55F3F6-797E-47E3-85AA-D643AFB40B7D}">
      <dgm:prSet/>
      <dgm:spPr/>
      <dgm:t>
        <a:bodyPr/>
        <a:lstStyle/>
        <a:p>
          <a:endParaRPr lang="en-US"/>
        </a:p>
      </dgm:t>
    </dgm:pt>
    <dgm:pt modelId="{36BDBD62-3667-49DB-9CC5-97F47F4099AF}">
      <dgm:prSet/>
      <dgm:spPr/>
      <dgm:t>
        <a:bodyPr/>
        <a:lstStyle/>
        <a:p>
          <a:r>
            <a:rPr lang="en-US"/>
            <a:t>U odnosu na: korisnike, supervizante u grupi, supervizora/icu, kolege na poslu/fakultetu…..</a:t>
          </a:r>
        </a:p>
      </dgm:t>
    </dgm:pt>
    <dgm:pt modelId="{F8ABFF4C-8AAA-4CCA-962E-781ABCD2298B}" type="parTrans" cxnId="{60974D5B-BB45-4D24-A296-3CC5EAA4016C}">
      <dgm:prSet/>
      <dgm:spPr/>
      <dgm:t>
        <a:bodyPr/>
        <a:lstStyle/>
        <a:p>
          <a:endParaRPr lang="en-US"/>
        </a:p>
      </dgm:t>
    </dgm:pt>
    <dgm:pt modelId="{C651A2D0-1311-4DD0-810C-97B45488F3CA}" type="sibTrans" cxnId="{60974D5B-BB45-4D24-A296-3CC5EAA4016C}">
      <dgm:prSet/>
      <dgm:spPr/>
      <dgm:t>
        <a:bodyPr/>
        <a:lstStyle/>
        <a:p>
          <a:endParaRPr lang="en-US"/>
        </a:p>
      </dgm:t>
    </dgm:pt>
    <dgm:pt modelId="{BB64D07F-C757-1145-BFBF-4A57908EAF95}" type="pres">
      <dgm:prSet presAssocID="{A7196979-2D96-46A7-92E6-45E966112723}" presName="vert0" presStyleCnt="0">
        <dgm:presLayoutVars>
          <dgm:dir/>
          <dgm:animOne val="branch"/>
          <dgm:animLvl val="lvl"/>
        </dgm:presLayoutVars>
      </dgm:prSet>
      <dgm:spPr/>
    </dgm:pt>
    <dgm:pt modelId="{16105E94-9811-5945-9D45-FDABB334E780}" type="pres">
      <dgm:prSet presAssocID="{8A2F4E41-F8AF-46D9-BE0D-D2EF867AB9D7}" presName="thickLine" presStyleLbl="alignNode1" presStyleIdx="0" presStyleCnt="2"/>
      <dgm:spPr/>
    </dgm:pt>
    <dgm:pt modelId="{DD332791-2F01-6948-BAF0-39F8EA9D810E}" type="pres">
      <dgm:prSet presAssocID="{8A2F4E41-F8AF-46D9-BE0D-D2EF867AB9D7}" presName="horz1" presStyleCnt="0"/>
      <dgm:spPr/>
    </dgm:pt>
    <dgm:pt modelId="{CC048924-2545-DD4B-AA67-32285C898BE9}" type="pres">
      <dgm:prSet presAssocID="{8A2F4E41-F8AF-46D9-BE0D-D2EF867AB9D7}" presName="tx1" presStyleLbl="revTx" presStyleIdx="0" presStyleCnt="2"/>
      <dgm:spPr/>
    </dgm:pt>
    <dgm:pt modelId="{5B70CE16-C59D-3543-A2BF-1B766B13EA36}" type="pres">
      <dgm:prSet presAssocID="{8A2F4E41-F8AF-46D9-BE0D-D2EF867AB9D7}" presName="vert1" presStyleCnt="0"/>
      <dgm:spPr/>
    </dgm:pt>
    <dgm:pt modelId="{A630362C-2742-5A49-9CC0-3FB267767EEE}" type="pres">
      <dgm:prSet presAssocID="{36BDBD62-3667-49DB-9CC5-97F47F4099AF}" presName="thickLine" presStyleLbl="alignNode1" presStyleIdx="1" presStyleCnt="2"/>
      <dgm:spPr/>
    </dgm:pt>
    <dgm:pt modelId="{6E714E7F-DE85-2848-9E8F-9C960E85C665}" type="pres">
      <dgm:prSet presAssocID="{36BDBD62-3667-49DB-9CC5-97F47F4099AF}" presName="horz1" presStyleCnt="0"/>
      <dgm:spPr/>
    </dgm:pt>
    <dgm:pt modelId="{5E154973-7651-3743-A98E-AC56507673D4}" type="pres">
      <dgm:prSet presAssocID="{36BDBD62-3667-49DB-9CC5-97F47F4099AF}" presName="tx1" presStyleLbl="revTx" presStyleIdx="1" presStyleCnt="2"/>
      <dgm:spPr/>
    </dgm:pt>
    <dgm:pt modelId="{BB8A88A7-B8F1-C24D-91C4-BA3577860FDB}" type="pres">
      <dgm:prSet presAssocID="{36BDBD62-3667-49DB-9CC5-97F47F4099AF}" presName="vert1" presStyleCnt="0"/>
      <dgm:spPr/>
    </dgm:pt>
  </dgm:ptLst>
  <dgm:cxnLst>
    <dgm:cxn modelId="{60974D5B-BB45-4D24-A296-3CC5EAA4016C}" srcId="{A7196979-2D96-46A7-92E6-45E966112723}" destId="{36BDBD62-3667-49DB-9CC5-97F47F4099AF}" srcOrd="1" destOrd="0" parTransId="{F8ABFF4C-8AAA-4CCA-962E-781ABCD2298B}" sibTransId="{C651A2D0-1311-4DD0-810C-97B45488F3CA}"/>
    <dgm:cxn modelId="{981C8C7F-2D10-0C49-B7A0-D9FD20CF9781}" type="presOf" srcId="{8A2F4E41-F8AF-46D9-BE0D-D2EF867AB9D7}" destId="{CC048924-2545-DD4B-AA67-32285C898BE9}" srcOrd="0" destOrd="0" presId="urn:microsoft.com/office/officeart/2008/layout/LinedList"/>
    <dgm:cxn modelId="{BD858A98-7446-1443-8E69-3357BE345438}" type="presOf" srcId="{A7196979-2D96-46A7-92E6-45E966112723}" destId="{BB64D07F-C757-1145-BFBF-4A57908EAF95}" srcOrd="0" destOrd="0" presId="urn:microsoft.com/office/officeart/2008/layout/LinedList"/>
    <dgm:cxn modelId="{54A5DC9A-6DF8-C547-B3DB-43256E61EB38}" type="presOf" srcId="{36BDBD62-3667-49DB-9CC5-97F47F4099AF}" destId="{5E154973-7651-3743-A98E-AC56507673D4}" srcOrd="0" destOrd="0" presId="urn:microsoft.com/office/officeart/2008/layout/LinedList"/>
    <dgm:cxn modelId="{3F55F3F6-797E-47E3-85AA-D643AFB40B7D}" srcId="{A7196979-2D96-46A7-92E6-45E966112723}" destId="{8A2F4E41-F8AF-46D9-BE0D-D2EF867AB9D7}" srcOrd="0" destOrd="0" parTransId="{943B0CCB-DDDF-4719-BF6A-55EE20CC716F}" sibTransId="{F9CA8FB3-2A41-49D5-A41A-48F50E775EAD}"/>
    <dgm:cxn modelId="{E47A7D14-9CCC-1643-B0CC-2E9E13179F27}" type="presParOf" srcId="{BB64D07F-C757-1145-BFBF-4A57908EAF95}" destId="{16105E94-9811-5945-9D45-FDABB334E780}" srcOrd="0" destOrd="0" presId="urn:microsoft.com/office/officeart/2008/layout/LinedList"/>
    <dgm:cxn modelId="{CD14C4BD-296D-444B-BD24-5A3BBBE48FBF}" type="presParOf" srcId="{BB64D07F-C757-1145-BFBF-4A57908EAF95}" destId="{DD332791-2F01-6948-BAF0-39F8EA9D810E}" srcOrd="1" destOrd="0" presId="urn:microsoft.com/office/officeart/2008/layout/LinedList"/>
    <dgm:cxn modelId="{1E65A63B-7B8B-EB42-87FC-C60FE152EC65}" type="presParOf" srcId="{DD332791-2F01-6948-BAF0-39F8EA9D810E}" destId="{CC048924-2545-DD4B-AA67-32285C898BE9}" srcOrd="0" destOrd="0" presId="urn:microsoft.com/office/officeart/2008/layout/LinedList"/>
    <dgm:cxn modelId="{A7C2F5C3-F3E1-F349-A12E-351282249388}" type="presParOf" srcId="{DD332791-2F01-6948-BAF0-39F8EA9D810E}" destId="{5B70CE16-C59D-3543-A2BF-1B766B13EA36}" srcOrd="1" destOrd="0" presId="urn:microsoft.com/office/officeart/2008/layout/LinedList"/>
    <dgm:cxn modelId="{DD1F4073-6F30-CD41-861A-F8446711EFB7}" type="presParOf" srcId="{BB64D07F-C757-1145-BFBF-4A57908EAF95}" destId="{A630362C-2742-5A49-9CC0-3FB267767EEE}" srcOrd="2" destOrd="0" presId="urn:microsoft.com/office/officeart/2008/layout/LinedList"/>
    <dgm:cxn modelId="{23AF3ADC-23CA-B341-9EBC-775FA4E80836}" type="presParOf" srcId="{BB64D07F-C757-1145-BFBF-4A57908EAF95}" destId="{6E714E7F-DE85-2848-9E8F-9C960E85C665}" srcOrd="3" destOrd="0" presId="urn:microsoft.com/office/officeart/2008/layout/LinedList"/>
    <dgm:cxn modelId="{5052AFB5-51BE-7C4C-AA97-DA950953E85F}" type="presParOf" srcId="{6E714E7F-DE85-2848-9E8F-9C960E85C665}" destId="{5E154973-7651-3743-A98E-AC56507673D4}" srcOrd="0" destOrd="0" presId="urn:microsoft.com/office/officeart/2008/layout/LinedList"/>
    <dgm:cxn modelId="{4A81BA65-BD35-424E-95FA-C5C6494D1D69}" type="presParOf" srcId="{6E714E7F-DE85-2848-9E8F-9C960E85C665}" destId="{BB8A88A7-B8F1-C24D-91C4-BA3577860FD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1F4F4F-8AFE-4D3E-A87D-E0FE0C27C79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hr-BA"/>
        </a:p>
      </dgm:t>
    </dgm:pt>
    <dgm:pt modelId="{86A3210D-F69D-4A16-BBE8-FF35D5E9DD8B}">
      <dgm:prSet phldrT="[Text]"/>
      <dgm:spPr/>
      <dgm:t>
        <a:bodyPr/>
        <a:lstStyle/>
        <a:p>
          <a:r>
            <a:rPr lang="hr-BA" dirty="0"/>
            <a:t>Supervizor ima odgovornost za:</a:t>
          </a:r>
        </a:p>
        <a:p>
          <a:r>
            <a:rPr lang="hr-BA" dirty="0"/>
            <a:t>1.Supervizanta/odnos; </a:t>
          </a:r>
        </a:p>
        <a:p>
          <a:r>
            <a:rPr lang="hr-BA" dirty="0"/>
            <a:t>2. Poštivanje dogovora (informiranost, povjerljivost; dvostruki odnos; supervizija u edukaciji; evaluacija)</a:t>
          </a:r>
        </a:p>
        <a:p>
          <a:r>
            <a:rPr lang="hr-BA" dirty="0"/>
            <a:t>3. Proces </a:t>
          </a:r>
        </a:p>
        <a:p>
          <a:endParaRPr lang="hr-BA" dirty="0"/>
        </a:p>
      </dgm:t>
    </dgm:pt>
    <dgm:pt modelId="{E388C9BF-73B1-48D6-8B6E-BBB8C4C3B725}" type="parTrans" cxnId="{2D152459-AACA-46D2-9F77-FAE374EAD7F1}">
      <dgm:prSet/>
      <dgm:spPr/>
      <dgm:t>
        <a:bodyPr/>
        <a:lstStyle/>
        <a:p>
          <a:endParaRPr lang="hr-BA"/>
        </a:p>
      </dgm:t>
    </dgm:pt>
    <dgm:pt modelId="{2A04B0FE-8E90-4344-BBCF-B5E1D9DE3731}" type="sibTrans" cxnId="{2D152459-AACA-46D2-9F77-FAE374EAD7F1}">
      <dgm:prSet/>
      <dgm:spPr/>
      <dgm:t>
        <a:bodyPr/>
        <a:lstStyle/>
        <a:p>
          <a:endParaRPr lang="hr-BA"/>
        </a:p>
      </dgm:t>
    </dgm:pt>
    <dgm:pt modelId="{47B0254B-CC1E-432E-93CD-0825F4500CEB}">
      <dgm:prSet phldrT="[Text]"/>
      <dgm:spPr/>
      <dgm:t>
        <a:bodyPr/>
        <a:lstStyle/>
        <a:p>
          <a:r>
            <a:rPr lang="hr-BA" dirty="0"/>
            <a:t>Supervizant ma odgovornost za:</a:t>
          </a:r>
        </a:p>
        <a:p>
          <a:r>
            <a:rPr lang="hr-BA" dirty="0"/>
            <a:t>1. Korisnika/ustanovu stanovu za koju radi</a:t>
          </a:r>
        </a:p>
        <a:p>
          <a:r>
            <a:rPr lang="hr-BA" dirty="0"/>
            <a:t>2. Poštivanje dogovora</a:t>
          </a:r>
        </a:p>
        <a:p>
          <a:r>
            <a:rPr lang="hr-BA" dirty="0"/>
            <a:t>3. Strukovnu udrugu</a:t>
          </a:r>
        </a:p>
      </dgm:t>
    </dgm:pt>
    <dgm:pt modelId="{478079FF-D1B2-4DD5-BF2E-9759EA010E67}" type="parTrans" cxnId="{81A4F34D-6A94-4FC3-88F9-F0799D47449B}">
      <dgm:prSet/>
      <dgm:spPr/>
      <dgm:t>
        <a:bodyPr/>
        <a:lstStyle/>
        <a:p>
          <a:endParaRPr lang="hr-BA"/>
        </a:p>
      </dgm:t>
    </dgm:pt>
    <dgm:pt modelId="{7D3AE1C2-590E-41BB-9343-CB41910CA729}" type="sibTrans" cxnId="{81A4F34D-6A94-4FC3-88F9-F0799D47449B}">
      <dgm:prSet/>
      <dgm:spPr/>
      <dgm:t>
        <a:bodyPr/>
        <a:lstStyle/>
        <a:p>
          <a:endParaRPr lang="hr-BA"/>
        </a:p>
      </dgm:t>
    </dgm:pt>
    <dgm:pt modelId="{F0AB934A-E91B-9649-954A-03C6DF91C7C8}" type="pres">
      <dgm:prSet presAssocID="{C01F4F4F-8AFE-4D3E-A87D-E0FE0C27C79C}" presName="linear" presStyleCnt="0">
        <dgm:presLayoutVars>
          <dgm:animLvl val="lvl"/>
          <dgm:resizeHandles val="exact"/>
        </dgm:presLayoutVars>
      </dgm:prSet>
      <dgm:spPr/>
    </dgm:pt>
    <dgm:pt modelId="{FD312401-9614-A844-AB86-2F14154B85C6}" type="pres">
      <dgm:prSet presAssocID="{86A3210D-F69D-4A16-BBE8-FF35D5E9DD8B}" presName="parentText" presStyleLbl="node1" presStyleIdx="0" presStyleCnt="2">
        <dgm:presLayoutVars>
          <dgm:chMax val="0"/>
          <dgm:bulletEnabled val="1"/>
        </dgm:presLayoutVars>
      </dgm:prSet>
      <dgm:spPr/>
    </dgm:pt>
    <dgm:pt modelId="{859DA657-64FF-0741-9E12-B0B00CFD7E18}" type="pres">
      <dgm:prSet presAssocID="{2A04B0FE-8E90-4344-BBCF-B5E1D9DE3731}" presName="spacer" presStyleCnt="0"/>
      <dgm:spPr/>
    </dgm:pt>
    <dgm:pt modelId="{A306B51A-A46A-FC4A-97D4-D4A5B2E46CAB}" type="pres">
      <dgm:prSet presAssocID="{47B0254B-CC1E-432E-93CD-0825F4500CEB}" presName="parentText" presStyleLbl="node1" presStyleIdx="1" presStyleCnt="2">
        <dgm:presLayoutVars>
          <dgm:chMax val="0"/>
          <dgm:bulletEnabled val="1"/>
        </dgm:presLayoutVars>
      </dgm:prSet>
      <dgm:spPr/>
    </dgm:pt>
  </dgm:ptLst>
  <dgm:cxnLst>
    <dgm:cxn modelId="{BB8EF449-9D20-D541-A9B4-9516501913F7}" type="presOf" srcId="{47B0254B-CC1E-432E-93CD-0825F4500CEB}" destId="{A306B51A-A46A-FC4A-97D4-D4A5B2E46CAB}" srcOrd="0" destOrd="0" presId="urn:microsoft.com/office/officeart/2005/8/layout/vList2"/>
    <dgm:cxn modelId="{490BB84C-CCD8-3E4E-B986-D8A0C59C06CE}" type="presOf" srcId="{86A3210D-F69D-4A16-BBE8-FF35D5E9DD8B}" destId="{FD312401-9614-A844-AB86-2F14154B85C6}" srcOrd="0" destOrd="0" presId="urn:microsoft.com/office/officeart/2005/8/layout/vList2"/>
    <dgm:cxn modelId="{81A4F34D-6A94-4FC3-88F9-F0799D47449B}" srcId="{C01F4F4F-8AFE-4D3E-A87D-E0FE0C27C79C}" destId="{47B0254B-CC1E-432E-93CD-0825F4500CEB}" srcOrd="1" destOrd="0" parTransId="{478079FF-D1B2-4DD5-BF2E-9759EA010E67}" sibTransId="{7D3AE1C2-590E-41BB-9343-CB41910CA729}"/>
    <dgm:cxn modelId="{2D152459-AACA-46D2-9F77-FAE374EAD7F1}" srcId="{C01F4F4F-8AFE-4D3E-A87D-E0FE0C27C79C}" destId="{86A3210D-F69D-4A16-BBE8-FF35D5E9DD8B}" srcOrd="0" destOrd="0" parTransId="{E388C9BF-73B1-48D6-8B6E-BBB8C4C3B725}" sibTransId="{2A04B0FE-8E90-4344-BBCF-B5E1D9DE3731}"/>
    <dgm:cxn modelId="{4D5B0A9A-7099-C44B-86C1-D3AD2E7B3E49}" type="presOf" srcId="{C01F4F4F-8AFE-4D3E-A87D-E0FE0C27C79C}" destId="{F0AB934A-E91B-9649-954A-03C6DF91C7C8}" srcOrd="0" destOrd="0" presId="urn:microsoft.com/office/officeart/2005/8/layout/vList2"/>
    <dgm:cxn modelId="{4AF1011A-A5B0-8148-93BD-64AC0203A867}" type="presParOf" srcId="{F0AB934A-E91B-9649-954A-03C6DF91C7C8}" destId="{FD312401-9614-A844-AB86-2F14154B85C6}" srcOrd="0" destOrd="0" presId="urn:microsoft.com/office/officeart/2005/8/layout/vList2"/>
    <dgm:cxn modelId="{037A47C0-91C5-5A46-8B95-2B33A3696F50}" type="presParOf" srcId="{F0AB934A-E91B-9649-954A-03C6DF91C7C8}" destId="{859DA657-64FF-0741-9E12-B0B00CFD7E18}" srcOrd="1" destOrd="0" presId="urn:microsoft.com/office/officeart/2005/8/layout/vList2"/>
    <dgm:cxn modelId="{4128A899-D624-BC4E-80C3-15A577B12C2F}" type="presParOf" srcId="{F0AB934A-E91B-9649-954A-03C6DF91C7C8}" destId="{A306B51A-A46A-FC4A-97D4-D4A5B2E46CA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26FCB8-08C2-4E38-8009-9EBDED0E2978}"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03F09AE6-01D3-472D-BC32-5E3F0D84400C}">
      <dgm:prSet/>
      <dgm:spPr/>
      <dgm:t>
        <a:bodyPr/>
        <a:lstStyle/>
        <a:p>
          <a:r>
            <a:rPr lang="it-IT"/>
            <a:t>Koji je doprinos </a:t>
          </a:r>
          <a:r>
            <a:rPr lang="hr-HR"/>
            <a:t>nekog </a:t>
          </a:r>
          <a:r>
            <a:rPr lang="it-IT"/>
            <a:t>teorijskog pristupa u prikazu slu</a:t>
          </a:r>
          <a:r>
            <a:rPr lang="hr-HR"/>
            <a:t>č</a:t>
          </a:r>
          <a:r>
            <a:rPr lang="it-IT"/>
            <a:t>aja</a:t>
          </a:r>
          <a:r>
            <a:rPr lang="hr-HR"/>
            <a:t>?</a:t>
          </a:r>
          <a:endParaRPr lang="en-US"/>
        </a:p>
      </dgm:t>
    </dgm:pt>
    <dgm:pt modelId="{FAFA3C5D-464D-4BA1-AE6A-08F058F1AD68}" type="parTrans" cxnId="{0A413616-B213-4D18-A87F-A3612CF7F436}">
      <dgm:prSet/>
      <dgm:spPr/>
      <dgm:t>
        <a:bodyPr/>
        <a:lstStyle/>
        <a:p>
          <a:endParaRPr lang="en-US"/>
        </a:p>
      </dgm:t>
    </dgm:pt>
    <dgm:pt modelId="{B9E7B064-6EAF-4780-88A8-8CCB6E650D07}" type="sibTrans" cxnId="{0A413616-B213-4D18-A87F-A3612CF7F436}">
      <dgm:prSet/>
      <dgm:spPr/>
      <dgm:t>
        <a:bodyPr/>
        <a:lstStyle/>
        <a:p>
          <a:endParaRPr lang="en-US"/>
        </a:p>
      </dgm:t>
    </dgm:pt>
    <dgm:pt modelId="{B115CC50-F530-4A73-A01B-F507A10984E9}">
      <dgm:prSet/>
      <dgm:spPr/>
      <dgm:t>
        <a:bodyPr/>
        <a:lstStyle/>
        <a:p>
          <a:r>
            <a:rPr lang="hr-HR"/>
            <a:t>Š</a:t>
          </a:r>
          <a:r>
            <a:rPr lang="it-IT"/>
            <a:t>to </a:t>
          </a:r>
          <a:r>
            <a:rPr lang="hr-HR"/>
            <a:t>vas  </a:t>
          </a:r>
          <a:r>
            <a:rPr lang="it-IT"/>
            <a:t>najvi</a:t>
          </a:r>
          <a:r>
            <a:rPr lang="hr-HR"/>
            <a:t>š</a:t>
          </a:r>
          <a:r>
            <a:rPr lang="it-IT"/>
            <a:t>e brine u tom slu</a:t>
          </a:r>
          <a:r>
            <a:rPr lang="hr-HR"/>
            <a:t>č</a:t>
          </a:r>
          <a:r>
            <a:rPr lang="it-IT"/>
            <a:t>aju</a:t>
          </a:r>
          <a:r>
            <a:rPr lang="hr-HR"/>
            <a:t>?</a:t>
          </a:r>
          <a:endParaRPr lang="en-US"/>
        </a:p>
      </dgm:t>
    </dgm:pt>
    <dgm:pt modelId="{1591D6EF-4B5B-4AE3-B6C0-5B3C42E2E4AD}" type="parTrans" cxnId="{8AF0F2F5-FBE9-4183-BB00-ED22C7A221BF}">
      <dgm:prSet/>
      <dgm:spPr/>
      <dgm:t>
        <a:bodyPr/>
        <a:lstStyle/>
        <a:p>
          <a:endParaRPr lang="en-US"/>
        </a:p>
      </dgm:t>
    </dgm:pt>
    <dgm:pt modelId="{3E35C2E7-2B9B-42B1-B71C-109366E47F20}" type="sibTrans" cxnId="{8AF0F2F5-FBE9-4183-BB00-ED22C7A221BF}">
      <dgm:prSet/>
      <dgm:spPr/>
      <dgm:t>
        <a:bodyPr/>
        <a:lstStyle/>
        <a:p>
          <a:endParaRPr lang="en-US"/>
        </a:p>
      </dgm:t>
    </dgm:pt>
    <dgm:pt modelId="{50F97C1D-89EA-4009-8739-A079D99B0837}">
      <dgm:prSet/>
      <dgm:spPr/>
      <dgm:t>
        <a:bodyPr/>
        <a:lstStyle/>
        <a:p>
          <a:r>
            <a:rPr lang="hr-HR"/>
            <a:t>Š</a:t>
          </a:r>
          <a:r>
            <a:rPr lang="pt-BR"/>
            <a:t>to je glavni fokus va</a:t>
          </a:r>
          <a:r>
            <a:rPr lang="hr-HR"/>
            <a:t>š</a:t>
          </a:r>
          <a:r>
            <a:rPr lang="pt-BR"/>
            <a:t>eg rada</a:t>
          </a:r>
          <a:r>
            <a:rPr lang="hr-HR"/>
            <a:t>? </a:t>
          </a:r>
          <a:r>
            <a:rPr lang="pl-PL"/>
            <a:t>Što je do sada poduzeto?</a:t>
          </a:r>
          <a:endParaRPr lang="en-US"/>
        </a:p>
      </dgm:t>
    </dgm:pt>
    <dgm:pt modelId="{435C9209-2E93-46E7-A903-005679D7E0B0}" type="parTrans" cxnId="{FB4D972C-C7EC-431D-B1CF-761B0EF3FBE9}">
      <dgm:prSet/>
      <dgm:spPr/>
      <dgm:t>
        <a:bodyPr/>
        <a:lstStyle/>
        <a:p>
          <a:endParaRPr lang="en-US"/>
        </a:p>
      </dgm:t>
    </dgm:pt>
    <dgm:pt modelId="{46AEEA4C-244A-4DA4-997E-9AFFBC5E988C}" type="sibTrans" cxnId="{FB4D972C-C7EC-431D-B1CF-761B0EF3FBE9}">
      <dgm:prSet/>
      <dgm:spPr/>
      <dgm:t>
        <a:bodyPr/>
        <a:lstStyle/>
        <a:p>
          <a:endParaRPr lang="en-US"/>
        </a:p>
      </dgm:t>
    </dgm:pt>
    <dgm:pt modelId="{5A4550AA-6B15-4F7E-809A-8A321338A5FA}">
      <dgm:prSet/>
      <dgm:spPr/>
      <dgm:t>
        <a:bodyPr/>
        <a:lstStyle/>
        <a:p>
          <a:r>
            <a:rPr lang="pl-PL"/>
            <a:t>Na kojim činjenicama/iskustvima/intuiciji tste temeljili dosadašnje intervencije?</a:t>
          </a:r>
          <a:endParaRPr lang="en-US"/>
        </a:p>
      </dgm:t>
    </dgm:pt>
    <dgm:pt modelId="{D2D84EB2-0920-4A42-8A77-E0A849582BA7}" type="parTrans" cxnId="{B61A864D-9AF4-4750-B5E7-F4D6E1787ED4}">
      <dgm:prSet/>
      <dgm:spPr/>
      <dgm:t>
        <a:bodyPr/>
        <a:lstStyle/>
        <a:p>
          <a:endParaRPr lang="en-US"/>
        </a:p>
      </dgm:t>
    </dgm:pt>
    <dgm:pt modelId="{A5FAAB3A-A53A-420F-80BF-591DC709769B}" type="sibTrans" cxnId="{B61A864D-9AF4-4750-B5E7-F4D6E1787ED4}">
      <dgm:prSet/>
      <dgm:spPr/>
      <dgm:t>
        <a:bodyPr/>
        <a:lstStyle/>
        <a:p>
          <a:endParaRPr lang="en-US"/>
        </a:p>
      </dgm:t>
    </dgm:pt>
    <dgm:pt modelId="{892172C3-31EB-4AA0-AD2D-2F8A9E1B8251}">
      <dgm:prSet/>
      <dgm:spPr/>
      <dgm:t>
        <a:bodyPr/>
        <a:lstStyle/>
        <a:p>
          <a:r>
            <a:rPr lang="en-US"/>
            <a:t>Štovam se sviđa kod korisnika?</a:t>
          </a:r>
        </a:p>
      </dgm:t>
    </dgm:pt>
    <dgm:pt modelId="{4F65B4E2-163F-4B75-BAC8-DC6D59242B14}" type="parTrans" cxnId="{6F7197FD-382B-4A69-BA8C-AACC37440FBB}">
      <dgm:prSet/>
      <dgm:spPr/>
      <dgm:t>
        <a:bodyPr/>
        <a:lstStyle/>
        <a:p>
          <a:endParaRPr lang="en-US"/>
        </a:p>
      </dgm:t>
    </dgm:pt>
    <dgm:pt modelId="{35C6AD3D-8133-4F15-ABAD-85A569DD0F4E}" type="sibTrans" cxnId="{6F7197FD-382B-4A69-BA8C-AACC37440FBB}">
      <dgm:prSet/>
      <dgm:spPr/>
      <dgm:t>
        <a:bodyPr/>
        <a:lstStyle/>
        <a:p>
          <a:endParaRPr lang="en-US"/>
        </a:p>
      </dgm:t>
    </dgm:pt>
    <dgm:pt modelId="{C7B3DEBB-FA95-4CC5-BFB8-D204544E0621}">
      <dgm:prSet/>
      <dgm:spPr/>
      <dgm:t>
        <a:bodyPr/>
        <a:lstStyle/>
        <a:p>
          <a:r>
            <a:rPr lang="en-US"/>
            <a:t>Što mislite da se korisniku sviđa kod vas?</a:t>
          </a:r>
        </a:p>
      </dgm:t>
    </dgm:pt>
    <dgm:pt modelId="{C6566579-9F92-4D5D-82A4-3888F3A69059}" type="parTrans" cxnId="{982C36E3-4D5F-41BA-BB2D-3D972A8D52FF}">
      <dgm:prSet/>
      <dgm:spPr/>
      <dgm:t>
        <a:bodyPr/>
        <a:lstStyle/>
        <a:p>
          <a:endParaRPr lang="en-US"/>
        </a:p>
      </dgm:t>
    </dgm:pt>
    <dgm:pt modelId="{75940906-225B-46C9-B697-273D17A920D3}" type="sibTrans" cxnId="{982C36E3-4D5F-41BA-BB2D-3D972A8D52FF}">
      <dgm:prSet/>
      <dgm:spPr/>
      <dgm:t>
        <a:bodyPr/>
        <a:lstStyle/>
        <a:p>
          <a:endParaRPr lang="en-US"/>
        </a:p>
      </dgm:t>
    </dgm:pt>
    <dgm:pt modelId="{C535B595-6C7D-4D78-B499-743C18C54E8B}">
      <dgm:prSet/>
      <dgm:spPr/>
      <dgm:t>
        <a:bodyPr/>
        <a:lstStyle/>
        <a:p>
          <a:r>
            <a:rPr lang="en-US"/>
            <a:t>Koji vam se osjećaji pojavljuju kada ste s tim korisnikom?</a:t>
          </a:r>
        </a:p>
      </dgm:t>
    </dgm:pt>
    <dgm:pt modelId="{6C329158-AC1E-4C84-B801-4EEEAEDAF4C7}" type="parTrans" cxnId="{150C2734-3CBB-4B43-BA90-634B76DAE14F}">
      <dgm:prSet/>
      <dgm:spPr/>
      <dgm:t>
        <a:bodyPr/>
        <a:lstStyle/>
        <a:p>
          <a:endParaRPr lang="en-US"/>
        </a:p>
      </dgm:t>
    </dgm:pt>
    <dgm:pt modelId="{790489E1-02DF-4AF0-88A8-1D6680A15CA8}" type="sibTrans" cxnId="{150C2734-3CBB-4B43-BA90-634B76DAE14F}">
      <dgm:prSet/>
      <dgm:spPr/>
      <dgm:t>
        <a:bodyPr/>
        <a:lstStyle/>
        <a:p>
          <a:endParaRPr lang="en-US"/>
        </a:p>
      </dgm:t>
    </dgm:pt>
    <dgm:pt modelId="{5A888F90-5FE8-4F7D-A497-38BBD37685ED}">
      <dgm:prSet/>
      <dgm:spPr/>
      <dgm:t>
        <a:bodyPr/>
        <a:lstStyle/>
        <a:p>
          <a:r>
            <a:rPr lang="it-IT"/>
            <a:t>Gdje u tijelu možete prepoznati da se koncentriraju ti osjećaji?</a:t>
          </a:r>
          <a:endParaRPr lang="en-US"/>
        </a:p>
      </dgm:t>
    </dgm:pt>
    <dgm:pt modelId="{82E05211-FB6D-445B-89C2-A84251083671}" type="parTrans" cxnId="{20CEC705-758D-4C36-8B3C-0B070571AA88}">
      <dgm:prSet/>
      <dgm:spPr/>
      <dgm:t>
        <a:bodyPr/>
        <a:lstStyle/>
        <a:p>
          <a:endParaRPr lang="en-US"/>
        </a:p>
      </dgm:t>
    </dgm:pt>
    <dgm:pt modelId="{6323FF70-27DD-43AC-B160-C691B28EB5CC}" type="sibTrans" cxnId="{20CEC705-758D-4C36-8B3C-0B070571AA88}">
      <dgm:prSet/>
      <dgm:spPr/>
      <dgm:t>
        <a:bodyPr/>
        <a:lstStyle/>
        <a:p>
          <a:endParaRPr lang="en-US"/>
        </a:p>
      </dgm:t>
    </dgm:pt>
    <dgm:pt modelId="{7D79B19F-F179-448B-ACD5-4EEB5CE6CA0F}">
      <dgm:prSet/>
      <dgm:spPr/>
      <dgm:t>
        <a:bodyPr/>
        <a:lstStyle/>
        <a:p>
          <a:r>
            <a:rPr lang="it-IT"/>
            <a:t>Što „svoje” možete prepoznati kod korisnika?</a:t>
          </a:r>
          <a:endParaRPr lang="en-US"/>
        </a:p>
      </dgm:t>
    </dgm:pt>
    <dgm:pt modelId="{FB44B424-792B-43F6-A06F-D0FDAAB1D7F3}" type="parTrans" cxnId="{8588C83C-C3A5-43D1-BB7F-9929E3453EC9}">
      <dgm:prSet/>
      <dgm:spPr/>
      <dgm:t>
        <a:bodyPr/>
        <a:lstStyle/>
        <a:p>
          <a:endParaRPr lang="en-US"/>
        </a:p>
      </dgm:t>
    </dgm:pt>
    <dgm:pt modelId="{2A3B9630-A01E-4F4B-88C1-66DEF240E4D8}" type="sibTrans" cxnId="{8588C83C-C3A5-43D1-BB7F-9929E3453EC9}">
      <dgm:prSet/>
      <dgm:spPr/>
      <dgm:t>
        <a:bodyPr/>
        <a:lstStyle/>
        <a:p>
          <a:endParaRPr lang="en-US"/>
        </a:p>
      </dgm:t>
    </dgm:pt>
    <dgm:pt modelId="{0C2A9A29-357C-4A1C-8421-C60483847B8F}">
      <dgm:prSet/>
      <dgm:spPr/>
      <dgm:t>
        <a:bodyPr/>
        <a:lstStyle/>
        <a:p>
          <a:r>
            <a:rPr lang="it-IT"/>
            <a:t>Što planirate napraviti slijedeće/akcijski dio?</a:t>
          </a:r>
          <a:endParaRPr lang="en-US"/>
        </a:p>
      </dgm:t>
    </dgm:pt>
    <dgm:pt modelId="{4041D676-81EC-4AFD-8A95-0604CC964641}" type="parTrans" cxnId="{52AC783C-3DEE-49CC-B3BA-2DDDE93936AD}">
      <dgm:prSet/>
      <dgm:spPr/>
      <dgm:t>
        <a:bodyPr/>
        <a:lstStyle/>
        <a:p>
          <a:endParaRPr lang="en-US"/>
        </a:p>
      </dgm:t>
    </dgm:pt>
    <dgm:pt modelId="{90BA0395-52CC-43D4-8302-73EA8656E615}" type="sibTrans" cxnId="{52AC783C-3DEE-49CC-B3BA-2DDDE93936AD}">
      <dgm:prSet/>
      <dgm:spPr/>
      <dgm:t>
        <a:bodyPr/>
        <a:lstStyle/>
        <a:p>
          <a:endParaRPr lang="en-US"/>
        </a:p>
      </dgm:t>
    </dgm:pt>
    <dgm:pt modelId="{7E5DDBAF-6D22-AF45-86FD-FA1E08B47B0B}" type="pres">
      <dgm:prSet presAssocID="{3326FCB8-08C2-4E38-8009-9EBDED0E2978}" presName="diagram" presStyleCnt="0">
        <dgm:presLayoutVars>
          <dgm:dir/>
          <dgm:resizeHandles val="exact"/>
        </dgm:presLayoutVars>
      </dgm:prSet>
      <dgm:spPr/>
    </dgm:pt>
    <dgm:pt modelId="{E1A003FA-26C7-5548-BA34-C8ACAABD4013}" type="pres">
      <dgm:prSet presAssocID="{03F09AE6-01D3-472D-BC32-5E3F0D84400C}" presName="node" presStyleLbl="node1" presStyleIdx="0" presStyleCnt="10">
        <dgm:presLayoutVars>
          <dgm:bulletEnabled val="1"/>
        </dgm:presLayoutVars>
      </dgm:prSet>
      <dgm:spPr/>
    </dgm:pt>
    <dgm:pt modelId="{7DD212C3-1704-974C-875F-0AB40C4DDCE1}" type="pres">
      <dgm:prSet presAssocID="{B9E7B064-6EAF-4780-88A8-8CCB6E650D07}" presName="sibTrans" presStyleCnt="0"/>
      <dgm:spPr/>
    </dgm:pt>
    <dgm:pt modelId="{336C450C-79BB-F24D-A871-21385FACE64F}" type="pres">
      <dgm:prSet presAssocID="{B115CC50-F530-4A73-A01B-F507A10984E9}" presName="node" presStyleLbl="node1" presStyleIdx="1" presStyleCnt="10">
        <dgm:presLayoutVars>
          <dgm:bulletEnabled val="1"/>
        </dgm:presLayoutVars>
      </dgm:prSet>
      <dgm:spPr/>
    </dgm:pt>
    <dgm:pt modelId="{0BDEF376-E716-C246-899B-BB267D846706}" type="pres">
      <dgm:prSet presAssocID="{3E35C2E7-2B9B-42B1-B71C-109366E47F20}" presName="sibTrans" presStyleCnt="0"/>
      <dgm:spPr/>
    </dgm:pt>
    <dgm:pt modelId="{9A80D7EE-C54D-B34C-953D-46FD5971A000}" type="pres">
      <dgm:prSet presAssocID="{50F97C1D-89EA-4009-8739-A079D99B0837}" presName="node" presStyleLbl="node1" presStyleIdx="2" presStyleCnt="10">
        <dgm:presLayoutVars>
          <dgm:bulletEnabled val="1"/>
        </dgm:presLayoutVars>
      </dgm:prSet>
      <dgm:spPr/>
    </dgm:pt>
    <dgm:pt modelId="{4055F796-A667-3E4F-B36D-D1AE766123A2}" type="pres">
      <dgm:prSet presAssocID="{46AEEA4C-244A-4DA4-997E-9AFFBC5E988C}" presName="sibTrans" presStyleCnt="0"/>
      <dgm:spPr/>
    </dgm:pt>
    <dgm:pt modelId="{665A3E05-8593-6940-99DE-B1DF4958F963}" type="pres">
      <dgm:prSet presAssocID="{5A4550AA-6B15-4F7E-809A-8A321338A5FA}" presName="node" presStyleLbl="node1" presStyleIdx="3" presStyleCnt="10">
        <dgm:presLayoutVars>
          <dgm:bulletEnabled val="1"/>
        </dgm:presLayoutVars>
      </dgm:prSet>
      <dgm:spPr/>
    </dgm:pt>
    <dgm:pt modelId="{9D77323D-4759-5942-BAA8-C4F4646BA5E2}" type="pres">
      <dgm:prSet presAssocID="{A5FAAB3A-A53A-420F-80BF-591DC709769B}" presName="sibTrans" presStyleCnt="0"/>
      <dgm:spPr/>
    </dgm:pt>
    <dgm:pt modelId="{E5564DCC-962F-4D43-9A90-3D05E17757A8}" type="pres">
      <dgm:prSet presAssocID="{892172C3-31EB-4AA0-AD2D-2F8A9E1B8251}" presName="node" presStyleLbl="node1" presStyleIdx="4" presStyleCnt="10">
        <dgm:presLayoutVars>
          <dgm:bulletEnabled val="1"/>
        </dgm:presLayoutVars>
      </dgm:prSet>
      <dgm:spPr/>
    </dgm:pt>
    <dgm:pt modelId="{C9C9DB11-3E57-664D-AAA5-C1640CCB4475}" type="pres">
      <dgm:prSet presAssocID="{35C6AD3D-8133-4F15-ABAD-85A569DD0F4E}" presName="sibTrans" presStyleCnt="0"/>
      <dgm:spPr/>
    </dgm:pt>
    <dgm:pt modelId="{3936E628-FB99-F54C-953B-21DDDCCDBA18}" type="pres">
      <dgm:prSet presAssocID="{C7B3DEBB-FA95-4CC5-BFB8-D204544E0621}" presName="node" presStyleLbl="node1" presStyleIdx="5" presStyleCnt="10">
        <dgm:presLayoutVars>
          <dgm:bulletEnabled val="1"/>
        </dgm:presLayoutVars>
      </dgm:prSet>
      <dgm:spPr/>
    </dgm:pt>
    <dgm:pt modelId="{5FC80CB1-F22A-4643-8A90-9DF39C3D41FA}" type="pres">
      <dgm:prSet presAssocID="{75940906-225B-46C9-B697-273D17A920D3}" presName="sibTrans" presStyleCnt="0"/>
      <dgm:spPr/>
    </dgm:pt>
    <dgm:pt modelId="{915CFB53-6E0C-E449-A7A9-3F4147B1D294}" type="pres">
      <dgm:prSet presAssocID="{C535B595-6C7D-4D78-B499-743C18C54E8B}" presName="node" presStyleLbl="node1" presStyleIdx="6" presStyleCnt="10">
        <dgm:presLayoutVars>
          <dgm:bulletEnabled val="1"/>
        </dgm:presLayoutVars>
      </dgm:prSet>
      <dgm:spPr/>
    </dgm:pt>
    <dgm:pt modelId="{FC595F02-6AB8-644B-AE09-1ECA47BE4FFC}" type="pres">
      <dgm:prSet presAssocID="{790489E1-02DF-4AF0-88A8-1D6680A15CA8}" presName="sibTrans" presStyleCnt="0"/>
      <dgm:spPr/>
    </dgm:pt>
    <dgm:pt modelId="{378A65FA-5F35-E743-842D-3F8DBFA8CD3D}" type="pres">
      <dgm:prSet presAssocID="{5A888F90-5FE8-4F7D-A497-38BBD37685ED}" presName="node" presStyleLbl="node1" presStyleIdx="7" presStyleCnt="10">
        <dgm:presLayoutVars>
          <dgm:bulletEnabled val="1"/>
        </dgm:presLayoutVars>
      </dgm:prSet>
      <dgm:spPr/>
    </dgm:pt>
    <dgm:pt modelId="{5AC86139-2D1F-6A4B-B767-A6772DE7C08E}" type="pres">
      <dgm:prSet presAssocID="{6323FF70-27DD-43AC-B160-C691B28EB5CC}" presName="sibTrans" presStyleCnt="0"/>
      <dgm:spPr/>
    </dgm:pt>
    <dgm:pt modelId="{97742D2D-9AAE-1B44-A0FA-1FC662D05AB0}" type="pres">
      <dgm:prSet presAssocID="{7D79B19F-F179-448B-ACD5-4EEB5CE6CA0F}" presName="node" presStyleLbl="node1" presStyleIdx="8" presStyleCnt="10">
        <dgm:presLayoutVars>
          <dgm:bulletEnabled val="1"/>
        </dgm:presLayoutVars>
      </dgm:prSet>
      <dgm:spPr/>
    </dgm:pt>
    <dgm:pt modelId="{7CC0BA20-21FD-8243-84C6-47D532160348}" type="pres">
      <dgm:prSet presAssocID="{2A3B9630-A01E-4F4B-88C1-66DEF240E4D8}" presName="sibTrans" presStyleCnt="0"/>
      <dgm:spPr/>
    </dgm:pt>
    <dgm:pt modelId="{8D7461D7-E749-4944-BD00-C12D1058B6BA}" type="pres">
      <dgm:prSet presAssocID="{0C2A9A29-357C-4A1C-8421-C60483847B8F}" presName="node" presStyleLbl="node1" presStyleIdx="9" presStyleCnt="10">
        <dgm:presLayoutVars>
          <dgm:bulletEnabled val="1"/>
        </dgm:presLayoutVars>
      </dgm:prSet>
      <dgm:spPr/>
    </dgm:pt>
  </dgm:ptLst>
  <dgm:cxnLst>
    <dgm:cxn modelId="{0CC4F304-A3B7-0D43-9E2F-DE9A6A3271DB}" type="presOf" srcId="{C7B3DEBB-FA95-4CC5-BFB8-D204544E0621}" destId="{3936E628-FB99-F54C-953B-21DDDCCDBA18}" srcOrd="0" destOrd="0" presId="urn:microsoft.com/office/officeart/2005/8/layout/default"/>
    <dgm:cxn modelId="{20CEC705-758D-4C36-8B3C-0B070571AA88}" srcId="{3326FCB8-08C2-4E38-8009-9EBDED0E2978}" destId="{5A888F90-5FE8-4F7D-A497-38BBD37685ED}" srcOrd="7" destOrd="0" parTransId="{82E05211-FB6D-445B-89C2-A84251083671}" sibTransId="{6323FF70-27DD-43AC-B160-C691B28EB5CC}"/>
    <dgm:cxn modelId="{FE5F6108-6A9E-3641-9015-E976A3D49FFF}" type="presOf" srcId="{03F09AE6-01D3-472D-BC32-5E3F0D84400C}" destId="{E1A003FA-26C7-5548-BA34-C8ACAABD4013}" srcOrd="0" destOrd="0" presId="urn:microsoft.com/office/officeart/2005/8/layout/default"/>
    <dgm:cxn modelId="{0A413616-B213-4D18-A87F-A3612CF7F436}" srcId="{3326FCB8-08C2-4E38-8009-9EBDED0E2978}" destId="{03F09AE6-01D3-472D-BC32-5E3F0D84400C}" srcOrd="0" destOrd="0" parTransId="{FAFA3C5D-464D-4BA1-AE6A-08F058F1AD68}" sibTransId="{B9E7B064-6EAF-4780-88A8-8CCB6E650D07}"/>
    <dgm:cxn modelId="{902F4C22-15E9-3445-ADE8-894288D36504}" type="presOf" srcId="{7D79B19F-F179-448B-ACD5-4EEB5CE6CA0F}" destId="{97742D2D-9AAE-1B44-A0FA-1FC662D05AB0}" srcOrd="0" destOrd="0" presId="urn:microsoft.com/office/officeart/2005/8/layout/default"/>
    <dgm:cxn modelId="{2FE44226-832C-4547-AFAD-3270A44228C5}" type="presOf" srcId="{50F97C1D-89EA-4009-8739-A079D99B0837}" destId="{9A80D7EE-C54D-B34C-953D-46FD5971A000}" srcOrd="0" destOrd="0" presId="urn:microsoft.com/office/officeart/2005/8/layout/default"/>
    <dgm:cxn modelId="{FB4D972C-C7EC-431D-B1CF-761B0EF3FBE9}" srcId="{3326FCB8-08C2-4E38-8009-9EBDED0E2978}" destId="{50F97C1D-89EA-4009-8739-A079D99B0837}" srcOrd="2" destOrd="0" parTransId="{435C9209-2E93-46E7-A903-005679D7E0B0}" sibTransId="{46AEEA4C-244A-4DA4-997E-9AFFBC5E988C}"/>
    <dgm:cxn modelId="{150C2734-3CBB-4B43-BA90-634B76DAE14F}" srcId="{3326FCB8-08C2-4E38-8009-9EBDED0E2978}" destId="{C535B595-6C7D-4D78-B499-743C18C54E8B}" srcOrd="6" destOrd="0" parTransId="{6C329158-AC1E-4C84-B801-4EEEAEDAF4C7}" sibTransId="{790489E1-02DF-4AF0-88A8-1D6680A15CA8}"/>
    <dgm:cxn modelId="{52AC783C-3DEE-49CC-B3BA-2DDDE93936AD}" srcId="{3326FCB8-08C2-4E38-8009-9EBDED0E2978}" destId="{0C2A9A29-357C-4A1C-8421-C60483847B8F}" srcOrd="9" destOrd="0" parTransId="{4041D676-81EC-4AFD-8A95-0604CC964641}" sibTransId="{90BA0395-52CC-43D4-8302-73EA8656E615}"/>
    <dgm:cxn modelId="{8588C83C-C3A5-43D1-BB7F-9929E3453EC9}" srcId="{3326FCB8-08C2-4E38-8009-9EBDED0E2978}" destId="{7D79B19F-F179-448B-ACD5-4EEB5CE6CA0F}" srcOrd="8" destOrd="0" parTransId="{FB44B424-792B-43F6-A06F-D0FDAAB1D7F3}" sibTransId="{2A3B9630-A01E-4F4B-88C1-66DEF240E4D8}"/>
    <dgm:cxn modelId="{B9AFB940-F570-C642-828E-4DF0AD57E39C}" type="presOf" srcId="{B115CC50-F530-4A73-A01B-F507A10984E9}" destId="{336C450C-79BB-F24D-A871-21385FACE64F}" srcOrd="0" destOrd="0" presId="urn:microsoft.com/office/officeart/2005/8/layout/default"/>
    <dgm:cxn modelId="{B61A864D-9AF4-4750-B5E7-F4D6E1787ED4}" srcId="{3326FCB8-08C2-4E38-8009-9EBDED0E2978}" destId="{5A4550AA-6B15-4F7E-809A-8A321338A5FA}" srcOrd="3" destOrd="0" parTransId="{D2D84EB2-0920-4A42-8A77-E0A849582BA7}" sibTransId="{A5FAAB3A-A53A-420F-80BF-591DC709769B}"/>
    <dgm:cxn modelId="{35928853-C91F-644E-A2D4-05C446871972}" type="presOf" srcId="{3326FCB8-08C2-4E38-8009-9EBDED0E2978}" destId="{7E5DDBAF-6D22-AF45-86FD-FA1E08B47B0B}" srcOrd="0" destOrd="0" presId="urn:microsoft.com/office/officeart/2005/8/layout/default"/>
    <dgm:cxn modelId="{33954B83-608A-A841-97F1-0651F217C0C6}" type="presOf" srcId="{0C2A9A29-357C-4A1C-8421-C60483847B8F}" destId="{8D7461D7-E749-4944-BD00-C12D1058B6BA}" srcOrd="0" destOrd="0" presId="urn:microsoft.com/office/officeart/2005/8/layout/default"/>
    <dgm:cxn modelId="{572B558F-B7E8-2E4B-A784-E72F573F66FE}" type="presOf" srcId="{C535B595-6C7D-4D78-B499-743C18C54E8B}" destId="{915CFB53-6E0C-E449-A7A9-3F4147B1D294}" srcOrd="0" destOrd="0" presId="urn:microsoft.com/office/officeart/2005/8/layout/default"/>
    <dgm:cxn modelId="{646CFDD5-CA58-704B-8F9D-B79A69644C69}" type="presOf" srcId="{5A888F90-5FE8-4F7D-A497-38BBD37685ED}" destId="{378A65FA-5F35-E743-842D-3F8DBFA8CD3D}" srcOrd="0" destOrd="0" presId="urn:microsoft.com/office/officeart/2005/8/layout/default"/>
    <dgm:cxn modelId="{2E2465D9-81F1-CA45-AEDA-4B61B4CF21AA}" type="presOf" srcId="{892172C3-31EB-4AA0-AD2D-2F8A9E1B8251}" destId="{E5564DCC-962F-4D43-9A90-3D05E17757A8}" srcOrd="0" destOrd="0" presId="urn:microsoft.com/office/officeart/2005/8/layout/default"/>
    <dgm:cxn modelId="{982C36E3-4D5F-41BA-BB2D-3D972A8D52FF}" srcId="{3326FCB8-08C2-4E38-8009-9EBDED0E2978}" destId="{C7B3DEBB-FA95-4CC5-BFB8-D204544E0621}" srcOrd="5" destOrd="0" parTransId="{C6566579-9F92-4D5D-82A4-3888F3A69059}" sibTransId="{75940906-225B-46C9-B697-273D17A920D3}"/>
    <dgm:cxn modelId="{8AF0F2F5-FBE9-4183-BB00-ED22C7A221BF}" srcId="{3326FCB8-08C2-4E38-8009-9EBDED0E2978}" destId="{B115CC50-F530-4A73-A01B-F507A10984E9}" srcOrd="1" destOrd="0" parTransId="{1591D6EF-4B5B-4AE3-B6C0-5B3C42E2E4AD}" sibTransId="{3E35C2E7-2B9B-42B1-B71C-109366E47F20}"/>
    <dgm:cxn modelId="{0C1E00F9-6869-3941-A322-C90E112449BF}" type="presOf" srcId="{5A4550AA-6B15-4F7E-809A-8A321338A5FA}" destId="{665A3E05-8593-6940-99DE-B1DF4958F963}" srcOrd="0" destOrd="0" presId="urn:microsoft.com/office/officeart/2005/8/layout/default"/>
    <dgm:cxn modelId="{6F7197FD-382B-4A69-BA8C-AACC37440FBB}" srcId="{3326FCB8-08C2-4E38-8009-9EBDED0E2978}" destId="{892172C3-31EB-4AA0-AD2D-2F8A9E1B8251}" srcOrd="4" destOrd="0" parTransId="{4F65B4E2-163F-4B75-BAC8-DC6D59242B14}" sibTransId="{35C6AD3D-8133-4F15-ABAD-85A569DD0F4E}"/>
    <dgm:cxn modelId="{86AFEFD6-D239-3440-9088-3E46BC43C9FB}" type="presParOf" srcId="{7E5DDBAF-6D22-AF45-86FD-FA1E08B47B0B}" destId="{E1A003FA-26C7-5548-BA34-C8ACAABD4013}" srcOrd="0" destOrd="0" presId="urn:microsoft.com/office/officeart/2005/8/layout/default"/>
    <dgm:cxn modelId="{8BDEFDF6-D101-8A4C-9BEC-9C8743D23501}" type="presParOf" srcId="{7E5DDBAF-6D22-AF45-86FD-FA1E08B47B0B}" destId="{7DD212C3-1704-974C-875F-0AB40C4DDCE1}" srcOrd="1" destOrd="0" presId="urn:microsoft.com/office/officeart/2005/8/layout/default"/>
    <dgm:cxn modelId="{3E6732AD-9D18-5048-A978-F32A5E15F41D}" type="presParOf" srcId="{7E5DDBAF-6D22-AF45-86FD-FA1E08B47B0B}" destId="{336C450C-79BB-F24D-A871-21385FACE64F}" srcOrd="2" destOrd="0" presId="urn:microsoft.com/office/officeart/2005/8/layout/default"/>
    <dgm:cxn modelId="{92F5A6C7-DEEC-A04D-BCBE-703919743283}" type="presParOf" srcId="{7E5DDBAF-6D22-AF45-86FD-FA1E08B47B0B}" destId="{0BDEF376-E716-C246-899B-BB267D846706}" srcOrd="3" destOrd="0" presId="urn:microsoft.com/office/officeart/2005/8/layout/default"/>
    <dgm:cxn modelId="{7B9D13D7-9D94-C54E-839D-FF2D22B84F70}" type="presParOf" srcId="{7E5DDBAF-6D22-AF45-86FD-FA1E08B47B0B}" destId="{9A80D7EE-C54D-B34C-953D-46FD5971A000}" srcOrd="4" destOrd="0" presId="urn:microsoft.com/office/officeart/2005/8/layout/default"/>
    <dgm:cxn modelId="{5CC156F8-26A3-B44C-AD99-561E60675D85}" type="presParOf" srcId="{7E5DDBAF-6D22-AF45-86FD-FA1E08B47B0B}" destId="{4055F796-A667-3E4F-B36D-D1AE766123A2}" srcOrd="5" destOrd="0" presId="urn:microsoft.com/office/officeart/2005/8/layout/default"/>
    <dgm:cxn modelId="{086F7A34-4E60-244F-A6B6-8BA41976E113}" type="presParOf" srcId="{7E5DDBAF-6D22-AF45-86FD-FA1E08B47B0B}" destId="{665A3E05-8593-6940-99DE-B1DF4958F963}" srcOrd="6" destOrd="0" presId="urn:microsoft.com/office/officeart/2005/8/layout/default"/>
    <dgm:cxn modelId="{38141761-7EE4-9049-BD23-1E67C8E8B0A2}" type="presParOf" srcId="{7E5DDBAF-6D22-AF45-86FD-FA1E08B47B0B}" destId="{9D77323D-4759-5942-BAA8-C4F4646BA5E2}" srcOrd="7" destOrd="0" presId="urn:microsoft.com/office/officeart/2005/8/layout/default"/>
    <dgm:cxn modelId="{F038B4A7-0F75-914E-8CC8-2120995A207C}" type="presParOf" srcId="{7E5DDBAF-6D22-AF45-86FD-FA1E08B47B0B}" destId="{E5564DCC-962F-4D43-9A90-3D05E17757A8}" srcOrd="8" destOrd="0" presId="urn:microsoft.com/office/officeart/2005/8/layout/default"/>
    <dgm:cxn modelId="{C4725A70-AABB-A440-ADE3-30ACC9820121}" type="presParOf" srcId="{7E5DDBAF-6D22-AF45-86FD-FA1E08B47B0B}" destId="{C9C9DB11-3E57-664D-AAA5-C1640CCB4475}" srcOrd="9" destOrd="0" presId="urn:microsoft.com/office/officeart/2005/8/layout/default"/>
    <dgm:cxn modelId="{9E170D6F-7D04-E249-8F27-D40A1D023E8E}" type="presParOf" srcId="{7E5DDBAF-6D22-AF45-86FD-FA1E08B47B0B}" destId="{3936E628-FB99-F54C-953B-21DDDCCDBA18}" srcOrd="10" destOrd="0" presId="urn:microsoft.com/office/officeart/2005/8/layout/default"/>
    <dgm:cxn modelId="{CC231921-3F13-1846-8CD0-CC5005B04379}" type="presParOf" srcId="{7E5DDBAF-6D22-AF45-86FD-FA1E08B47B0B}" destId="{5FC80CB1-F22A-4643-8A90-9DF39C3D41FA}" srcOrd="11" destOrd="0" presId="urn:microsoft.com/office/officeart/2005/8/layout/default"/>
    <dgm:cxn modelId="{1A7BC8DD-4CA3-1843-88C5-6A1209BAED76}" type="presParOf" srcId="{7E5DDBAF-6D22-AF45-86FD-FA1E08B47B0B}" destId="{915CFB53-6E0C-E449-A7A9-3F4147B1D294}" srcOrd="12" destOrd="0" presId="urn:microsoft.com/office/officeart/2005/8/layout/default"/>
    <dgm:cxn modelId="{3F83C03A-DC42-AC49-8F0B-5283CEB30212}" type="presParOf" srcId="{7E5DDBAF-6D22-AF45-86FD-FA1E08B47B0B}" destId="{FC595F02-6AB8-644B-AE09-1ECA47BE4FFC}" srcOrd="13" destOrd="0" presId="urn:microsoft.com/office/officeart/2005/8/layout/default"/>
    <dgm:cxn modelId="{B9B01208-3EE5-5C43-BAA0-B0C9355F37E1}" type="presParOf" srcId="{7E5DDBAF-6D22-AF45-86FD-FA1E08B47B0B}" destId="{378A65FA-5F35-E743-842D-3F8DBFA8CD3D}" srcOrd="14" destOrd="0" presId="urn:microsoft.com/office/officeart/2005/8/layout/default"/>
    <dgm:cxn modelId="{2F4DE77B-BB80-5943-941A-2A306AFE1E79}" type="presParOf" srcId="{7E5DDBAF-6D22-AF45-86FD-FA1E08B47B0B}" destId="{5AC86139-2D1F-6A4B-B767-A6772DE7C08E}" srcOrd="15" destOrd="0" presId="urn:microsoft.com/office/officeart/2005/8/layout/default"/>
    <dgm:cxn modelId="{0F037E7D-4F16-BF4F-96DC-A88F63F54BBA}" type="presParOf" srcId="{7E5DDBAF-6D22-AF45-86FD-FA1E08B47B0B}" destId="{97742D2D-9AAE-1B44-A0FA-1FC662D05AB0}" srcOrd="16" destOrd="0" presId="urn:microsoft.com/office/officeart/2005/8/layout/default"/>
    <dgm:cxn modelId="{93A8BB44-619F-EC4A-A5AC-F61CA57D8537}" type="presParOf" srcId="{7E5DDBAF-6D22-AF45-86FD-FA1E08B47B0B}" destId="{7CC0BA20-21FD-8243-84C6-47D532160348}" srcOrd="17" destOrd="0" presId="urn:microsoft.com/office/officeart/2005/8/layout/default"/>
    <dgm:cxn modelId="{30FA5DB3-5ED6-E147-A7F7-2B75A3D691D7}" type="presParOf" srcId="{7E5DDBAF-6D22-AF45-86FD-FA1E08B47B0B}" destId="{8D7461D7-E749-4944-BD00-C12D1058B6BA}"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BBF417-44C9-4478-8510-20EF2CE2797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D3FC1C9-B2CF-451B-BFC2-C4F7CCE48842}">
      <dgm:prSet/>
      <dgm:spPr/>
      <dgm:t>
        <a:bodyPr/>
        <a:lstStyle/>
        <a:p>
          <a:r>
            <a:rPr lang="en-US"/>
            <a:t>Otvorite link o vođenoj fantaziji (na youtube: MOJE SIGURNO MJESTO💖Vođena fantazija za povezivamje s unutarnjom mudrošću i stabilnošću)</a:t>
          </a:r>
        </a:p>
      </dgm:t>
    </dgm:pt>
    <dgm:pt modelId="{D34FA321-0749-4E52-9052-7E5572DDCD6B}" type="parTrans" cxnId="{46BF45F0-96C9-4AA8-A2C0-546F988BD3B1}">
      <dgm:prSet/>
      <dgm:spPr/>
      <dgm:t>
        <a:bodyPr/>
        <a:lstStyle/>
        <a:p>
          <a:endParaRPr lang="en-US"/>
        </a:p>
      </dgm:t>
    </dgm:pt>
    <dgm:pt modelId="{0637BE94-74CD-4B56-823D-E1A363E829AE}" type="sibTrans" cxnId="{46BF45F0-96C9-4AA8-A2C0-546F988BD3B1}">
      <dgm:prSet/>
      <dgm:spPr/>
      <dgm:t>
        <a:bodyPr/>
        <a:lstStyle/>
        <a:p>
          <a:endParaRPr lang="en-US"/>
        </a:p>
      </dgm:t>
    </dgm:pt>
    <dgm:pt modelId="{EC14EAAA-40E7-4338-A5A9-C01DD99B1BF9}">
      <dgm:prSet/>
      <dgm:spPr/>
      <dgm:t>
        <a:bodyPr/>
        <a:lstStyle/>
        <a:p>
          <a:r>
            <a:rPr lang="en-US"/>
            <a:t>i poslušajte vođenu fantaziju te napravite mali osobni uvid u to što se događalo I da li sada imate neke ideje i neka razmišljanja o sebi, situaciji, nekome …..</a:t>
          </a:r>
        </a:p>
      </dgm:t>
    </dgm:pt>
    <dgm:pt modelId="{8636DADC-DFED-4C4F-BD58-AC65A8B9C7EA}" type="parTrans" cxnId="{6B4D6ADB-3FFA-4BFA-9DB4-5B1170D2C93C}">
      <dgm:prSet/>
      <dgm:spPr/>
      <dgm:t>
        <a:bodyPr/>
        <a:lstStyle/>
        <a:p>
          <a:endParaRPr lang="en-US"/>
        </a:p>
      </dgm:t>
    </dgm:pt>
    <dgm:pt modelId="{63CD242B-4715-488B-9E5B-D1746C5183B1}" type="sibTrans" cxnId="{6B4D6ADB-3FFA-4BFA-9DB4-5B1170D2C93C}">
      <dgm:prSet/>
      <dgm:spPr/>
      <dgm:t>
        <a:bodyPr/>
        <a:lstStyle/>
        <a:p>
          <a:endParaRPr lang="en-US"/>
        </a:p>
      </dgm:t>
    </dgm:pt>
    <dgm:pt modelId="{0A47F499-AAB6-F840-B6DB-067292F70048}" type="pres">
      <dgm:prSet presAssocID="{2BBBF417-44C9-4478-8510-20EF2CE2797E}" presName="linear" presStyleCnt="0">
        <dgm:presLayoutVars>
          <dgm:animLvl val="lvl"/>
          <dgm:resizeHandles val="exact"/>
        </dgm:presLayoutVars>
      </dgm:prSet>
      <dgm:spPr/>
    </dgm:pt>
    <dgm:pt modelId="{62E303BC-B1EB-C842-9D34-33611FD26EFE}" type="pres">
      <dgm:prSet presAssocID="{6D3FC1C9-B2CF-451B-BFC2-C4F7CCE48842}" presName="parentText" presStyleLbl="node1" presStyleIdx="0" presStyleCnt="2">
        <dgm:presLayoutVars>
          <dgm:chMax val="0"/>
          <dgm:bulletEnabled val="1"/>
        </dgm:presLayoutVars>
      </dgm:prSet>
      <dgm:spPr/>
    </dgm:pt>
    <dgm:pt modelId="{A9F30589-BCB8-544B-9D09-D4F8B57E879F}" type="pres">
      <dgm:prSet presAssocID="{0637BE94-74CD-4B56-823D-E1A363E829AE}" presName="spacer" presStyleCnt="0"/>
      <dgm:spPr/>
    </dgm:pt>
    <dgm:pt modelId="{FE036E5D-BA2D-604F-BB5D-9C5189FDA27D}" type="pres">
      <dgm:prSet presAssocID="{EC14EAAA-40E7-4338-A5A9-C01DD99B1BF9}" presName="parentText" presStyleLbl="node1" presStyleIdx="1" presStyleCnt="2">
        <dgm:presLayoutVars>
          <dgm:chMax val="0"/>
          <dgm:bulletEnabled val="1"/>
        </dgm:presLayoutVars>
      </dgm:prSet>
      <dgm:spPr/>
    </dgm:pt>
  </dgm:ptLst>
  <dgm:cxnLst>
    <dgm:cxn modelId="{E834A545-CECC-C149-869A-949AB8EC6A5D}" type="presOf" srcId="{6D3FC1C9-B2CF-451B-BFC2-C4F7CCE48842}" destId="{62E303BC-B1EB-C842-9D34-33611FD26EFE}" srcOrd="0" destOrd="0" presId="urn:microsoft.com/office/officeart/2005/8/layout/vList2"/>
    <dgm:cxn modelId="{A08A7C74-57E2-5847-808C-DD1FC23720D6}" type="presOf" srcId="{EC14EAAA-40E7-4338-A5A9-C01DD99B1BF9}" destId="{FE036E5D-BA2D-604F-BB5D-9C5189FDA27D}" srcOrd="0" destOrd="0" presId="urn:microsoft.com/office/officeart/2005/8/layout/vList2"/>
    <dgm:cxn modelId="{2E253B7E-3F3E-BD4B-9342-B205663181D3}" type="presOf" srcId="{2BBBF417-44C9-4478-8510-20EF2CE2797E}" destId="{0A47F499-AAB6-F840-B6DB-067292F70048}" srcOrd="0" destOrd="0" presId="urn:microsoft.com/office/officeart/2005/8/layout/vList2"/>
    <dgm:cxn modelId="{6B4D6ADB-3FFA-4BFA-9DB4-5B1170D2C93C}" srcId="{2BBBF417-44C9-4478-8510-20EF2CE2797E}" destId="{EC14EAAA-40E7-4338-A5A9-C01DD99B1BF9}" srcOrd="1" destOrd="0" parTransId="{8636DADC-DFED-4C4F-BD58-AC65A8B9C7EA}" sibTransId="{63CD242B-4715-488B-9E5B-D1746C5183B1}"/>
    <dgm:cxn modelId="{46BF45F0-96C9-4AA8-A2C0-546F988BD3B1}" srcId="{2BBBF417-44C9-4478-8510-20EF2CE2797E}" destId="{6D3FC1C9-B2CF-451B-BFC2-C4F7CCE48842}" srcOrd="0" destOrd="0" parTransId="{D34FA321-0749-4E52-9052-7E5572DDCD6B}" sibTransId="{0637BE94-74CD-4B56-823D-E1A363E829AE}"/>
    <dgm:cxn modelId="{6B55B08E-C0AC-044A-B379-0ACE100A7BFF}" type="presParOf" srcId="{0A47F499-AAB6-F840-B6DB-067292F70048}" destId="{62E303BC-B1EB-C842-9D34-33611FD26EFE}" srcOrd="0" destOrd="0" presId="urn:microsoft.com/office/officeart/2005/8/layout/vList2"/>
    <dgm:cxn modelId="{894A4E0D-42C5-1441-B05F-9E47A201F676}" type="presParOf" srcId="{0A47F499-AAB6-F840-B6DB-067292F70048}" destId="{A9F30589-BCB8-544B-9D09-D4F8B57E879F}" srcOrd="1" destOrd="0" presId="urn:microsoft.com/office/officeart/2005/8/layout/vList2"/>
    <dgm:cxn modelId="{C6F6AB3E-0095-4C45-8CDB-C2FF314B5A28}" type="presParOf" srcId="{0A47F499-AAB6-F840-B6DB-067292F70048}" destId="{FE036E5D-BA2D-604F-BB5D-9C5189FDA27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05E94-9811-5945-9D45-FDABB334E780}">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048924-2545-DD4B-AA67-32285C898BE9}">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Koja etička pitanja se Vama nameću kada razmišljate o sudjelovanju u supervizijskoj grupi? (3-5 pitanja)</a:t>
          </a:r>
        </a:p>
      </dsp:txBody>
      <dsp:txXfrm>
        <a:off x="0" y="0"/>
        <a:ext cx="6492875" cy="2552700"/>
      </dsp:txXfrm>
    </dsp:sp>
    <dsp:sp modelId="{A630362C-2742-5A49-9CC0-3FB267767EEE}">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54973-7651-3743-A98E-AC56507673D4}">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U odnosu na: korisnike, supervizante u grupi, supervizora/icu, kolege na poslu/fakultetu…..</a:t>
          </a:r>
        </a:p>
      </dsp:txBody>
      <dsp:txXfrm>
        <a:off x="0" y="2552700"/>
        <a:ext cx="6492875" cy="2552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12401-9614-A844-AB86-2F14154B85C6}">
      <dsp:nvSpPr>
        <dsp:cNvPr id="0" name=""/>
        <dsp:cNvSpPr/>
      </dsp:nvSpPr>
      <dsp:spPr>
        <a:xfrm>
          <a:off x="0" y="62738"/>
          <a:ext cx="5744684" cy="22744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hr-BA" sz="1800" kern="1200" dirty="0"/>
            <a:t>Supervizor ima odgovornost za:</a:t>
          </a:r>
        </a:p>
        <a:p>
          <a:pPr marL="0" lvl="0" indent="0" algn="l" defTabSz="800100">
            <a:lnSpc>
              <a:spcPct val="90000"/>
            </a:lnSpc>
            <a:spcBef>
              <a:spcPct val="0"/>
            </a:spcBef>
            <a:spcAft>
              <a:spcPct val="35000"/>
            </a:spcAft>
            <a:buNone/>
          </a:pPr>
          <a:r>
            <a:rPr lang="hr-BA" sz="1800" kern="1200" dirty="0"/>
            <a:t>1.Supervizanta/odnos; </a:t>
          </a:r>
        </a:p>
        <a:p>
          <a:pPr marL="0" lvl="0" indent="0" algn="l" defTabSz="800100">
            <a:lnSpc>
              <a:spcPct val="90000"/>
            </a:lnSpc>
            <a:spcBef>
              <a:spcPct val="0"/>
            </a:spcBef>
            <a:spcAft>
              <a:spcPct val="35000"/>
            </a:spcAft>
            <a:buNone/>
          </a:pPr>
          <a:r>
            <a:rPr lang="hr-BA" sz="1800" kern="1200" dirty="0"/>
            <a:t>2. Poštivanje dogovora (informiranost, povjerljivost; dvostruki odnos; supervizija u edukaciji; evaluacija)</a:t>
          </a:r>
        </a:p>
        <a:p>
          <a:pPr marL="0" lvl="0" indent="0" algn="l" defTabSz="800100">
            <a:lnSpc>
              <a:spcPct val="90000"/>
            </a:lnSpc>
            <a:spcBef>
              <a:spcPct val="0"/>
            </a:spcBef>
            <a:spcAft>
              <a:spcPct val="35000"/>
            </a:spcAft>
            <a:buNone/>
          </a:pPr>
          <a:r>
            <a:rPr lang="hr-BA" sz="1800" kern="1200" dirty="0"/>
            <a:t>3. Proces </a:t>
          </a:r>
        </a:p>
        <a:p>
          <a:pPr marL="0" lvl="0" indent="0" algn="l" defTabSz="800100">
            <a:lnSpc>
              <a:spcPct val="90000"/>
            </a:lnSpc>
            <a:spcBef>
              <a:spcPct val="0"/>
            </a:spcBef>
            <a:spcAft>
              <a:spcPct val="35000"/>
            </a:spcAft>
            <a:buNone/>
          </a:pPr>
          <a:endParaRPr lang="hr-BA" sz="1800" kern="1200" dirty="0"/>
        </a:p>
      </dsp:txBody>
      <dsp:txXfrm>
        <a:off x="111031" y="173769"/>
        <a:ext cx="5522622" cy="2052417"/>
      </dsp:txXfrm>
    </dsp:sp>
    <dsp:sp modelId="{A306B51A-A46A-FC4A-97D4-D4A5B2E46CAB}">
      <dsp:nvSpPr>
        <dsp:cNvPr id="0" name=""/>
        <dsp:cNvSpPr/>
      </dsp:nvSpPr>
      <dsp:spPr>
        <a:xfrm>
          <a:off x="0" y="2389058"/>
          <a:ext cx="5744684" cy="2274479"/>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hr-BA" sz="1800" kern="1200" dirty="0"/>
            <a:t>Supervizant ma odgovornost za:</a:t>
          </a:r>
        </a:p>
        <a:p>
          <a:pPr marL="0" lvl="0" indent="0" algn="l" defTabSz="800100">
            <a:lnSpc>
              <a:spcPct val="90000"/>
            </a:lnSpc>
            <a:spcBef>
              <a:spcPct val="0"/>
            </a:spcBef>
            <a:spcAft>
              <a:spcPct val="35000"/>
            </a:spcAft>
            <a:buNone/>
          </a:pPr>
          <a:r>
            <a:rPr lang="hr-BA" sz="1800" kern="1200" dirty="0"/>
            <a:t>1. Korisnika/ustanovu stanovu za koju radi</a:t>
          </a:r>
        </a:p>
        <a:p>
          <a:pPr marL="0" lvl="0" indent="0" algn="l" defTabSz="800100">
            <a:lnSpc>
              <a:spcPct val="90000"/>
            </a:lnSpc>
            <a:spcBef>
              <a:spcPct val="0"/>
            </a:spcBef>
            <a:spcAft>
              <a:spcPct val="35000"/>
            </a:spcAft>
            <a:buNone/>
          </a:pPr>
          <a:r>
            <a:rPr lang="hr-BA" sz="1800" kern="1200" dirty="0"/>
            <a:t>2. Poštivanje dogovora</a:t>
          </a:r>
        </a:p>
        <a:p>
          <a:pPr marL="0" lvl="0" indent="0" algn="l" defTabSz="800100">
            <a:lnSpc>
              <a:spcPct val="90000"/>
            </a:lnSpc>
            <a:spcBef>
              <a:spcPct val="0"/>
            </a:spcBef>
            <a:spcAft>
              <a:spcPct val="35000"/>
            </a:spcAft>
            <a:buNone/>
          </a:pPr>
          <a:r>
            <a:rPr lang="hr-BA" sz="1800" kern="1200" dirty="0"/>
            <a:t>3. Strukovnu udrugu</a:t>
          </a:r>
        </a:p>
      </dsp:txBody>
      <dsp:txXfrm>
        <a:off x="111031" y="2500089"/>
        <a:ext cx="5522622" cy="20524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003FA-26C7-5548-BA34-C8ACAABD4013}">
      <dsp:nvSpPr>
        <dsp:cNvPr id="0" name=""/>
        <dsp:cNvSpPr/>
      </dsp:nvSpPr>
      <dsp:spPr>
        <a:xfrm>
          <a:off x="104169" y="2282"/>
          <a:ext cx="2018279" cy="121096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a:t>Koji je doprinos </a:t>
          </a:r>
          <a:r>
            <a:rPr lang="hr-HR" sz="1100" kern="1200"/>
            <a:t>nekog </a:t>
          </a:r>
          <a:r>
            <a:rPr lang="it-IT" sz="1100" kern="1200"/>
            <a:t>teorijskog pristupa u prikazu slu</a:t>
          </a:r>
          <a:r>
            <a:rPr lang="hr-HR" sz="1100" kern="1200"/>
            <a:t>č</a:t>
          </a:r>
          <a:r>
            <a:rPr lang="it-IT" sz="1100" kern="1200"/>
            <a:t>aja</a:t>
          </a:r>
          <a:r>
            <a:rPr lang="hr-HR" sz="1100" kern="1200"/>
            <a:t>?</a:t>
          </a:r>
          <a:endParaRPr lang="en-US" sz="1100" kern="1200"/>
        </a:p>
      </dsp:txBody>
      <dsp:txXfrm>
        <a:off x="104169" y="2282"/>
        <a:ext cx="2018279" cy="1210967"/>
      </dsp:txXfrm>
    </dsp:sp>
    <dsp:sp modelId="{336C450C-79BB-F24D-A871-21385FACE64F}">
      <dsp:nvSpPr>
        <dsp:cNvPr id="0" name=""/>
        <dsp:cNvSpPr/>
      </dsp:nvSpPr>
      <dsp:spPr>
        <a:xfrm>
          <a:off x="2324276" y="2282"/>
          <a:ext cx="2018279" cy="1210967"/>
        </a:xfrm>
        <a:prstGeom prst="rect">
          <a:avLst/>
        </a:prstGeom>
        <a:gradFill rotWithShape="0">
          <a:gsLst>
            <a:gs pos="0">
              <a:schemeClr val="accent5">
                <a:hueOff val="-817038"/>
                <a:satOff val="-1136"/>
                <a:lumOff val="-436"/>
                <a:alphaOff val="0"/>
                <a:satMod val="103000"/>
                <a:lumMod val="102000"/>
                <a:tint val="94000"/>
              </a:schemeClr>
            </a:gs>
            <a:gs pos="50000">
              <a:schemeClr val="accent5">
                <a:hueOff val="-817038"/>
                <a:satOff val="-1136"/>
                <a:lumOff val="-436"/>
                <a:alphaOff val="0"/>
                <a:satMod val="110000"/>
                <a:lumMod val="100000"/>
                <a:shade val="100000"/>
              </a:schemeClr>
            </a:gs>
            <a:gs pos="100000">
              <a:schemeClr val="accent5">
                <a:hueOff val="-817038"/>
                <a:satOff val="-1136"/>
                <a:lumOff val="-43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r-HR" sz="1100" kern="1200"/>
            <a:t>Š</a:t>
          </a:r>
          <a:r>
            <a:rPr lang="it-IT" sz="1100" kern="1200"/>
            <a:t>to </a:t>
          </a:r>
          <a:r>
            <a:rPr lang="hr-HR" sz="1100" kern="1200"/>
            <a:t>vas  </a:t>
          </a:r>
          <a:r>
            <a:rPr lang="it-IT" sz="1100" kern="1200"/>
            <a:t>najvi</a:t>
          </a:r>
          <a:r>
            <a:rPr lang="hr-HR" sz="1100" kern="1200"/>
            <a:t>š</a:t>
          </a:r>
          <a:r>
            <a:rPr lang="it-IT" sz="1100" kern="1200"/>
            <a:t>e brine u tom slu</a:t>
          </a:r>
          <a:r>
            <a:rPr lang="hr-HR" sz="1100" kern="1200"/>
            <a:t>č</a:t>
          </a:r>
          <a:r>
            <a:rPr lang="it-IT" sz="1100" kern="1200"/>
            <a:t>aju</a:t>
          </a:r>
          <a:r>
            <a:rPr lang="hr-HR" sz="1100" kern="1200"/>
            <a:t>?</a:t>
          </a:r>
          <a:endParaRPr lang="en-US" sz="1100" kern="1200"/>
        </a:p>
      </dsp:txBody>
      <dsp:txXfrm>
        <a:off x="2324276" y="2282"/>
        <a:ext cx="2018279" cy="1210967"/>
      </dsp:txXfrm>
    </dsp:sp>
    <dsp:sp modelId="{9A80D7EE-C54D-B34C-953D-46FD5971A000}">
      <dsp:nvSpPr>
        <dsp:cNvPr id="0" name=""/>
        <dsp:cNvSpPr/>
      </dsp:nvSpPr>
      <dsp:spPr>
        <a:xfrm>
          <a:off x="4544384" y="2282"/>
          <a:ext cx="2018279" cy="1210967"/>
        </a:xfrm>
        <a:prstGeom prst="rect">
          <a:avLst/>
        </a:prstGeom>
        <a:gradFill rotWithShape="0">
          <a:gsLst>
            <a:gs pos="0">
              <a:schemeClr val="accent5">
                <a:hueOff val="-1634077"/>
                <a:satOff val="-2273"/>
                <a:lumOff val="-872"/>
                <a:alphaOff val="0"/>
                <a:satMod val="103000"/>
                <a:lumMod val="102000"/>
                <a:tint val="94000"/>
              </a:schemeClr>
            </a:gs>
            <a:gs pos="50000">
              <a:schemeClr val="accent5">
                <a:hueOff val="-1634077"/>
                <a:satOff val="-2273"/>
                <a:lumOff val="-872"/>
                <a:alphaOff val="0"/>
                <a:satMod val="110000"/>
                <a:lumMod val="100000"/>
                <a:shade val="100000"/>
              </a:schemeClr>
            </a:gs>
            <a:gs pos="100000">
              <a:schemeClr val="accent5">
                <a:hueOff val="-1634077"/>
                <a:satOff val="-2273"/>
                <a:lumOff val="-87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r-HR" sz="1100" kern="1200"/>
            <a:t>Š</a:t>
          </a:r>
          <a:r>
            <a:rPr lang="pt-BR" sz="1100" kern="1200"/>
            <a:t>to je glavni fokus va</a:t>
          </a:r>
          <a:r>
            <a:rPr lang="hr-HR" sz="1100" kern="1200"/>
            <a:t>š</a:t>
          </a:r>
          <a:r>
            <a:rPr lang="pt-BR" sz="1100" kern="1200"/>
            <a:t>eg rada</a:t>
          </a:r>
          <a:r>
            <a:rPr lang="hr-HR" sz="1100" kern="1200"/>
            <a:t>? </a:t>
          </a:r>
          <a:r>
            <a:rPr lang="pl-PL" sz="1100" kern="1200"/>
            <a:t>Što je do sada poduzeto?</a:t>
          </a:r>
          <a:endParaRPr lang="en-US" sz="1100" kern="1200"/>
        </a:p>
      </dsp:txBody>
      <dsp:txXfrm>
        <a:off x="4544384" y="2282"/>
        <a:ext cx="2018279" cy="1210967"/>
      </dsp:txXfrm>
    </dsp:sp>
    <dsp:sp modelId="{665A3E05-8593-6940-99DE-B1DF4958F963}">
      <dsp:nvSpPr>
        <dsp:cNvPr id="0" name=""/>
        <dsp:cNvSpPr/>
      </dsp:nvSpPr>
      <dsp:spPr>
        <a:xfrm>
          <a:off x="104169" y="1415078"/>
          <a:ext cx="2018279" cy="1210967"/>
        </a:xfrm>
        <a:prstGeom prst="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a:t>Na kojim činjenicama/iskustvima/intuiciji tste temeljili dosadašnje intervencije?</a:t>
          </a:r>
          <a:endParaRPr lang="en-US" sz="1100" kern="1200"/>
        </a:p>
      </dsp:txBody>
      <dsp:txXfrm>
        <a:off x="104169" y="1415078"/>
        <a:ext cx="2018279" cy="1210967"/>
      </dsp:txXfrm>
    </dsp:sp>
    <dsp:sp modelId="{E5564DCC-962F-4D43-9A90-3D05E17757A8}">
      <dsp:nvSpPr>
        <dsp:cNvPr id="0" name=""/>
        <dsp:cNvSpPr/>
      </dsp:nvSpPr>
      <dsp:spPr>
        <a:xfrm>
          <a:off x="2324276" y="1415078"/>
          <a:ext cx="2018279" cy="1210967"/>
        </a:xfrm>
        <a:prstGeom prst="rect">
          <a:avLst/>
        </a:prstGeom>
        <a:gradFill rotWithShape="0">
          <a:gsLst>
            <a:gs pos="0">
              <a:schemeClr val="accent5">
                <a:hueOff val="-3268153"/>
                <a:satOff val="-4546"/>
                <a:lumOff val="-1743"/>
                <a:alphaOff val="0"/>
                <a:satMod val="103000"/>
                <a:lumMod val="102000"/>
                <a:tint val="94000"/>
              </a:schemeClr>
            </a:gs>
            <a:gs pos="50000">
              <a:schemeClr val="accent5">
                <a:hueOff val="-3268153"/>
                <a:satOff val="-4546"/>
                <a:lumOff val="-1743"/>
                <a:alphaOff val="0"/>
                <a:satMod val="110000"/>
                <a:lumMod val="100000"/>
                <a:shade val="100000"/>
              </a:schemeClr>
            </a:gs>
            <a:gs pos="100000">
              <a:schemeClr val="accent5">
                <a:hueOff val="-3268153"/>
                <a:satOff val="-4546"/>
                <a:lumOff val="-17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Štovam se sviđa kod korisnika?</a:t>
          </a:r>
        </a:p>
      </dsp:txBody>
      <dsp:txXfrm>
        <a:off x="2324276" y="1415078"/>
        <a:ext cx="2018279" cy="1210967"/>
      </dsp:txXfrm>
    </dsp:sp>
    <dsp:sp modelId="{3936E628-FB99-F54C-953B-21DDDCCDBA18}">
      <dsp:nvSpPr>
        <dsp:cNvPr id="0" name=""/>
        <dsp:cNvSpPr/>
      </dsp:nvSpPr>
      <dsp:spPr>
        <a:xfrm>
          <a:off x="4544384" y="1415078"/>
          <a:ext cx="2018279" cy="1210967"/>
        </a:xfrm>
        <a:prstGeom prst="rect">
          <a:avLst/>
        </a:prstGeom>
        <a:gradFill rotWithShape="0">
          <a:gsLst>
            <a:gs pos="0">
              <a:schemeClr val="accent5">
                <a:hueOff val="-4085191"/>
                <a:satOff val="-5682"/>
                <a:lumOff val="-2179"/>
                <a:alphaOff val="0"/>
                <a:satMod val="103000"/>
                <a:lumMod val="102000"/>
                <a:tint val="94000"/>
              </a:schemeClr>
            </a:gs>
            <a:gs pos="50000">
              <a:schemeClr val="accent5">
                <a:hueOff val="-4085191"/>
                <a:satOff val="-5682"/>
                <a:lumOff val="-2179"/>
                <a:alphaOff val="0"/>
                <a:satMod val="110000"/>
                <a:lumMod val="100000"/>
                <a:shade val="100000"/>
              </a:schemeClr>
            </a:gs>
            <a:gs pos="100000">
              <a:schemeClr val="accent5">
                <a:hueOff val="-4085191"/>
                <a:satOff val="-5682"/>
                <a:lumOff val="-217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Što mislite da se korisniku sviđa kod vas?</a:t>
          </a:r>
        </a:p>
      </dsp:txBody>
      <dsp:txXfrm>
        <a:off x="4544384" y="1415078"/>
        <a:ext cx="2018279" cy="1210967"/>
      </dsp:txXfrm>
    </dsp:sp>
    <dsp:sp modelId="{915CFB53-6E0C-E449-A7A9-3F4147B1D294}">
      <dsp:nvSpPr>
        <dsp:cNvPr id="0" name=""/>
        <dsp:cNvSpPr/>
      </dsp:nvSpPr>
      <dsp:spPr>
        <a:xfrm>
          <a:off x="104169" y="2827873"/>
          <a:ext cx="2018279" cy="1210967"/>
        </a:xfrm>
        <a:prstGeom prst="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Koji vam se osjećaji pojavljuju kada ste s tim korisnikom?</a:t>
          </a:r>
        </a:p>
      </dsp:txBody>
      <dsp:txXfrm>
        <a:off x="104169" y="2827873"/>
        <a:ext cx="2018279" cy="1210967"/>
      </dsp:txXfrm>
    </dsp:sp>
    <dsp:sp modelId="{378A65FA-5F35-E743-842D-3F8DBFA8CD3D}">
      <dsp:nvSpPr>
        <dsp:cNvPr id="0" name=""/>
        <dsp:cNvSpPr/>
      </dsp:nvSpPr>
      <dsp:spPr>
        <a:xfrm>
          <a:off x="2324276" y="2827873"/>
          <a:ext cx="2018279" cy="1210967"/>
        </a:xfrm>
        <a:prstGeom prst="rect">
          <a:avLst/>
        </a:prstGeom>
        <a:gradFill rotWithShape="0">
          <a:gsLst>
            <a:gs pos="0">
              <a:schemeClr val="accent5">
                <a:hueOff val="-5719268"/>
                <a:satOff val="-7955"/>
                <a:lumOff val="-3050"/>
                <a:alphaOff val="0"/>
                <a:satMod val="103000"/>
                <a:lumMod val="102000"/>
                <a:tint val="94000"/>
              </a:schemeClr>
            </a:gs>
            <a:gs pos="50000">
              <a:schemeClr val="accent5">
                <a:hueOff val="-5719268"/>
                <a:satOff val="-7955"/>
                <a:lumOff val="-3050"/>
                <a:alphaOff val="0"/>
                <a:satMod val="110000"/>
                <a:lumMod val="100000"/>
                <a:shade val="100000"/>
              </a:schemeClr>
            </a:gs>
            <a:gs pos="100000">
              <a:schemeClr val="accent5">
                <a:hueOff val="-5719268"/>
                <a:satOff val="-7955"/>
                <a:lumOff val="-305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a:t>Gdje u tijelu možete prepoznati da se koncentriraju ti osjećaji?</a:t>
          </a:r>
          <a:endParaRPr lang="en-US" sz="1100" kern="1200"/>
        </a:p>
      </dsp:txBody>
      <dsp:txXfrm>
        <a:off x="2324276" y="2827873"/>
        <a:ext cx="2018279" cy="1210967"/>
      </dsp:txXfrm>
    </dsp:sp>
    <dsp:sp modelId="{97742D2D-9AAE-1B44-A0FA-1FC662D05AB0}">
      <dsp:nvSpPr>
        <dsp:cNvPr id="0" name=""/>
        <dsp:cNvSpPr/>
      </dsp:nvSpPr>
      <dsp:spPr>
        <a:xfrm>
          <a:off x="4544384" y="2827873"/>
          <a:ext cx="2018279" cy="1210967"/>
        </a:xfrm>
        <a:prstGeom prst="rect">
          <a:avLst/>
        </a:prstGeom>
        <a:gradFill rotWithShape="0">
          <a:gsLst>
            <a:gs pos="0">
              <a:schemeClr val="accent5">
                <a:hueOff val="-6536306"/>
                <a:satOff val="-9092"/>
                <a:lumOff val="-3486"/>
                <a:alphaOff val="0"/>
                <a:satMod val="103000"/>
                <a:lumMod val="102000"/>
                <a:tint val="94000"/>
              </a:schemeClr>
            </a:gs>
            <a:gs pos="50000">
              <a:schemeClr val="accent5">
                <a:hueOff val="-6536306"/>
                <a:satOff val="-9092"/>
                <a:lumOff val="-3486"/>
                <a:alphaOff val="0"/>
                <a:satMod val="110000"/>
                <a:lumMod val="100000"/>
                <a:shade val="100000"/>
              </a:schemeClr>
            </a:gs>
            <a:gs pos="100000">
              <a:schemeClr val="accent5">
                <a:hueOff val="-6536306"/>
                <a:satOff val="-9092"/>
                <a:lumOff val="-348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a:t>Što „svoje” možete prepoznati kod korisnika?</a:t>
          </a:r>
          <a:endParaRPr lang="en-US" sz="1100" kern="1200"/>
        </a:p>
      </dsp:txBody>
      <dsp:txXfrm>
        <a:off x="4544384" y="2827873"/>
        <a:ext cx="2018279" cy="1210967"/>
      </dsp:txXfrm>
    </dsp:sp>
    <dsp:sp modelId="{8D7461D7-E749-4944-BD00-C12D1058B6BA}">
      <dsp:nvSpPr>
        <dsp:cNvPr id="0" name=""/>
        <dsp:cNvSpPr/>
      </dsp:nvSpPr>
      <dsp:spPr>
        <a:xfrm>
          <a:off x="2324276" y="4240669"/>
          <a:ext cx="2018279" cy="1210967"/>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a:t>Što planirate napraviti slijedeće/akcijski dio?</a:t>
          </a:r>
          <a:endParaRPr lang="en-US" sz="1100" kern="1200"/>
        </a:p>
      </dsp:txBody>
      <dsp:txXfrm>
        <a:off x="2324276" y="4240669"/>
        <a:ext cx="2018279" cy="1210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303BC-B1EB-C842-9D34-33611FD26EFE}">
      <dsp:nvSpPr>
        <dsp:cNvPr id="0" name=""/>
        <dsp:cNvSpPr/>
      </dsp:nvSpPr>
      <dsp:spPr>
        <a:xfrm>
          <a:off x="0" y="41543"/>
          <a:ext cx="6263640" cy="2667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Otvorite link o vođenoj fantaziji (na youtube: MOJE SIGURNO MJESTO💖Vođena fantazija za povezivamje s unutarnjom mudrošću i stabilnošću)</a:t>
          </a:r>
        </a:p>
      </dsp:txBody>
      <dsp:txXfrm>
        <a:off x="130221" y="171764"/>
        <a:ext cx="6003198" cy="2407158"/>
      </dsp:txXfrm>
    </dsp:sp>
    <dsp:sp modelId="{FE036E5D-BA2D-604F-BB5D-9C5189FDA27D}">
      <dsp:nvSpPr>
        <dsp:cNvPr id="0" name=""/>
        <dsp:cNvSpPr/>
      </dsp:nvSpPr>
      <dsp:spPr>
        <a:xfrm>
          <a:off x="0" y="2795544"/>
          <a:ext cx="6263640" cy="266760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i poslušajte vođenu fantaziju te napravite mali osobni uvid u to što se događalo I da li sada imate neke ideje i neka razmišljanja o sebi, situaciji, nekome …..</a:t>
          </a:r>
        </a:p>
      </dsp:txBody>
      <dsp:txXfrm>
        <a:off x="130221" y="2925765"/>
        <a:ext cx="6003198" cy="24071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BA"/>
          </a:p>
        </p:txBody>
      </p:sp>
      <p:sp>
        <p:nvSpPr>
          <p:cNvPr id="4" name="Date Placeholder 3"/>
          <p:cNvSpPr>
            <a:spLocks noGrp="1"/>
          </p:cNvSpPr>
          <p:nvPr>
            <p:ph type="dt" sz="half" idx="10"/>
          </p:nvPr>
        </p:nvSpPr>
        <p:spPr/>
        <p:txBody>
          <a:bodyPr/>
          <a:lstStyle/>
          <a:p>
            <a:fld id="{4D1A3B35-E7D2-44B6-9887-97BC298FB846}" type="datetimeFigureOut">
              <a:rPr lang="hr-BA" smtClean="0"/>
              <a:t>23. 3. 22.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85741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4D1A3B35-E7D2-44B6-9887-97BC298FB846}" type="datetimeFigureOut">
              <a:rPr lang="hr-BA" smtClean="0"/>
              <a:t>23. 3. 22.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2341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4D1A3B35-E7D2-44B6-9887-97BC298FB846}" type="datetimeFigureOut">
              <a:rPr lang="hr-BA" smtClean="0"/>
              <a:t>23. 3. 22.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334041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4D1A3B35-E7D2-44B6-9887-97BC298FB846}" type="datetimeFigureOut">
              <a:rPr lang="hr-BA" smtClean="0"/>
              <a:t>23. 3. 22.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125316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1A3B35-E7D2-44B6-9887-97BC298FB846}" type="datetimeFigureOut">
              <a:rPr lang="hr-BA" smtClean="0"/>
              <a:t>23. 3. 22.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277944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Date Placeholder 4"/>
          <p:cNvSpPr>
            <a:spLocks noGrp="1"/>
          </p:cNvSpPr>
          <p:nvPr>
            <p:ph type="dt" sz="half" idx="10"/>
          </p:nvPr>
        </p:nvSpPr>
        <p:spPr/>
        <p:txBody>
          <a:bodyPr/>
          <a:lstStyle/>
          <a:p>
            <a:fld id="{4D1A3B35-E7D2-44B6-9887-97BC298FB846}" type="datetimeFigureOut">
              <a:rPr lang="hr-BA" smtClean="0"/>
              <a:t>23. 3. 22.</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140432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7" name="Date Placeholder 6"/>
          <p:cNvSpPr>
            <a:spLocks noGrp="1"/>
          </p:cNvSpPr>
          <p:nvPr>
            <p:ph type="dt" sz="half" idx="10"/>
          </p:nvPr>
        </p:nvSpPr>
        <p:spPr/>
        <p:txBody>
          <a:bodyPr/>
          <a:lstStyle/>
          <a:p>
            <a:fld id="{4D1A3B35-E7D2-44B6-9887-97BC298FB846}" type="datetimeFigureOut">
              <a:rPr lang="hr-BA" smtClean="0"/>
              <a:t>23. 3. 22.</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164923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Date Placeholder 2"/>
          <p:cNvSpPr>
            <a:spLocks noGrp="1"/>
          </p:cNvSpPr>
          <p:nvPr>
            <p:ph type="dt" sz="half" idx="10"/>
          </p:nvPr>
        </p:nvSpPr>
        <p:spPr/>
        <p:txBody>
          <a:bodyPr/>
          <a:lstStyle/>
          <a:p>
            <a:fld id="{4D1A3B35-E7D2-44B6-9887-97BC298FB846}" type="datetimeFigureOut">
              <a:rPr lang="hr-BA" smtClean="0"/>
              <a:t>23. 3. 22.</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333348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A3B35-E7D2-44B6-9887-97BC298FB846}" type="datetimeFigureOut">
              <a:rPr lang="hr-BA" smtClean="0"/>
              <a:t>23. 3. 22.</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298725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1A3B35-E7D2-44B6-9887-97BC298FB846}" type="datetimeFigureOut">
              <a:rPr lang="hr-BA" smtClean="0"/>
              <a:t>23. 3. 22.</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372561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1A3B35-E7D2-44B6-9887-97BC298FB846}" type="datetimeFigureOut">
              <a:rPr lang="hr-BA" smtClean="0"/>
              <a:t>23. 3. 22.</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4F70BD39-237C-4966-9502-847FC7480013}" type="slidenum">
              <a:rPr lang="hr-BA" smtClean="0"/>
              <a:t>‹#›</a:t>
            </a:fld>
            <a:endParaRPr lang="hr-BA"/>
          </a:p>
        </p:txBody>
      </p:sp>
    </p:spTree>
    <p:extLst>
      <p:ext uri="{BB962C8B-B14F-4D97-AF65-F5344CB8AC3E}">
        <p14:creationId xmlns:p14="http://schemas.microsoft.com/office/powerpoint/2010/main" val="275587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A3B35-E7D2-44B6-9887-97BC298FB846}" type="datetimeFigureOut">
              <a:rPr lang="hr-BA" smtClean="0"/>
              <a:t>23. 3. 22.</a:t>
            </a:fld>
            <a:endParaRPr lang="hr-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0BD39-237C-4966-9502-847FC7480013}" type="slidenum">
              <a:rPr lang="hr-BA" smtClean="0"/>
              <a:t>‹#›</a:t>
            </a:fld>
            <a:endParaRPr lang="hr-BA"/>
          </a:p>
        </p:txBody>
      </p:sp>
    </p:spTree>
    <p:extLst>
      <p:ext uri="{BB962C8B-B14F-4D97-AF65-F5344CB8AC3E}">
        <p14:creationId xmlns:p14="http://schemas.microsoft.com/office/powerpoint/2010/main" val="1967703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50" name="Rectangle 2"/>
          <p:cNvSpPr>
            <a:spLocks noGrp="1" noChangeArrowheads="1"/>
          </p:cNvSpPr>
          <p:nvPr>
            <p:ph type="ctrTitle"/>
          </p:nvPr>
        </p:nvSpPr>
        <p:spPr>
          <a:xfrm>
            <a:off x="1314824" y="735106"/>
            <a:ext cx="10053763" cy="2928470"/>
          </a:xfrm>
        </p:spPr>
        <p:txBody>
          <a:bodyPr anchor="b">
            <a:normAutofit/>
          </a:bodyPr>
          <a:lstStyle/>
          <a:p>
            <a:pPr algn="l"/>
            <a:r>
              <a:rPr lang="en-US" altLang="sr-Latn-RS" sz="4800">
                <a:solidFill>
                  <a:srgbClr val="FFFFFF"/>
                </a:solidFill>
              </a:rPr>
              <a:t>Supervizija i etika</a:t>
            </a:r>
          </a:p>
        </p:txBody>
      </p:sp>
      <p:sp>
        <p:nvSpPr>
          <p:cNvPr id="2051" name="Rectangle 3"/>
          <p:cNvSpPr>
            <a:spLocks noGrp="1" noChangeArrowheads="1"/>
          </p:cNvSpPr>
          <p:nvPr>
            <p:ph type="subTitle" idx="1"/>
          </p:nvPr>
        </p:nvSpPr>
        <p:spPr>
          <a:xfrm>
            <a:off x="1350682" y="4870824"/>
            <a:ext cx="10005951" cy="1458258"/>
          </a:xfrm>
        </p:spPr>
        <p:txBody>
          <a:bodyPr anchor="ctr">
            <a:normAutofit/>
          </a:bodyPr>
          <a:lstStyle/>
          <a:p>
            <a:pPr algn="l"/>
            <a:r>
              <a:rPr lang="en-US" altLang="sr-Latn-RS" err="1"/>
              <a:t>Metode</a:t>
            </a:r>
            <a:r>
              <a:rPr lang="en-US" altLang="sr-Latn-RS"/>
              <a:t> </a:t>
            </a:r>
            <a:r>
              <a:rPr lang="en-US" altLang="sr-Latn-RS" err="1"/>
              <a:t>supervizije</a:t>
            </a:r>
            <a:endParaRPr lang="en-US" altLang="sr-Latn-RS"/>
          </a:p>
          <a:p>
            <a:pPr algn="l"/>
            <a:r>
              <a:rPr lang="en-US" altLang="sr-Latn-RS"/>
              <a:t>2022.</a:t>
            </a:r>
          </a:p>
        </p:txBody>
      </p:sp>
    </p:spTree>
    <p:extLst>
      <p:ext uri="{BB962C8B-B14F-4D97-AF65-F5344CB8AC3E}">
        <p14:creationId xmlns:p14="http://schemas.microsoft.com/office/powerpoint/2010/main" val="147975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le 1"/>
          <p:cNvSpPr>
            <a:spLocks noGrp="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4000" kern="1200">
                <a:solidFill>
                  <a:srgbClr val="FFFFFF"/>
                </a:solidFill>
                <a:latin typeface="+mj-lt"/>
                <a:ea typeface="+mj-ea"/>
                <a:cs typeface="+mj-cs"/>
              </a:rPr>
              <a:t>Moć u superviziji</a:t>
            </a:r>
          </a:p>
        </p:txBody>
      </p:sp>
      <p:sp>
        <p:nvSpPr>
          <p:cNvPr id="3" name="Content Placeholder 2"/>
          <p:cNvSpPr>
            <a:spLocks noGrp="1"/>
          </p:cNvSpPr>
          <p:nvPr>
            <p:ph idx="4294967295"/>
          </p:nvPr>
        </p:nvSpPr>
        <p:spPr>
          <a:xfrm>
            <a:off x="4810259" y="649480"/>
            <a:ext cx="6555347" cy="5546047"/>
          </a:xfrm>
        </p:spPr>
        <p:txBody>
          <a:bodyPr vert="horz" lIns="91440" tIns="45720" rIns="91440" bIns="45720" rtlCol="0" anchor="ctr">
            <a:normAutofit/>
          </a:bodyPr>
          <a:lstStyle/>
          <a:p>
            <a:r>
              <a:rPr lang="en-US" altLang="sr-Latn-RS" sz="1700"/>
              <a:t>Uporaba supervizorove moći nije automatski ni dobra ni loša. Njeno postojanje u pravilu jest izvor dobrobiti za supervizijski proces, supervizanta, korisnika i organizaciju (Aquinis i sur., 1996., prema Chapman i Sork, 2001.). </a:t>
            </a:r>
          </a:p>
          <a:p>
            <a:r>
              <a:rPr lang="en-US" altLang="sr-Latn-RS" sz="1700"/>
              <a:t>Uvjet da moć bude pozitivna i produktivna je da teče iz jedne strukture u drugu. Etičnost supervizora određena je ciljem uporabe moći te pojedinačnim načinom ophođenja (Davis, 1999.; Ajduković, 2004a.; Chiang, 2009.). </a:t>
            </a:r>
          </a:p>
          <a:p>
            <a:r>
              <a:rPr lang="en-US" altLang="sr-Latn-RS" sz="1700"/>
              <a:t>Svako narušavanje granica dogovorenih supervizijskim dogovorom znači odstupanje od standardne prakse, ali ono još ne mora biti neetično. </a:t>
            </a:r>
          </a:p>
          <a:p>
            <a:r>
              <a:rPr lang="en-US" altLang="sr-Latn-RS" sz="1700"/>
              <a:t>Suprotno, kršenje granica smatra se neetičim. Odnos moći je nestalan i promjenljiv (Tood i Storm, 1997., prema Thomas, 2010.). Isti sadržaj odnosa može za jednu osobu biti poželjan, a za drugu štetan. </a:t>
            </a:r>
          </a:p>
          <a:p>
            <a:r>
              <a:rPr lang="en-US" altLang="sr-Latn-RS" sz="1700"/>
              <a:t>Važno je da su supervizor i supervizant svjesni postojanja odnosa moći, utjecaja njene uporabe te rizika zloporabe (Manning, 1997., prema Davis, 1999.). Odnos moći treba otvoreno raspraviti, na početku rada grupe, s ciljem postizanja zajedničkog razumijevanja te dogovora o etičkoj primjeni autoriteta supervizora (Ajduković, 2004a.).</a:t>
            </a:r>
          </a:p>
        </p:txBody>
      </p:sp>
    </p:spTree>
    <p:extLst>
      <p:ext uri="{BB962C8B-B14F-4D97-AF65-F5344CB8AC3E}">
        <p14:creationId xmlns:p14="http://schemas.microsoft.com/office/powerpoint/2010/main" val="276298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Title 1"/>
          <p:cNvSpPr>
            <a:spLocks noGrp="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2800" kern="1200">
                <a:solidFill>
                  <a:srgbClr val="FFFFFF"/>
                </a:solidFill>
                <a:latin typeface="+mj-lt"/>
                <a:ea typeface="+mj-ea"/>
                <a:cs typeface="+mj-cs"/>
              </a:rPr>
              <a:t>Od iznimne je važnosti moć dijeliti, odnosno, umjesto «nad moći» stvarati zajedničku «moć s» osobom (Starhawk, 1990)</a:t>
            </a:r>
          </a:p>
        </p:txBody>
      </p:sp>
      <p:sp>
        <p:nvSpPr>
          <p:cNvPr id="3" name="Content Placeholder 2"/>
          <p:cNvSpPr>
            <a:spLocks noGrp="1"/>
          </p:cNvSpPr>
          <p:nvPr>
            <p:ph idx="4294967295"/>
          </p:nvPr>
        </p:nvSpPr>
        <p:spPr>
          <a:xfrm>
            <a:off x="4810259" y="649480"/>
            <a:ext cx="6555347" cy="5546047"/>
          </a:xfrm>
        </p:spPr>
        <p:txBody>
          <a:bodyPr vert="horz" lIns="91440" tIns="45720" rIns="91440" bIns="45720" rtlCol="0" anchor="ctr">
            <a:normAutofit/>
          </a:bodyPr>
          <a:lstStyle/>
          <a:p>
            <a:r>
              <a:rPr lang="en-US" altLang="sr-Latn-RS" sz="2000"/>
              <a:t>U supervizijskom odnosu supervizor preuzima različite i višestruke uloge kroz koje izražava snažan utjecaj na supervizanta. </a:t>
            </a:r>
          </a:p>
          <a:p>
            <a:r>
              <a:rPr lang="en-US" altLang="sr-Latn-RS" sz="2000"/>
              <a:t>Supervizor ima formalne i neformalne uloge koje nastaju ovisno o pojedinom supervizantu. </a:t>
            </a:r>
          </a:p>
          <a:p>
            <a:r>
              <a:rPr lang="en-US" altLang="sr-Latn-RS" sz="2000"/>
              <a:t>Formalno, on je facilitator, učitelj, mentor i evaluator, a neformalno model uloga, osoba podrške i resurs izgradnje profesionalne karijere supervizanta. </a:t>
            </a:r>
          </a:p>
          <a:p>
            <a:endParaRPr lang="en-US" altLang="sr-Latn-RS" sz="2000"/>
          </a:p>
        </p:txBody>
      </p:sp>
    </p:spTree>
    <p:extLst>
      <p:ext uri="{BB962C8B-B14F-4D97-AF65-F5344CB8AC3E}">
        <p14:creationId xmlns:p14="http://schemas.microsoft.com/office/powerpoint/2010/main" val="3675120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78" name="Rectangle 2"/>
          <p:cNvSpPr>
            <a:spLocks noGrp="1" noChangeArrowheads="1"/>
          </p:cNvSpPr>
          <p:nvPr>
            <p:ph type="title"/>
          </p:nvPr>
        </p:nvSpPr>
        <p:spPr>
          <a:xfrm>
            <a:off x="466722" y="586855"/>
            <a:ext cx="3201366" cy="3387497"/>
          </a:xfrm>
        </p:spPr>
        <p:txBody>
          <a:bodyPr anchor="b">
            <a:normAutofit/>
          </a:bodyPr>
          <a:lstStyle/>
          <a:p>
            <a:pPr algn="r"/>
            <a:r>
              <a:rPr lang="en-US" altLang="sr-Latn-RS" sz="4000">
                <a:solidFill>
                  <a:srgbClr val="FFFFFF"/>
                </a:solidFill>
              </a:rPr>
              <a:t>Osobne i profesionalne vrijednosti u superviziji</a:t>
            </a:r>
          </a:p>
        </p:txBody>
      </p:sp>
      <p:sp>
        <p:nvSpPr>
          <p:cNvPr id="50179" name="Rectangle 3"/>
          <p:cNvSpPr>
            <a:spLocks noGrp="1" noChangeArrowheads="1"/>
          </p:cNvSpPr>
          <p:nvPr>
            <p:ph type="body" idx="1"/>
          </p:nvPr>
        </p:nvSpPr>
        <p:spPr>
          <a:xfrm>
            <a:off x="4810259" y="649480"/>
            <a:ext cx="6555347" cy="5546047"/>
          </a:xfrm>
        </p:spPr>
        <p:txBody>
          <a:bodyPr anchor="ctr">
            <a:normAutofit/>
          </a:bodyPr>
          <a:lstStyle/>
          <a:p>
            <a:r>
              <a:rPr lang="hr-HR" altLang="sr-Latn-RS" sz="2000"/>
              <a:t>Za razumijevanje profesionalnog odnosa važno je spomenuti odnos osobnih i profesionalnih vrijednosti supervizora. </a:t>
            </a:r>
            <a:endParaRPr lang="en-US" altLang="sr-Latn-RS" sz="2000"/>
          </a:p>
          <a:p>
            <a:r>
              <a:rPr lang="hr-HR" altLang="sr-Latn-RS" sz="2000"/>
              <a:t>Profesionalnim postupanjem stručnjaka upravljaju dva sustava vrijednosti: službeni ili formalni (etički kodeks ili pravila struke) i neslužbeni ili neformalni (osobna etika ili internalizirana pravila) (Yeeles, 2004.). </a:t>
            </a:r>
            <a:endParaRPr lang="en-US" altLang="sr-Latn-RS" sz="2000"/>
          </a:p>
          <a:p>
            <a:r>
              <a:rPr lang="hr-HR" altLang="sr-Latn-RS" sz="2000"/>
              <a:t>Pritom osobne vrijednosti stručnjaka mogu snažno utjecati na njegovo ponašanje, a ukoliko nisu u skladu s profesionalnima mogu dovesti do sukoba vrijednosti (Johner, 2006.).</a:t>
            </a:r>
          </a:p>
          <a:p>
            <a:endParaRPr lang="en-US" altLang="sr-Latn-RS" sz="2000"/>
          </a:p>
        </p:txBody>
      </p:sp>
    </p:spTree>
    <p:extLst>
      <p:ext uri="{BB962C8B-B14F-4D97-AF65-F5344CB8AC3E}">
        <p14:creationId xmlns:p14="http://schemas.microsoft.com/office/powerpoint/2010/main" val="271107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itle 1"/>
          <p:cNvSpPr>
            <a:spLocks noGrp="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4000" kern="1200">
                <a:solidFill>
                  <a:srgbClr val="FFFFFF"/>
                </a:solidFill>
                <a:latin typeface="+mj-lt"/>
                <a:ea typeface="+mj-ea"/>
                <a:cs typeface="+mj-cs"/>
              </a:rPr>
              <a:t>Nepoželjni utjecaj osobnog na profesionalno</a:t>
            </a:r>
          </a:p>
        </p:txBody>
      </p:sp>
      <p:sp>
        <p:nvSpPr>
          <p:cNvPr id="3" name="Content Placeholder 2"/>
          <p:cNvSpPr>
            <a:spLocks noGrp="1"/>
          </p:cNvSpPr>
          <p:nvPr>
            <p:ph idx="4294967295"/>
          </p:nvPr>
        </p:nvSpPr>
        <p:spPr>
          <a:xfrm>
            <a:off x="4810259" y="649480"/>
            <a:ext cx="6555347" cy="5546047"/>
          </a:xfrm>
        </p:spPr>
        <p:txBody>
          <a:bodyPr vert="horz" lIns="91440" tIns="45720" rIns="91440" bIns="45720" rtlCol="0" anchor="ctr">
            <a:normAutofit/>
          </a:bodyPr>
          <a:lstStyle/>
          <a:p>
            <a:r>
              <a:rPr lang="en-US" altLang="sr-Latn-RS" sz="2000"/>
              <a:t>Nepoželjni utjecaj osobnog na profesionalno može ugroziti profesionalnu odgovornost ili smanjiti javno povjerenje u kompetencije stručnjaka, posebno u maloj profesionalnoj ili socijalnoj sredini (Koocher i Keith-Spiegel, 1998., prema Helbok, 2003.). </a:t>
            </a:r>
          </a:p>
          <a:p>
            <a:r>
              <a:rPr lang="en-US" altLang="sr-Latn-RS" sz="2000"/>
              <a:t>Stoga je važno da je stručnjak svjestan istovremenog postojanja dva sustava vrijednosti te mogućnosti da osobne vrijednosti, moralne norme, stavovi, osjećaji i neosvještene predrasude uTječu na etičke odluke u supervizijskoj situaciji (Coale, 1998., prema Herring, 2001.; Urbanc, 2001., 2006.). </a:t>
            </a:r>
          </a:p>
          <a:p>
            <a:r>
              <a:rPr lang="en-US" altLang="sr-Latn-RS" sz="2000"/>
              <a:t>Zadaća je supervizora taj utjecaj trajno provjeravati te otklanjati rizik dominacije osobnih vrijednosti u profesionalnom odnosu (npr. predrasuda temeljenih na etnicitetu, rasi, spolu, rodu itd).</a:t>
            </a:r>
          </a:p>
          <a:p>
            <a:endParaRPr lang="en-US" altLang="sr-Latn-RS" sz="2000"/>
          </a:p>
        </p:txBody>
      </p:sp>
    </p:spTree>
    <p:extLst>
      <p:ext uri="{BB962C8B-B14F-4D97-AF65-F5344CB8AC3E}">
        <p14:creationId xmlns:p14="http://schemas.microsoft.com/office/powerpoint/2010/main" val="420244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2F58-EA6C-3349-A57E-971C7C3EDB7C}"/>
              </a:ext>
            </a:extLst>
          </p:cNvPr>
          <p:cNvSpPr>
            <a:spLocks noGrp="1"/>
          </p:cNvSpPr>
          <p:nvPr>
            <p:ph type="title"/>
          </p:nvPr>
        </p:nvSpPr>
        <p:spPr/>
        <p:txBody>
          <a:bodyPr/>
          <a:lstStyle/>
          <a:p>
            <a:r>
              <a:rPr lang="en-HR" dirty="0"/>
              <a:t>Vježba</a:t>
            </a:r>
            <a:br>
              <a:rPr lang="en-HR" dirty="0"/>
            </a:br>
            <a:r>
              <a:rPr lang="en-HR" sz="1800" dirty="0"/>
              <a:t>u malim grupama na linkovima raspravite u 20-30 minuta</a:t>
            </a:r>
            <a:endParaRPr lang="en-HR" dirty="0"/>
          </a:p>
        </p:txBody>
      </p:sp>
      <p:sp>
        <p:nvSpPr>
          <p:cNvPr id="3" name="Content Placeholder 2">
            <a:extLst>
              <a:ext uri="{FF2B5EF4-FFF2-40B4-BE49-F238E27FC236}">
                <a16:creationId xmlns:a16="http://schemas.microsoft.com/office/drawing/2014/main" id="{787D86DB-BE7B-A34D-824C-0092F43EF37B}"/>
              </a:ext>
            </a:extLst>
          </p:cNvPr>
          <p:cNvSpPr>
            <a:spLocks noGrp="1"/>
          </p:cNvSpPr>
          <p:nvPr>
            <p:ph idx="1"/>
          </p:nvPr>
        </p:nvSpPr>
        <p:spPr/>
        <p:txBody>
          <a:bodyPr/>
          <a:lstStyle/>
          <a:p>
            <a:r>
              <a:rPr lang="hr-HR" altLang="sr-Latn-RS" dirty="0"/>
              <a:t>Promislite i razvrstajte u 4 stupca o tome koje su:</a:t>
            </a:r>
          </a:p>
          <a:p>
            <a:pPr marL="0" indent="0">
              <a:buNone/>
            </a:pPr>
            <a:endParaRPr lang="hr-HR" altLang="sr-Latn-RS" dirty="0"/>
          </a:p>
          <a:p>
            <a:endParaRPr lang="en-HR" dirty="0"/>
          </a:p>
        </p:txBody>
      </p:sp>
      <p:graphicFrame>
        <p:nvGraphicFramePr>
          <p:cNvPr id="4" name="Table 4">
            <a:extLst>
              <a:ext uri="{FF2B5EF4-FFF2-40B4-BE49-F238E27FC236}">
                <a16:creationId xmlns:a16="http://schemas.microsoft.com/office/drawing/2014/main" id="{72BB17A8-582A-BE40-9CB1-38EF6520A124}"/>
              </a:ext>
            </a:extLst>
          </p:cNvPr>
          <p:cNvGraphicFramePr>
            <a:graphicFrameLocks noGrp="1"/>
          </p:cNvGraphicFramePr>
          <p:nvPr>
            <p:extLst>
              <p:ext uri="{D42A27DB-BD31-4B8C-83A1-F6EECF244321}">
                <p14:modId xmlns:p14="http://schemas.microsoft.com/office/powerpoint/2010/main" val="1778659977"/>
              </p:ext>
            </p:extLst>
          </p:nvPr>
        </p:nvGraphicFramePr>
        <p:xfrm>
          <a:off x="1234440" y="2529047"/>
          <a:ext cx="7406641" cy="3042920"/>
        </p:xfrm>
        <a:graphic>
          <a:graphicData uri="http://schemas.openxmlformats.org/drawingml/2006/table">
            <a:tbl>
              <a:tblPr firstRow="1" bandRow="1">
                <a:tableStyleId>{5C22544A-7EE6-4342-B048-85BDC9FD1C3A}</a:tableStyleId>
              </a:tblPr>
              <a:tblGrid>
                <a:gridCol w="1110000">
                  <a:extLst>
                    <a:ext uri="{9D8B030D-6E8A-4147-A177-3AD203B41FA5}">
                      <a16:colId xmlns:a16="http://schemas.microsoft.com/office/drawing/2014/main" val="2480443740"/>
                    </a:ext>
                  </a:extLst>
                </a:gridCol>
                <a:gridCol w="1464860">
                  <a:extLst>
                    <a:ext uri="{9D8B030D-6E8A-4147-A177-3AD203B41FA5}">
                      <a16:colId xmlns:a16="http://schemas.microsoft.com/office/drawing/2014/main" val="2941247157"/>
                    </a:ext>
                  </a:extLst>
                </a:gridCol>
                <a:gridCol w="1593169">
                  <a:extLst>
                    <a:ext uri="{9D8B030D-6E8A-4147-A177-3AD203B41FA5}">
                      <a16:colId xmlns:a16="http://schemas.microsoft.com/office/drawing/2014/main" val="3176963016"/>
                    </a:ext>
                  </a:extLst>
                </a:gridCol>
                <a:gridCol w="3238612">
                  <a:extLst>
                    <a:ext uri="{9D8B030D-6E8A-4147-A177-3AD203B41FA5}">
                      <a16:colId xmlns:a16="http://schemas.microsoft.com/office/drawing/2014/main" val="1066103169"/>
                    </a:ext>
                  </a:extLst>
                </a:gridCol>
              </a:tblGrid>
              <a:tr h="370840">
                <a:tc>
                  <a:txBody>
                    <a:bodyPr/>
                    <a:lstStyle/>
                    <a:p>
                      <a:r>
                        <a:rPr lang="en-US" dirty="0">
                          <a:solidFill>
                            <a:schemeClr val="tx1"/>
                          </a:solidFill>
                        </a:rPr>
                        <a:t>V</a:t>
                      </a:r>
                      <a:r>
                        <a:rPr lang="en-HR" dirty="0">
                          <a:solidFill>
                            <a:schemeClr val="tx1"/>
                          </a:solidFill>
                        </a:rPr>
                        <a:t>aše osobne vrijednosti</a:t>
                      </a:r>
                    </a:p>
                  </a:txBody>
                  <a:tcPr/>
                </a:tc>
                <a:tc>
                  <a:txBody>
                    <a:bodyPr/>
                    <a:lstStyle/>
                    <a:p>
                      <a:r>
                        <a:rPr lang="en-US" dirty="0">
                          <a:solidFill>
                            <a:schemeClr val="tx1"/>
                          </a:solidFill>
                        </a:rPr>
                        <a:t>V</a:t>
                      </a:r>
                      <a:r>
                        <a:rPr lang="en-HR" dirty="0">
                          <a:solidFill>
                            <a:schemeClr val="tx1"/>
                          </a:solidFill>
                        </a:rPr>
                        <a:t>rijednosti u superviziji</a:t>
                      </a:r>
                    </a:p>
                  </a:txBody>
                  <a:tcPr/>
                </a:tc>
                <a:tc>
                  <a:txBody>
                    <a:bodyPr/>
                    <a:lstStyle/>
                    <a:p>
                      <a:r>
                        <a:rPr lang="en-US" dirty="0">
                          <a:solidFill>
                            <a:schemeClr val="tx1"/>
                          </a:solidFill>
                        </a:rPr>
                        <a:t>V</a:t>
                      </a:r>
                      <a:r>
                        <a:rPr lang="en-HR" dirty="0">
                          <a:solidFill>
                            <a:schemeClr val="tx1"/>
                          </a:solidFill>
                        </a:rPr>
                        <a:t>rijednosti koje zastupa ustanova u kojoj radite</a:t>
                      </a:r>
                    </a:p>
                  </a:txBody>
                  <a:tcPr/>
                </a:tc>
                <a:tc>
                  <a:txBody>
                    <a:bodyPr/>
                    <a:lstStyle/>
                    <a:p>
                      <a:r>
                        <a:rPr lang="en-US" dirty="0">
                          <a:solidFill>
                            <a:schemeClr val="tx1"/>
                          </a:solidFill>
                        </a:rPr>
                        <a:t>V</a:t>
                      </a:r>
                      <a:r>
                        <a:rPr lang="en-HR" dirty="0">
                          <a:solidFill>
                            <a:schemeClr val="tx1"/>
                          </a:solidFill>
                        </a:rPr>
                        <a:t>rijednosti koje mislite da su važne u javnosti o poslu koji radite (izrečena </a:t>
                      </a:r>
                      <a:r>
                        <a:rPr lang="en-US" dirty="0">
                          <a:solidFill>
                            <a:schemeClr val="tx1"/>
                          </a:solidFill>
                        </a:rPr>
                        <a:t>I</a:t>
                      </a:r>
                      <a:r>
                        <a:rPr lang="en-HR" dirty="0">
                          <a:solidFill>
                            <a:schemeClr val="tx1"/>
                          </a:solidFill>
                        </a:rPr>
                        <a:t> neizrečene)</a:t>
                      </a:r>
                    </a:p>
                  </a:txBody>
                  <a:tcPr/>
                </a:tc>
                <a:extLst>
                  <a:ext uri="{0D108BD9-81ED-4DB2-BD59-A6C34878D82A}">
                    <a16:rowId xmlns:a16="http://schemas.microsoft.com/office/drawing/2014/main" val="75970192"/>
                  </a:ext>
                </a:extLst>
              </a:tr>
              <a:tr h="370840">
                <a:tc>
                  <a:txBody>
                    <a:bodyPr/>
                    <a:lstStyle/>
                    <a:p>
                      <a:endParaRPr lang="en-HR"/>
                    </a:p>
                  </a:txBody>
                  <a:tcPr/>
                </a:tc>
                <a:tc>
                  <a:txBody>
                    <a:bodyPr/>
                    <a:lstStyle/>
                    <a:p>
                      <a:endParaRPr lang="en-HR"/>
                    </a:p>
                  </a:txBody>
                  <a:tcPr/>
                </a:tc>
                <a:tc>
                  <a:txBody>
                    <a:bodyPr/>
                    <a:lstStyle/>
                    <a:p>
                      <a:endParaRPr lang="en-HR"/>
                    </a:p>
                  </a:txBody>
                  <a:tcPr/>
                </a:tc>
                <a:tc>
                  <a:txBody>
                    <a:bodyPr/>
                    <a:lstStyle/>
                    <a:p>
                      <a:endParaRPr lang="en-HR"/>
                    </a:p>
                  </a:txBody>
                  <a:tcPr/>
                </a:tc>
                <a:extLst>
                  <a:ext uri="{0D108BD9-81ED-4DB2-BD59-A6C34878D82A}">
                    <a16:rowId xmlns:a16="http://schemas.microsoft.com/office/drawing/2014/main" val="1615516737"/>
                  </a:ext>
                </a:extLst>
              </a:tr>
              <a:tr h="370840">
                <a:tc>
                  <a:txBody>
                    <a:bodyPr/>
                    <a:lstStyle/>
                    <a:p>
                      <a:endParaRPr lang="en-HR"/>
                    </a:p>
                  </a:txBody>
                  <a:tcPr/>
                </a:tc>
                <a:tc>
                  <a:txBody>
                    <a:bodyPr/>
                    <a:lstStyle/>
                    <a:p>
                      <a:endParaRPr lang="en-HR"/>
                    </a:p>
                  </a:txBody>
                  <a:tcPr/>
                </a:tc>
                <a:tc>
                  <a:txBody>
                    <a:bodyPr/>
                    <a:lstStyle/>
                    <a:p>
                      <a:endParaRPr lang="en-HR"/>
                    </a:p>
                  </a:txBody>
                  <a:tcPr/>
                </a:tc>
                <a:tc>
                  <a:txBody>
                    <a:bodyPr/>
                    <a:lstStyle/>
                    <a:p>
                      <a:endParaRPr lang="en-HR"/>
                    </a:p>
                  </a:txBody>
                  <a:tcPr/>
                </a:tc>
                <a:extLst>
                  <a:ext uri="{0D108BD9-81ED-4DB2-BD59-A6C34878D82A}">
                    <a16:rowId xmlns:a16="http://schemas.microsoft.com/office/drawing/2014/main" val="1718134412"/>
                  </a:ext>
                </a:extLst>
              </a:tr>
              <a:tr h="370840">
                <a:tc>
                  <a:txBody>
                    <a:bodyPr/>
                    <a:lstStyle/>
                    <a:p>
                      <a:endParaRPr lang="en-HR"/>
                    </a:p>
                  </a:txBody>
                  <a:tcPr/>
                </a:tc>
                <a:tc>
                  <a:txBody>
                    <a:bodyPr/>
                    <a:lstStyle/>
                    <a:p>
                      <a:endParaRPr lang="en-HR"/>
                    </a:p>
                  </a:txBody>
                  <a:tcPr/>
                </a:tc>
                <a:tc>
                  <a:txBody>
                    <a:bodyPr/>
                    <a:lstStyle/>
                    <a:p>
                      <a:endParaRPr lang="en-HR"/>
                    </a:p>
                  </a:txBody>
                  <a:tcPr/>
                </a:tc>
                <a:tc>
                  <a:txBody>
                    <a:bodyPr/>
                    <a:lstStyle/>
                    <a:p>
                      <a:endParaRPr lang="en-HR"/>
                    </a:p>
                  </a:txBody>
                  <a:tcPr/>
                </a:tc>
                <a:extLst>
                  <a:ext uri="{0D108BD9-81ED-4DB2-BD59-A6C34878D82A}">
                    <a16:rowId xmlns:a16="http://schemas.microsoft.com/office/drawing/2014/main" val="3427770671"/>
                  </a:ext>
                </a:extLst>
              </a:tr>
              <a:tr h="370840">
                <a:tc>
                  <a:txBody>
                    <a:bodyPr/>
                    <a:lstStyle/>
                    <a:p>
                      <a:endParaRPr lang="en-HR"/>
                    </a:p>
                  </a:txBody>
                  <a:tcPr/>
                </a:tc>
                <a:tc>
                  <a:txBody>
                    <a:bodyPr/>
                    <a:lstStyle/>
                    <a:p>
                      <a:endParaRPr lang="en-HR"/>
                    </a:p>
                  </a:txBody>
                  <a:tcPr/>
                </a:tc>
                <a:tc>
                  <a:txBody>
                    <a:bodyPr/>
                    <a:lstStyle/>
                    <a:p>
                      <a:endParaRPr lang="en-HR"/>
                    </a:p>
                  </a:txBody>
                  <a:tcPr/>
                </a:tc>
                <a:tc>
                  <a:txBody>
                    <a:bodyPr/>
                    <a:lstStyle/>
                    <a:p>
                      <a:endParaRPr lang="en-HR"/>
                    </a:p>
                  </a:txBody>
                  <a:tcPr/>
                </a:tc>
                <a:extLst>
                  <a:ext uri="{0D108BD9-81ED-4DB2-BD59-A6C34878D82A}">
                    <a16:rowId xmlns:a16="http://schemas.microsoft.com/office/drawing/2014/main" val="198630050"/>
                  </a:ext>
                </a:extLst>
              </a:tr>
              <a:tr h="370840">
                <a:tc>
                  <a:txBody>
                    <a:bodyPr/>
                    <a:lstStyle/>
                    <a:p>
                      <a:endParaRPr lang="en-HR"/>
                    </a:p>
                  </a:txBody>
                  <a:tcPr/>
                </a:tc>
                <a:tc>
                  <a:txBody>
                    <a:bodyPr/>
                    <a:lstStyle/>
                    <a:p>
                      <a:endParaRPr lang="en-HR"/>
                    </a:p>
                  </a:txBody>
                  <a:tcPr/>
                </a:tc>
                <a:tc>
                  <a:txBody>
                    <a:bodyPr/>
                    <a:lstStyle/>
                    <a:p>
                      <a:endParaRPr lang="en-HR"/>
                    </a:p>
                  </a:txBody>
                  <a:tcPr/>
                </a:tc>
                <a:tc>
                  <a:txBody>
                    <a:bodyPr/>
                    <a:lstStyle/>
                    <a:p>
                      <a:endParaRPr lang="en-HR" dirty="0"/>
                    </a:p>
                  </a:txBody>
                  <a:tcPr/>
                </a:tc>
                <a:extLst>
                  <a:ext uri="{0D108BD9-81ED-4DB2-BD59-A6C34878D82A}">
                    <a16:rowId xmlns:a16="http://schemas.microsoft.com/office/drawing/2014/main" val="3489035190"/>
                  </a:ext>
                </a:extLst>
              </a:tr>
            </a:tbl>
          </a:graphicData>
        </a:graphic>
      </p:graphicFrame>
      <p:sp>
        <p:nvSpPr>
          <p:cNvPr id="5" name="Rectangle 4">
            <a:extLst>
              <a:ext uri="{FF2B5EF4-FFF2-40B4-BE49-F238E27FC236}">
                <a16:creationId xmlns:a16="http://schemas.microsoft.com/office/drawing/2014/main" id="{D13F4930-CEF1-AC4D-8F69-E7F95931CBE7}"/>
              </a:ext>
            </a:extLst>
          </p:cNvPr>
          <p:cNvSpPr/>
          <p:nvPr/>
        </p:nvSpPr>
        <p:spPr>
          <a:xfrm>
            <a:off x="8840471" y="1085850"/>
            <a:ext cx="3183889" cy="4486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hr-HR" altLang="sr-Latn-RS" sz="1600" dirty="0">
                <a:solidFill>
                  <a:schemeClr val="tx1"/>
                </a:solidFill>
              </a:rPr>
              <a:t>1.Ima li razlika između vaših osobnih (obiteljskih) vrijednosti, vrijednosti koje su važne u vašoj profesiji i </a:t>
            </a:r>
            <a:r>
              <a:rPr lang="hr-HR" altLang="sr-Latn-RS" sz="1600" dirty="0" err="1">
                <a:solidFill>
                  <a:schemeClr val="tx1"/>
                </a:solidFill>
              </a:rPr>
              <a:t>eventualo</a:t>
            </a:r>
            <a:r>
              <a:rPr lang="hr-HR" altLang="sr-Latn-RS" sz="1600" dirty="0">
                <a:solidFill>
                  <a:schemeClr val="tx1"/>
                </a:solidFill>
              </a:rPr>
              <a:t> vrijednosti koje se najviše cijene u ustanovi u kojoj ste obavljali praksu/volontirali/radili?</a:t>
            </a:r>
          </a:p>
          <a:p>
            <a:pPr lvl="1"/>
            <a:r>
              <a:rPr lang="hr-HR" altLang="sr-Latn-RS" sz="1600" dirty="0">
                <a:solidFill>
                  <a:schemeClr val="tx1"/>
                </a:solidFill>
              </a:rPr>
              <a:t>2. Kako održavate ravnotežu između individualnih, profesionalnih i institucionalnih vrijednosti; kako se nosite s time u svakodnevnoj praksi? </a:t>
            </a:r>
          </a:p>
          <a:p>
            <a:pPr lvl="1"/>
            <a:r>
              <a:rPr lang="hr-HR" altLang="sr-Latn-RS" sz="1600" dirty="0">
                <a:solidFill>
                  <a:schemeClr val="tx1"/>
                </a:solidFill>
              </a:rPr>
              <a:t>3.Što mislite da ćete s tim u vezi donositi u superviziju?</a:t>
            </a:r>
          </a:p>
          <a:p>
            <a:pPr lvl="1"/>
            <a:endParaRPr lang="hr-HR" altLang="sr-Latn-RS" sz="2000" dirty="0"/>
          </a:p>
        </p:txBody>
      </p:sp>
    </p:spTree>
    <p:extLst>
      <p:ext uri="{BB962C8B-B14F-4D97-AF65-F5344CB8AC3E}">
        <p14:creationId xmlns:p14="http://schemas.microsoft.com/office/powerpoint/2010/main" val="90598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2"/>
          <p:cNvSpPr>
            <a:spLocks noGrp="1" noChangeArrowheads="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3700" kern="1200">
                <a:solidFill>
                  <a:srgbClr val="FFFFFF"/>
                </a:solidFill>
                <a:latin typeface="+mj-lt"/>
                <a:ea typeface="+mj-ea"/>
                <a:cs typeface="+mj-cs"/>
              </a:rPr>
              <a:t>Povezanost osobnog i profesionalnog razvoja</a:t>
            </a:r>
          </a:p>
        </p:txBody>
      </p:sp>
      <p:sp>
        <p:nvSpPr>
          <p:cNvPr id="53251" name="Rectangle 3"/>
          <p:cNvSpPr>
            <a:spLocks noGrp="1" noChangeArrowheads="1"/>
          </p:cNvSpPr>
          <p:nvPr>
            <p:ph idx="4294967295"/>
          </p:nvPr>
        </p:nvSpPr>
        <p:spPr>
          <a:xfrm>
            <a:off x="4810259" y="649480"/>
            <a:ext cx="6555347" cy="5546047"/>
          </a:xfrm>
        </p:spPr>
        <p:txBody>
          <a:bodyPr vert="horz" lIns="91440" tIns="45720" rIns="91440" bIns="45720" rtlCol="0" anchor="ctr">
            <a:normAutofit/>
          </a:bodyPr>
          <a:lstStyle/>
          <a:p>
            <a:pPr marL="273050"/>
            <a:r>
              <a:rPr lang="en-US" altLang="sr-Latn-RS" sz="2000"/>
              <a:t>Odgovarajuća supervizija omogućava nam da izbjegnemo profesionalnu stagnaciju – stalnim potkrijepljenjem poruke da se trebamo mijenjati i tražiti nove mogućnosti samoostvarenja u profesionalnom životu, a budući da su profesionalni i osobni razvoj nerazdvojno povezani, time stimuliramo pomake u pozitivnom smjeru i u našem osobnom razvoju – </a:t>
            </a:r>
            <a:r>
              <a:rPr lang="en-US" altLang="sr-Latn-RS" sz="2000" b="1"/>
              <a:t>i to nije samo naša osobna dobit, nego je važno za sustav, za ustanovu, korisnika</a:t>
            </a:r>
          </a:p>
        </p:txBody>
      </p:sp>
    </p:spTree>
    <p:extLst>
      <p:ext uri="{BB962C8B-B14F-4D97-AF65-F5344CB8AC3E}">
        <p14:creationId xmlns:p14="http://schemas.microsoft.com/office/powerpoint/2010/main" val="2833546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hr-BA" sz="4000">
                <a:solidFill>
                  <a:srgbClr val="FFFFFF"/>
                </a:solidFill>
              </a:rPr>
              <a:t>Primjer 1:</a:t>
            </a:r>
            <a:r>
              <a:rPr lang="hr-HR" sz="4000">
                <a:solidFill>
                  <a:srgbClr val="FFFFFF"/>
                </a:solidFill>
              </a:rPr>
              <a:t>Što bi za vas u ovom slučaju predstavljalo izazov? </a:t>
            </a:r>
            <a:endParaRPr lang="hr-BA"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hr-HR" sz="2000"/>
              <a:t>Studentica socijalnog rada III godine kao volonterka jedne nevladine organizacije obilazi staračku obitelj u kojoj živi muškarac star blizu 70 godina kojem je kao posljedica kronične bolesti amputirana noga. Zdravstveno stanje mu je loše, ali je on sačuvao pozitivan stav prema životu. Na supervizijskom susretu navela je da ne zna što da s njim radi. Voli ga je posjećivati, razgovarati s njim i šaliti se, ali se pita je li to primjereno s obzirom da on umire. </a:t>
            </a:r>
            <a:endParaRPr lang="hr-BA" sz="2000"/>
          </a:p>
          <a:p>
            <a:r>
              <a:rPr lang="hr-HR" sz="2000"/>
              <a:t>Detaljan opis njihovih susreta pokazao je da joj on "nudi" temu smrti i umiranja, da je spreman o tome razgovarati, ali da u tim situacijama ona prelazi na neku «lakšu» temu. Supervizijski rad pokazao je da ona i inače ne voli razgovor o smrti. To u njoj budi vrlo snažne osjećaje i dosjećanje na situaciju iz djetinjstva kad je i sama bila vrlo blizu smrti. </a:t>
            </a:r>
            <a:endParaRPr lang="hr-BA" sz="2000"/>
          </a:p>
          <a:p>
            <a:endParaRPr lang="hr-BA" sz="2000"/>
          </a:p>
          <a:p>
            <a:endParaRPr lang="hr-BA" sz="2000"/>
          </a:p>
        </p:txBody>
      </p:sp>
    </p:spTree>
    <p:extLst>
      <p:ext uri="{BB962C8B-B14F-4D97-AF65-F5344CB8AC3E}">
        <p14:creationId xmlns:p14="http://schemas.microsoft.com/office/powerpoint/2010/main" val="296990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hr-BA" sz="4000">
                <a:solidFill>
                  <a:srgbClr val="FFFFFF"/>
                </a:solidFill>
              </a:rPr>
              <a:t>Primjer 2: </a:t>
            </a:r>
            <a:r>
              <a:rPr lang="hr-HR" sz="4000">
                <a:solidFill>
                  <a:srgbClr val="FFFFFF"/>
                </a:solidFill>
              </a:rPr>
              <a:t>Što bi za vas u ovom slučaju predstavljalo izazov? </a:t>
            </a:r>
            <a:endParaRPr lang="hr-BA"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hr-HR" sz="2000" dirty="0"/>
              <a:t>U superviziji jedna članica grupe iznosi kako ima neugodnosti s mentorom – socijalnim radnikom na praksi u CZSS u kojem obavlja stručno </a:t>
            </a:r>
            <a:r>
              <a:rPr lang="hr-HR" sz="2000" dirty="0" err="1"/>
              <a:t>osposobljvanje</a:t>
            </a:r>
            <a:r>
              <a:rPr lang="hr-HR" sz="2000" dirty="0"/>
              <a:t>. On je poziva van, inzistira da s njim ide na teren i da se skupa voze u autu, zatim je poziva na piće, zivka telefonom itd.</a:t>
            </a:r>
            <a:endParaRPr lang="hr-BA" sz="2000" dirty="0"/>
          </a:p>
          <a:p>
            <a:r>
              <a:rPr lang="hr-HR" sz="2000" dirty="0"/>
              <a:t>Do kraja prakse ima još nekoliko tjedana a nakon toga se planira javiti na natječaj, obzirom da je riječ o CZSS u mjestu gdje ona živi.</a:t>
            </a:r>
            <a:endParaRPr lang="hr-BA" sz="2000" dirty="0"/>
          </a:p>
          <a:p>
            <a:r>
              <a:rPr lang="hr-HR" sz="2000" dirty="0"/>
              <a:t>Iznijela je problem u superviziji ali ne želi da se išta poduzima jer se boji da na natječaju za posao neće imati šanse ako bude prepoznata kao netko tko pravi probleme te odlučuje šutjeti.</a:t>
            </a:r>
            <a:endParaRPr lang="hr-BA" sz="2000" dirty="0"/>
          </a:p>
          <a:p>
            <a:endParaRPr lang="hr-BA" sz="2000" dirty="0"/>
          </a:p>
        </p:txBody>
      </p:sp>
    </p:spTree>
    <p:extLst>
      <p:ext uri="{BB962C8B-B14F-4D97-AF65-F5344CB8AC3E}">
        <p14:creationId xmlns:p14="http://schemas.microsoft.com/office/powerpoint/2010/main" val="2756295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hr-BA" sz="4000">
                <a:solidFill>
                  <a:srgbClr val="FFFFFF"/>
                </a:solidFill>
              </a:rPr>
              <a:t>Pitanja za raspravu:</a:t>
            </a:r>
          </a:p>
        </p:txBody>
      </p:sp>
      <p:sp>
        <p:nvSpPr>
          <p:cNvPr id="3" name="Content Placeholder 2"/>
          <p:cNvSpPr>
            <a:spLocks noGrp="1"/>
          </p:cNvSpPr>
          <p:nvPr>
            <p:ph idx="1"/>
          </p:nvPr>
        </p:nvSpPr>
        <p:spPr>
          <a:xfrm>
            <a:off x="4810259" y="649480"/>
            <a:ext cx="6555347" cy="5546047"/>
          </a:xfrm>
        </p:spPr>
        <p:txBody>
          <a:bodyPr anchor="ctr">
            <a:normAutofit/>
          </a:bodyPr>
          <a:lstStyle/>
          <a:p>
            <a:r>
              <a:rPr lang="hr-HR" sz="2000" dirty="0"/>
              <a:t>Što s problematičnim studentom i tko može biti problematični student/</a:t>
            </a:r>
            <a:r>
              <a:rPr lang="hr-HR" sz="2000" dirty="0" err="1"/>
              <a:t>supervizant</a:t>
            </a:r>
            <a:r>
              <a:rPr lang="hr-HR" sz="2000" dirty="0"/>
              <a:t>? </a:t>
            </a:r>
          </a:p>
          <a:p>
            <a:pPr lvl="0"/>
            <a:r>
              <a:rPr lang="hr-HR" sz="2000" dirty="0"/>
              <a:t>Što kada u grupi postoji strah od izlaganja? Što tko može učiniti? Koja je odgovornost sudionika, a koja supervizora?</a:t>
            </a:r>
            <a:endParaRPr lang="hr-BA" sz="2000" dirty="0"/>
          </a:p>
          <a:p>
            <a:pPr lvl="0"/>
            <a:r>
              <a:rPr lang="hr-HR" sz="2000" dirty="0"/>
              <a:t>Što radi supervizor kada studenti nemaju problema i kažu da je sve super? </a:t>
            </a:r>
            <a:endParaRPr lang="hr-BA" sz="2000" dirty="0"/>
          </a:p>
          <a:p>
            <a:r>
              <a:rPr lang="hr-HR" sz="2000" dirty="0"/>
              <a:t>Što kada </a:t>
            </a:r>
            <a:r>
              <a:rPr lang="hr-HR" sz="2000" dirty="0" err="1"/>
              <a:t>supervizorov</a:t>
            </a:r>
            <a:r>
              <a:rPr lang="hr-HR" sz="2000" dirty="0"/>
              <a:t> stil ne odgovara svakom </a:t>
            </a:r>
            <a:r>
              <a:rPr lang="hr-HR" sz="2000" dirty="0" err="1"/>
              <a:t>supervizantu</a:t>
            </a:r>
            <a:r>
              <a:rPr lang="hr-HR" sz="2000" dirty="0"/>
              <a:t> (npr. kreativnost, prodornost, brzina...)?</a:t>
            </a:r>
            <a:endParaRPr lang="hr-BA" sz="2000" dirty="0"/>
          </a:p>
          <a:p>
            <a:endParaRPr lang="hr-BA" sz="2000" dirty="0"/>
          </a:p>
          <a:p>
            <a:r>
              <a:rPr lang="hr-BA" sz="2000" dirty="0"/>
              <a:t>Neka druga pitanja????</a:t>
            </a:r>
          </a:p>
        </p:txBody>
      </p:sp>
    </p:spTree>
    <p:extLst>
      <p:ext uri="{BB962C8B-B14F-4D97-AF65-F5344CB8AC3E}">
        <p14:creationId xmlns:p14="http://schemas.microsoft.com/office/powerpoint/2010/main" val="165983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74" name="Rectangle 2"/>
          <p:cNvSpPr>
            <a:spLocks noGrp="1" noChangeArrowheads="1"/>
          </p:cNvSpPr>
          <p:nvPr>
            <p:ph type="title"/>
          </p:nvPr>
        </p:nvSpPr>
        <p:spPr>
          <a:xfrm>
            <a:off x="586478" y="1683756"/>
            <a:ext cx="3115265" cy="2396359"/>
          </a:xfrm>
        </p:spPr>
        <p:txBody>
          <a:bodyPr anchor="b">
            <a:normAutofit/>
          </a:bodyPr>
          <a:lstStyle/>
          <a:p>
            <a:pPr algn="r"/>
            <a:r>
              <a:rPr lang="en-US" altLang="sr-Latn-RS" sz="3100">
                <a:solidFill>
                  <a:srgbClr val="FFFFFF"/>
                </a:solidFill>
              </a:rPr>
              <a:t>Prilog 1: </a:t>
            </a:r>
            <a:r>
              <a:rPr lang="it-IT" altLang="sr-Latn-RS" sz="3100" b="1">
                <a:solidFill>
                  <a:srgbClr val="FFFFFF"/>
                </a:solidFill>
              </a:rPr>
              <a:t>Deset</a:t>
            </a:r>
            <a:r>
              <a:rPr lang="hr-HR" altLang="sr-Latn-RS" sz="3100" b="1">
                <a:solidFill>
                  <a:srgbClr val="FFFFFF"/>
                </a:solidFill>
              </a:rPr>
              <a:t> „</a:t>
            </a:r>
            <a:r>
              <a:rPr lang="it-IT" altLang="sr-Latn-RS" sz="3100" b="1">
                <a:solidFill>
                  <a:srgbClr val="FFFFFF"/>
                </a:solidFill>
              </a:rPr>
              <a:t>velikih pitanja</a:t>
            </a:r>
            <a:r>
              <a:rPr lang="hr-HR" altLang="sr-Latn-RS" sz="3100" b="1">
                <a:solidFill>
                  <a:srgbClr val="FFFFFF"/>
                </a:solidFill>
              </a:rPr>
              <a:t>” </a:t>
            </a:r>
            <a:r>
              <a:rPr lang="it-IT" altLang="sr-Latn-RS" sz="3100" b="1">
                <a:solidFill>
                  <a:srgbClr val="FFFFFF"/>
                </a:solidFill>
              </a:rPr>
              <a:t>pri reflektiranju o slu</a:t>
            </a:r>
            <a:r>
              <a:rPr lang="hr-HR" altLang="sr-Latn-RS" sz="3100" b="1">
                <a:solidFill>
                  <a:srgbClr val="FFFFFF"/>
                </a:solidFill>
              </a:rPr>
              <a:t>č</a:t>
            </a:r>
            <a:r>
              <a:rPr lang="it-IT" altLang="sr-Latn-RS" sz="3100" b="1">
                <a:solidFill>
                  <a:srgbClr val="FFFFFF"/>
                </a:solidFill>
              </a:rPr>
              <a:t>aju</a:t>
            </a:r>
            <a:r>
              <a:rPr lang="hr-HR" altLang="sr-Latn-RS" sz="3100" b="1">
                <a:solidFill>
                  <a:srgbClr val="FFFFFF"/>
                </a:solidFill>
              </a:rPr>
              <a:t> (</a:t>
            </a:r>
            <a:r>
              <a:rPr lang="it-IT" altLang="sr-Latn-RS" sz="3100" b="1">
                <a:solidFill>
                  <a:srgbClr val="FFFFFF"/>
                </a:solidFill>
              </a:rPr>
              <a:t>Munson</a:t>
            </a:r>
            <a:r>
              <a:rPr lang="hr-HR" altLang="sr-Latn-RS" sz="3100" b="1">
                <a:solidFill>
                  <a:srgbClr val="FFFFFF"/>
                </a:solidFill>
              </a:rPr>
              <a:t>, 1993.)</a:t>
            </a:r>
            <a:endParaRPr lang="en-US" altLang="sr-Latn-RS" sz="3100" b="1">
              <a:solidFill>
                <a:srgbClr val="FFFFFF"/>
              </a:solidFill>
            </a:endParaRPr>
          </a:p>
        </p:txBody>
      </p:sp>
      <p:graphicFrame>
        <p:nvGraphicFramePr>
          <p:cNvPr id="54277" name="Rectangle 3">
            <a:extLst>
              <a:ext uri="{FF2B5EF4-FFF2-40B4-BE49-F238E27FC236}">
                <a16:creationId xmlns:a16="http://schemas.microsoft.com/office/drawing/2014/main" id="{2EEC2E34-6E11-AC5F-6CEC-A1AFE18E6624}"/>
              </a:ext>
            </a:extLst>
          </p:cNvPr>
          <p:cNvGraphicFramePr/>
          <p:nvPr>
            <p:extLst>
              <p:ext uri="{D42A27DB-BD31-4B8C-83A1-F6EECF244321}">
                <p14:modId xmlns:p14="http://schemas.microsoft.com/office/powerpoint/2010/main" val="413545798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28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5C6DA01-4490-EE47-BC6C-8A6B30F900F0}"/>
              </a:ext>
            </a:extLst>
          </p:cNvPr>
          <p:cNvSpPr>
            <a:spLocks noGrp="1"/>
          </p:cNvSpPr>
          <p:nvPr>
            <p:ph type="title"/>
          </p:nvPr>
        </p:nvSpPr>
        <p:spPr>
          <a:xfrm>
            <a:off x="535020" y="685800"/>
            <a:ext cx="2780271" cy="5105400"/>
          </a:xfrm>
        </p:spPr>
        <p:txBody>
          <a:bodyPr>
            <a:normAutofit/>
          </a:bodyPr>
          <a:lstStyle/>
          <a:p>
            <a:r>
              <a:rPr lang="en-HR" sz="4000">
                <a:solidFill>
                  <a:srgbClr val="FFFFFF"/>
                </a:solidFill>
              </a:rPr>
              <a:t>Pitanje za raspravu u malim grupama</a:t>
            </a:r>
            <a:br>
              <a:rPr lang="en-HR" sz="4000">
                <a:solidFill>
                  <a:srgbClr val="FFFFFF"/>
                </a:solidFill>
              </a:rPr>
            </a:br>
            <a:r>
              <a:rPr lang="en-HR" sz="4000">
                <a:solidFill>
                  <a:srgbClr val="FFFFFF"/>
                </a:solidFill>
              </a:rPr>
              <a:t>U 20 minuta raspravite u grupi na linku</a:t>
            </a:r>
          </a:p>
        </p:txBody>
      </p:sp>
      <p:graphicFrame>
        <p:nvGraphicFramePr>
          <p:cNvPr id="22" name="Content Placeholder 2">
            <a:extLst>
              <a:ext uri="{FF2B5EF4-FFF2-40B4-BE49-F238E27FC236}">
                <a16:creationId xmlns:a16="http://schemas.microsoft.com/office/drawing/2014/main" id="{045F25D6-F098-9F78-C6F3-67665B61E2C6}"/>
              </a:ext>
            </a:extLst>
          </p:cNvPr>
          <p:cNvGraphicFramePr>
            <a:graphicFrameLocks noGrp="1"/>
          </p:cNvGraphicFramePr>
          <p:nvPr>
            <p:ph idx="1"/>
            <p:extLst>
              <p:ext uri="{D42A27DB-BD31-4B8C-83A1-F6EECF244321}">
                <p14:modId xmlns:p14="http://schemas.microsoft.com/office/powerpoint/2010/main" val="213884153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715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hr-BA" sz="2500">
                <a:solidFill>
                  <a:srgbClr val="FFFFFF"/>
                </a:solidFill>
              </a:rPr>
              <a:t>Uz prikaz slučaja dobro je navesti i neke osobine članova obitelji koje prikazujemo u superviziji te neke za njih tipične rečenice </a:t>
            </a:r>
            <a:br>
              <a:rPr lang="hr-BA" sz="2500">
                <a:solidFill>
                  <a:srgbClr val="FFFFFF"/>
                </a:solidFill>
              </a:rPr>
            </a:br>
            <a:r>
              <a:rPr lang="hr-BA" sz="2500">
                <a:solidFill>
                  <a:srgbClr val="FFFFFF"/>
                </a:solidFill>
              </a:rPr>
              <a:t>A) u situacijama stresa i B) situacijama podrške</a:t>
            </a:r>
          </a:p>
        </p:txBody>
      </p:sp>
      <p:sp>
        <p:nvSpPr>
          <p:cNvPr id="3" name="Content Placeholder 2"/>
          <p:cNvSpPr>
            <a:spLocks noGrp="1"/>
          </p:cNvSpPr>
          <p:nvPr>
            <p:ph idx="1"/>
          </p:nvPr>
        </p:nvSpPr>
        <p:spPr>
          <a:xfrm>
            <a:off x="4810259" y="649480"/>
            <a:ext cx="6555347" cy="5546047"/>
          </a:xfrm>
        </p:spPr>
        <p:txBody>
          <a:bodyPr anchor="ctr">
            <a:normAutofit/>
          </a:bodyPr>
          <a:lstStyle/>
          <a:p>
            <a:pPr marL="0" indent="0">
              <a:buNone/>
            </a:pPr>
            <a:r>
              <a:rPr lang="hr-HR" sz="1600" b="1"/>
              <a:t>Vinko (36):</a:t>
            </a:r>
            <a:r>
              <a:rPr lang="hr-HR" sz="1600"/>
              <a:t> </a:t>
            </a:r>
            <a:endParaRPr lang="hr-BA" sz="1600"/>
          </a:p>
          <a:p>
            <a:r>
              <a:rPr lang="hr-BA" sz="1600"/>
              <a:t>Pozitivno: </a:t>
            </a:r>
            <a:r>
              <a:rPr lang="hr-HR" sz="1600"/>
              <a:t>Temeljit, marljiv, strpljiv, voli provoditi vrijeme s djecom, vješt u kućnim popravcima   </a:t>
            </a:r>
            <a:endParaRPr lang="hr-BA" sz="1600"/>
          </a:p>
          <a:p>
            <a:r>
              <a:rPr lang="hr-HR" sz="1600"/>
              <a:t>Negativno: Zlopamtilo                                         </a:t>
            </a:r>
            <a:endParaRPr lang="hr-BA" sz="1600"/>
          </a:p>
          <a:p>
            <a:r>
              <a:rPr lang="hr-HR" sz="1600"/>
              <a:t>Uobičajena rečenica/uzvik/uzrečica u situaciji stresa:»Šta me daviš!» »Hoću li ja više imati malo mira?!«</a:t>
            </a:r>
            <a:endParaRPr lang="hr-BA" sz="1600"/>
          </a:p>
          <a:p>
            <a:r>
              <a:rPr lang="hr-HR" sz="1600"/>
              <a:t>Uobičajena rečenica/uzvik/uzrečica u situaciji podrške, ohrabrenja:</a:t>
            </a:r>
            <a:r>
              <a:rPr lang="hr-BA" sz="1600"/>
              <a:t> </a:t>
            </a:r>
            <a:r>
              <a:rPr lang="hr-HR" sz="1600"/>
              <a:t>»Ma budemo mi to već«, »Bit će sve dobro!«</a:t>
            </a:r>
            <a:endParaRPr lang="hr-BA" sz="1600"/>
          </a:p>
          <a:p>
            <a:pPr marL="0" indent="0">
              <a:buNone/>
            </a:pPr>
            <a:r>
              <a:rPr lang="hr-HR" sz="1600"/>
              <a:t> </a:t>
            </a:r>
            <a:r>
              <a:rPr lang="hr-HR" sz="1600" b="1"/>
              <a:t>Kristina (36):</a:t>
            </a:r>
            <a:endParaRPr lang="hr-BA" sz="1600"/>
          </a:p>
          <a:p>
            <a:r>
              <a:rPr lang="hr-HR" sz="1600"/>
              <a:t>Pozitivno: Marljiva, pouzdana, nježna, vješta u kuhanju, spretna u kućnim poslovima</a:t>
            </a:r>
            <a:endParaRPr lang="hr-BA" sz="1600"/>
          </a:p>
          <a:p>
            <a:r>
              <a:rPr lang="hr-HR" sz="1600"/>
              <a:t>Negativno: Lako se razljuti i počne vikati</a:t>
            </a:r>
            <a:endParaRPr lang="hr-BA" sz="1600"/>
          </a:p>
          <a:p>
            <a:r>
              <a:rPr lang="hr-HR" sz="1600"/>
              <a:t>Uobičajena rečenica/uzvik/uzrečica u situaciji stresa:»U vražju mater svi vi!« »Sve moram sama!«</a:t>
            </a:r>
            <a:endParaRPr lang="hr-BA" sz="1600"/>
          </a:p>
          <a:p>
            <a:r>
              <a:rPr lang="hr-HR" sz="1600"/>
              <a:t>Uobičajena rečenica/uzvik/uzrečica u situaciji podrške, ohrabrenja:»Preživjet ćemo!«</a:t>
            </a:r>
            <a:endParaRPr lang="hr-BA" sz="1600"/>
          </a:p>
          <a:p>
            <a:endParaRPr lang="hr-BA" sz="1600"/>
          </a:p>
          <a:p>
            <a:pPr marL="0" indent="0">
              <a:buNone/>
            </a:pPr>
            <a:r>
              <a:rPr lang="it-IT" sz="1600"/>
              <a:t> </a:t>
            </a:r>
            <a:endParaRPr lang="hr-BA" sz="1600"/>
          </a:p>
        </p:txBody>
      </p:sp>
    </p:spTree>
    <p:extLst>
      <p:ext uri="{BB962C8B-B14F-4D97-AF65-F5344CB8AC3E}">
        <p14:creationId xmlns:p14="http://schemas.microsoft.com/office/powerpoint/2010/main" val="3845734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F88CDA-8224-D641-A160-95E383A7D6B9}"/>
              </a:ext>
            </a:extLst>
          </p:cNvPr>
          <p:cNvSpPr>
            <a:spLocks noGrp="1"/>
          </p:cNvSpPr>
          <p:nvPr>
            <p:ph type="title"/>
          </p:nvPr>
        </p:nvSpPr>
        <p:spPr>
          <a:xfrm>
            <a:off x="524741" y="620392"/>
            <a:ext cx="3808268" cy="5504688"/>
          </a:xfrm>
        </p:spPr>
        <p:txBody>
          <a:bodyPr>
            <a:normAutofit/>
          </a:bodyPr>
          <a:lstStyle/>
          <a:p>
            <a:r>
              <a:rPr lang="en-HR" sz="6000">
                <a:solidFill>
                  <a:schemeClr val="bg1"/>
                </a:solidFill>
              </a:rPr>
              <a:t>Zadatak nakon ovog predavanja</a:t>
            </a:r>
          </a:p>
        </p:txBody>
      </p:sp>
      <p:graphicFrame>
        <p:nvGraphicFramePr>
          <p:cNvPr id="5" name="Content Placeholder 2">
            <a:extLst>
              <a:ext uri="{FF2B5EF4-FFF2-40B4-BE49-F238E27FC236}">
                <a16:creationId xmlns:a16="http://schemas.microsoft.com/office/drawing/2014/main" id="{1C344BB5-4E6A-BF39-2232-EF483D71B083}"/>
              </a:ext>
            </a:extLst>
          </p:cNvPr>
          <p:cNvGraphicFramePr>
            <a:graphicFrameLocks noGrp="1"/>
          </p:cNvGraphicFramePr>
          <p:nvPr>
            <p:ph idx="1"/>
            <p:extLst>
              <p:ext uri="{D42A27DB-BD31-4B8C-83A1-F6EECF244321}">
                <p14:modId xmlns:p14="http://schemas.microsoft.com/office/powerpoint/2010/main" val="223199483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59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698" name="Rectangle 2"/>
          <p:cNvSpPr>
            <a:spLocks noGrp="1" noChangeArrowheads="1"/>
          </p:cNvSpPr>
          <p:nvPr>
            <p:ph type="title"/>
          </p:nvPr>
        </p:nvSpPr>
        <p:spPr>
          <a:xfrm>
            <a:off x="838200" y="1412488"/>
            <a:ext cx="2899189" cy="4363844"/>
          </a:xfrm>
        </p:spPr>
        <p:txBody>
          <a:bodyPr anchor="t">
            <a:normAutofit/>
          </a:bodyPr>
          <a:lstStyle/>
          <a:p>
            <a:r>
              <a:rPr lang="en-US" altLang="sr-Latn-RS" sz="4000" b="1">
                <a:solidFill>
                  <a:srgbClr val="FFFFFF"/>
                </a:solidFill>
              </a:rPr>
              <a:t>Etika pravde i etika brige </a:t>
            </a:r>
            <a:r>
              <a:rPr lang="en-US" altLang="sr-Latn-RS" sz="4000">
                <a:solidFill>
                  <a:srgbClr val="FFFFFF"/>
                </a:solidFill>
              </a:rPr>
              <a:t>(Farley, 1993.)</a:t>
            </a:r>
          </a:p>
        </p:txBody>
      </p:sp>
      <p:sp>
        <p:nvSpPr>
          <p:cNvPr id="29699" name="Rectangle 3"/>
          <p:cNvSpPr>
            <a:spLocks noGrp="1" noChangeArrowheads="1"/>
          </p:cNvSpPr>
          <p:nvPr>
            <p:ph type="body" sz="half" idx="1"/>
          </p:nvPr>
        </p:nvSpPr>
        <p:spPr>
          <a:xfrm>
            <a:off x="4380855" y="1412489"/>
            <a:ext cx="3427283" cy="4363844"/>
          </a:xfrm>
        </p:spPr>
        <p:txBody>
          <a:bodyPr>
            <a:normAutofit/>
          </a:bodyPr>
          <a:lstStyle/>
          <a:p>
            <a:pPr marL="273050" indent="-273050"/>
            <a:r>
              <a:rPr lang="en-US" altLang="sr-Latn-RS" sz="2000" b="1"/>
              <a:t>Etika pravde </a:t>
            </a:r>
            <a:r>
              <a:rPr lang="en-US" altLang="sr-Latn-RS" sz="2000"/>
              <a:t>– poziva se na načela, hijerarhiju, moć</a:t>
            </a:r>
          </a:p>
          <a:p>
            <a:pPr marL="273050" indent="-273050"/>
            <a:r>
              <a:rPr lang="en-US" altLang="sr-Latn-RS" sz="2000"/>
              <a:t>Potiče separaciju privatnog i profesionalnog</a:t>
            </a:r>
          </a:p>
          <a:p>
            <a:pPr marL="273050" indent="-273050"/>
            <a:r>
              <a:rPr lang="en-US" altLang="sr-Latn-RS" sz="2000"/>
              <a:t>Usmjerena je na ugovor, hijararhijske odnose, dužnosti, čuvanje osobne slobode </a:t>
            </a:r>
          </a:p>
        </p:txBody>
      </p:sp>
      <p:cxnSp>
        <p:nvCxnSpPr>
          <p:cNvPr id="75" name="Straight Connector 74">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700" name="Rectangle 4"/>
          <p:cNvSpPr>
            <a:spLocks noGrp="1" noChangeArrowheads="1"/>
          </p:cNvSpPr>
          <p:nvPr>
            <p:ph type="body" sz="half" idx="2"/>
          </p:nvPr>
        </p:nvSpPr>
        <p:spPr>
          <a:xfrm>
            <a:off x="8451604" y="1412489"/>
            <a:ext cx="3197701" cy="4363844"/>
          </a:xfrm>
        </p:spPr>
        <p:txBody>
          <a:bodyPr>
            <a:normAutofit/>
          </a:bodyPr>
          <a:lstStyle/>
          <a:p>
            <a:pPr marL="273050" indent="-273050"/>
            <a:r>
              <a:rPr lang="en-US" altLang="sr-Latn-RS" sz="2000" b="1"/>
              <a:t>Etika brige </a:t>
            </a:r>
            <a:r>
              <a:rPr lang="en-US" altLang="sr-Latn-RS" sz="2000"/>
              <a:t>– poziva se na povezanost, bliskost</a:t>
            </a:r>
          </a:p>
          <a:p>
            <a:pPr marL="273050" indent="-273050"/>
            <a:r>
              <a:rPr lang="en-US" altLang="sr-Latn-RS" sz="2000"/>
              <a:t>Potiče razvoj i njegovanje odnosa </a:t>
            </a:r>
          </a:p>
          <a:p>
            <a:pPr marL="273050" indent="-273050"/>
            <a:r>
              <a:rPr lang="en-US" altLang="sr-Latn-RS" sz="2000"/>
              <a:t>Usmjerena je na suradnju, međusobnu brigu, pažnju, njegu odnosa među ljudima.</a:t>
            </a:r>
          </a:p>
        </p:txBody>
      </p:sp>
    </p:spTree>
    <p:extLst>
      <p:ext uri="{BB962C8B-B14F-4D97-AF65-F5344CB8AC3E}">
        <p14:creationId xmlns:p14="http://schemas.microsoft.com/office/powerpoint/2010/main" val="371952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hr-HR" altLang="sr-Latn-RS" sz="2800" b="1" dirty="0">
                <a:effectLst>
                  <a:outerShdw blurRad="38100" dist="38100" dir="2700000" algn="tl">
                    <a:srgbClr val="C0C0C0"/>
                  </a:outerShdw>
                </a:effectLst>
              </a:rPr>
              <a:t>“</a:t>
            </a:r>
            <a:r>
              <a:rPr lang="hr-HR" altLang="sr-Latn-RS" sz="3600" b="1" i="1" dirty="0">
                <a:effectLst>
                  <a:outerShdw blurRad="38100" dist="38100" dir="2700000" algn="tl">
                    <a:srgbClr val="C0C0C0"/>
                  </a:outerShdw>
                </a:effectLst>
              </a:rPr>
              <a:t>The role of passion in professional life</a:t>
            </a:r>
            <a:r>
              <a:rPr lang="hr-HR" altLang="sr-Latn-RS" sz="2800" b="1" dirty="0">
                <a:effectLst>
                  <a:outerShdw blurRad="38100" dist="38100" dir="2700000" algn="tl">
                    <a:srgbClr val="C0C0C0"/>
                  </a:outerShdw>
                </a:effectLst>
              </a:rPr>
              <a:t>”</a:t>
            </a:r>
            <a:br>
              <a:rPr lang="hr-HR" altLang="sr-Latn-RS" sz="2800" b="1" dirty="0">
                <a:effectLst>
                  <a:outerShdw blurRad="38100" dist="38100" dir="2700000" algn="tl">
                    <a:srgbClr val="C0C0C0"/>
                  </a:outerShdw>
                </a:effectLst>
              </a:rPr>
            </a:br>
            <a:r>
              <a:rPr lang="hr-HR" altLang="sr-Latn-RS" sz="2800" b="1" dirty="0">
                <a:effectLst>
                  <a:outerShdw blurRad="38100" dist="38100" dir="2700000" algn="tl">
                    <a:srgbClr val="C0C0C0"/>
                  </a:outerShdw>
                </a:effectLst>
              </a:rPr>
              <a:t> S. Banks, 2010. </a:t>
            </a:r>
            <a:endParaRPr lang="en-US" altLang="sr-Latn-RS" sz="2800" b="1" dirty="0">
              <a:effectLst>
                <a:outerShdw blurRad="38100" dist="38100" dir="2700000" algn="tl">
                  <a:srgbClr val="C0C0C0"/>
                </a:outerShdw>
              </a:effectLst>
            </a:endParaRPr>
          </a:p>
        </p:txBody>
      </p:sp>
      <p:sp>
        <p:nvSpPr>
          <p:cNvPr id="33795" name="Rectangle 3"/>
          <p:cNvSpPr>
            <a:spLocks noGrp="1" noChangeArrowheads="1"/>
          </p:cNvSpPr>
          <p:nvPr>
            <p:ph type="body" sz="half" idx="1"/>
          </p:nvPr>
        </p:nvSpPr>
        <p:spPr/>
        <p:txBody>
          <a:bodyPr/>
          <a:lstStyle/>
          <a:p>
            <a:endParaRPr lang="sr-Latn-RS" altLang="sr-Latn-RS"/>
          </a:p>
        </p:txBody>
      </p:sp>
      <p:sp>
        <p:nvSpPr>
          <p:cNvPr id="33796" name="Rectangle 4"/>
          <p:cNvSpPr>
            <a:spLocks noGrp="1" noChangeArrowheads="1"/>
          </p:cNvSpPr>
          <p:nvPr>
            <p:ph type="body" sz="half" idx="2"/>
          </p:nvPr>
        </p:nvSpPr>
        <p:spPr/>
        <p:txBody>
          <a:bodyPr/>
          <a:lstStyle/>
          <a:p>
            <a:pPr eaLnBrk="0" hangingPunct="0">
              <a:spcBef>
                <a:spcPct val="0"/>
              </a:spcBef>
              <a:buFontTx/>
              <a:buNone/>
            </a:pPr>
            <a:r>
              <a:rPr lang="hr-HR" altLang="sr-Latn-RS" dirty="0">
                <a:effectLst>
                  <a:outerShdw blurRad="38100" dist="38100" dir="2700000" algn="tl">
                    <a:srgbClr val="C0C0C0"/>
                  </a:outerShdw>
                </a:effectLst>
              </a:rPr>
              <a:t>Riječ je o tzv. etici brige koja se temelji na osobnosti, karakteru i promoviranju važnosti odnosa  - između socijalnog radnika i korisnika – tzv. feministički pristup etici; etika kao vrijednost</a:t>
            </a:r>
            <a:endParaRPr lang="en-GB" altLang="sr-Latn-RS" dirty="0">
              <a:effectLst>
                <a:outerShdw blurRad="38100" dist="38100" dir="2700000" algn="tl">
                  <a:srgbClr val="C0C0C0"/>
                </a:outerShdw>
              </a:effectLst>
            </a:endParaRPr>
          </a:p>
          <a:p>
            <a:endParaRPr lang="en-US" altLang="sr-Latn-RS" dirty="0"/>
          </a:p>
        </p:txBody>
      </p:sp>
      <p:pic>
        <p:nvPicPr>
          <p:cNvPr id="33797" name="Picture 2" descr="22-02-~1"/>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005840" y="1825625"/>
            <a:ext cx="4937760" cy="3978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6190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Title 1"/>
          <p:cNvSpPr>
            <a:spLocks noGrp="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4000" kern="1200">
                <a:solidFill>
                  <a:srgbClr val="FFFFFF"/>
                </a:solidFill>
                <a:latin typeface="+mj-lt"/>
                <a:ea typeface="+mj-ea"/>
                <a:cs typeface="+mj-cs"/>
              </a:rPr>
              <a:t>Etički kodeks HDSOR</a:t>
            </a:r>
          </a:p>
        </p:txBody>
      </p:sp>
      <p:sp>
        <p:nvSpPr>
          <p:cNvPr id="34819" name="Content Placeholder 2"/>
          <p:cNvSpPr>
            <a:spLocks noGrp="1"/>
          </p:cNvSpPr>
          <p:nvPr>
            <p:ph idx="4294967295"/>
          </p:nvPr>
        </p:nvSpPr>
        <p:spPr>
          <a:xfrm>
            <a:off x="4810259" y="649480"/>
            <a:ext cx="6555347" cy="5546047"/>
          </a:xfrm>
        </p:spPr>
        <p:txBody>
          <a:bodyPr vert="horz" lIns="91440" tIns="45720" rIns="91440" bIns="45720" rtlCol="0" anchor="ctr">
            <a:normAutofit/>
          </a:bodyPr>
          <a:lstStyle/>
          <a:p>
            <a:pPr marL="273050"/>
            <a:r>
              <a:rPr lang="en-US" altLang="sr-Latn-RS" sz="2000"/>
              <a:t>Ciljevi: </a:t>
            </a:r>
          </a:p>
          <a:p>
            <a:pPr marL="273050"/>
            <a:r>
              <a:rPr lang="en-US" altLang="sr-Latn-RS" sz="2000"/>
              <a:t>povećati  razinu osviještenosti supervizora o etici, </a:t>
            </a:r>
          </a:p>
          <a:p>
            <a:pPr marL="273050"/>
            <a:r>
              <a:rPr lang="en-US" altLang="sr-Latn-RS" sz="2000"/>
              <a:t>unaprijediti poželjno ponašanje supervizora u odnosu prema supervizantima, kolegama i profesionalnom okruženju,</a:t>
            </a:r>
          </a:p>
          <a:p>
            <a:pPr marL="273050"/>
            <a:r>
              <a:rPr lang="en-US" altLang="sr-Latn-RS" sz="2000"/>
              <a:t>regulirati neodgovarajuće ponašanje supervizora u svrhu zaštite  supervizanata i osoba s kojima oni rade. </a:t>
            </a:r>
          </a:p>
          <a:p>
            <a:pPr marL="273050"/>
            <a:endParaRPr lang="en-US" altLang="sr-Latn-RS" sz="2000"/>
          </a:p>
          <a:p>
            <a:pPr marL="273050"/>
            <a:r>
              <a:rPr lang="en-US" altLang="sr-Latn-RS" sz="2000"/>
              <a:t>Etički kodeks supervizora RH prihvaća opća načela ANSE</a:t>
            </a:r>
            <a:r>
              <a:rPr lang="en-US" sz="2000"/>
              <a:t>/www.</a:t>
            </a:r>
            <a:r>
              <a:rPr lang="en-US" sz="2000" b="1"/>
              <a:t>anse</a:t>
            </a:r>
            <a:r>
              <a:rPr lang="en-US" sz="2000"/>
              <a:t>.eu/</a:t>
            </a:r>
            <a:r>
              <a:rPr lang="en-US" altLang="sr-Latn-RS" sz="2000"/>
              <a:t>prema kojima se supervizija smatra autonomnom profesijom, koja je u svojoj suštini etička, a temelji se na pravednosti i brizi, uz uvažavanje povijesnih, kulturoloških, institucionalnih raznolikosti pojedinaca. </a:t>
            </a:r>
          </a:p>
          <a:p>
            <a:pPr marL="273050"/>
            <a:endParaRPr lang="en-US" altLang="sr-Latn-RS" sz="2000"/>
          </a:p>
        </p:txBody>
      </p:sp>
    </p:spTree>
    <p:extLst>
      <p:ext uri="{BB962C8B-B14F-4D97-AF65-F5344CB8AC3E}">
        <p14:creationId xmlns:p14="http://schemas.microsoft.com/office/powerpoint/2010/main" val="231666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2F41465B-7BFD-EAD9-A191-5925CC051CD0}"/>
              </a:ext>
            </a:extLst>
          </p:cNvPr>
          <p:cNvPicPr>
            <a:picLocks noChangeAspect="1"/>
          </p:cNvPicPr>
          <p:nvPr/>
        </p:nvPicPr>
        <p:blipFill rotWithShape="1">
          <a:blip r:embed="rId2">
            <a:alphaModFix amt="35000"/>
          </a:blip>
          <a:srcRect t="9916" b="10578"/>
          <a:stretch/>
        </p:blipFill>
        <p:spPr>
          <a:xfrm>
            <a:off x="20" y="1"/>
            <a:ext cx="12191980" cy="6857999"/>
          </a:xfrm>
          <a:prstGeom prst="rect">
            <a:avLst/>
          </a:prstGeom>
        </p:spPr>
      </p:pic>
      <p:sp>
        <p:nvSpPr>
          <p:cNvPr id="2" name="Title 1"/>
          <p:cNvSpPr>
            <a:spLocks noGrp="1"/>
          </p:cNvSpPr>
          <p:nvPr>
            <p:ph type="title"/>
          </p:nvPr>
        </p:nvSpPr>
        <p:spPr>
          <a:xfrm>
            <a:off x="838201" y="1065862"/>
            <a:ext cx="3313164" cy="4726276"/>
          </a:xfrm>
        </p:spPr>
        <p:txBody>
          <a:bodyPr>
            <a:normAutofit/>
          </a:bodyPr>
          <a:lstStyle/>
          <a:p>
            <a:pPr algn="r"/>
            <a:r>
              <a:rPr lang="hr-BA" sz="4000">
                <a:solidFill>
                  <a:srgbClr val="FFFFFF"/>
                </a:solidFill>
              </a:rPr>
              <a:t>Odgovornosti u superviziji</a:t>
            </a:r>
          </a:p>
        </p:txBody>
      </p:sp>
      <p:cxnSp>
        <p:nvCxnSpPr>
          <p:cNvPr id="14" name="Straight Connector 1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5"/>
          <p:cNvGraphicFramePr>
            <a:graphicFrameLocks noGrp="1"/>
          </p:cNvGraphicFramePr>
          <p:nvPr>
            <p:ph idx="1"/>
            <p:extLst>
              <p:ext uri="{D42A27DB-BD31-4B8C-83A1-F6EECF244321}">
                <p14:modId xmlns:p14="http://schemas.microsoft.com/office/powerpoint/2010/main" val="2321182470"/>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41796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Shape 7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62" name="Title 1"/>
          <p:cNvSpPr>
            <a:spLocks noGrp="1"/>
          </p:cNvSpPr>
          <p:nvPr>
            <p:ph type="title" idx="4294967295"/>
          </p:nvPr>
        </p:nvSpPr>
        <p:spPr>
          <a:xfrm>
            <a:off x="934872" y="982272"/>
            <a:ext cx="3388419" cy="4560970"/>
          </a:xfrm>
        </p:spPr>
        <p:txBody>
          <a:bodyPr vert="horz" lIns="91440" tIns="45720" rIns="91440" bIns="45720" rtlCol="0" anchor="ctr">
            <a:normAutofit/>
          </a:bodyPr>
          <a:lstStyle/>
          <a:p>
            <a:r>
              <a:rPr lang="en-US" altLang="sr-Latn-RS" sz="3700" kern="1200">
                <a:solidFill>
                  <a:srgbClr val="FFFFFF"/>
                </a:solidFill>
                <a:latin typeface="+mj-lt"/>
                <a:ea typeface="+mj-ea"/>
                <a:cs typeface="+mj-cs"/>
              </a:rPr>
              <a:t>U supervizijskom odnosu važno je da supervizant postane odgovoran pridržavati se dogovorenih pravila suradnje:</a:t>
            </a:r>
          </a:p>
        </p:txBody>
      </p:sp>
      <p:sp>
        <p:nvSpPr>
          <p:cNvPr id="7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4294967295"/>
          </p:nvPr>
        </p:nvSpPr>
        <p:spPr>
          <a:xfrm>
            <a:off x="5221862" y="1719618"/>
            <a:ext cx="5948831" cy="4334629"/>
          </a:xfrm>
        </p:spPr>
        <p:txBody>
          <a:bodyPr vert="horz" lIns="91440" tIns="45720" rIns="91440" bIns="45720" rtlCol="0" anchor="ctr">
            <a:normAutofit/>
          </a:bodyPr>
          <a:lstStyle/>
          <a:p>
            <a:r>
              <a:rPr lang="en-US" altLang="sr-Latn-RS" sz="1700">
                <a:solidFill>
                  <a:srgbClr val="FEFFFF"/>
                </a:solidFill>
              </a:rPr>
              <a:t>Redovitost dolaska na susrete, aktivno sudjelovanje, pripremanje za susret, iznošenje slučaja, donošenje dokumentacije ili materijala za rad, poštivanje etičkog kodeksa, zakona i profesionalnih normi te vođenje evidencije o vlastitom radu. </a:t>
            </a:r>
          </a:p>
          <a:p>
            <a:r>
              <a:rPr lang="en-US" altLang="sr-Latn-RS" sz="1700">
                <a:solidFill>
                  <a:srgbClr val="FEFFFF"/>
                </a:solidFill>
              </a:rPr>
              <a:t>Posebno područje odgovornosti supervizanta je poštivanje dogovora o istinitom i cjelovitom informiranju supervizora o kliničkom radu. </a:t>
            </a:r>
          </a:p>
          <a:p>
            <a:r>
              <a:rPr lang="en-US" altLang="sr-Latn-RS" sz="1700">
                <a:solidFill>
                  <a:srgbClr val="FEFFFF"/>
                </a:solidFill>
              </a:rPr>
              <a:t>Supervizant treba obavijestiti supervizora o svakom događaju, iskustvu ili problemu kojeg procijeni da sadrži rizik od ugrožavanja dobrobiti korisnika ili supervizora. </a:t>
            </a:r>
          </a:p>
          <a:p>
            <a:r>
              <a:rPr lang="en-US" altLang="sr-Latn-RS" sz="1700">
                <a:solidFill>
                  <a:srgbClr val="FEFFFF"/>
                </a:solidFill>
              </a:rPr>
              <a:t>Stoga je dobro u supervizijskom dogovoru specifično navesti glavne okolnosti o kojima supervizant treba obavijestiti supervizora (na primjer: sukob s korisnikom, neetično ponašanje, prijetnja, visokorizična profesionalna situacija). </a:t>
            </a:r>
          </a:p>
        </p:txBody>
      </p:sp>
    </p:spTree>
    <p:extLst>
      <p:ext uri="{BB962C8B-B14F-4D97-AF65-F5344CB8AC3E}">
        <p14:creationId xmlns:p14="http://schemas.microsoft.com/office/powerpoint/2010/main" val="70829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10" name="Title 1"/>
          <p:cNvSpPr>
            <a:spLocks noGrp="1"/>
          </p:cNvSpPr>
          <p:nvPr>
            <p:ph type="title" idx="4294967295"/>
          </p:nvPr>
        </p:nvSpPr>
        <p:spPr>
          <a:xfrm>
            <a:off x="826396" y="586855"/>
            <a:ext cx="4230100" cy="3387497"/>
          </a:xfrm>
        </p:spPr>
        <p:txBody>
          <a:bodyPr vert="horz" lIns="91440" tIns="45720" rIns="91440" bIns="45720" rtlCol="0" anchor="b">
            <a:normAutofit/>
          </a:bodyPr>
          <a:lstStyle/>
          <a:p>
            <a:pPr algn="r"/>
            <a:r>
              <a:rPr lang="en-US" altLang="sr-Latn-RS" sz="4000" kern="1200">
                <a:solidFill>
                  <a:srgbClr val="FFFFFF"/>
                </a:solidFill>
                <a:latin typeface="+mj-lt"/>
                <a:ea typeface="+mj-ea"/>
                <a:cs typeface="+mj-cs"/>
              </a:rPr>
              <a:t>Ranjivost u superviziji</a:t>
            </a:r>
          </a:p>
        </p:txBody>
      </p:sp>
      <p:sp>
        <p:nvSpPr>
          <p:cNvPr id="3" name="Content Placeholder 2"/>
          <p:cNvSpPr>
            <a:spLocks noGrp="1"/>
          </p:cNvSpPr>
          <p:nvPr>
            <p:ph idx="4294967295"/>
          </p:nvPr>
        </p:nvSpPr>
        <p:spPr>
          <a:xfrm>
            <a:off x="6503158" y="649480"/>
            <a:ext cx="4862447" cy="5546047"/>
          </a:xfrm>
        </p:spPr>
        <p:txBody>
          <a:bodyPr vert="horz" lIns="91440" tIns="45720" rIns="91440" bIns="45720" rtlCol="0" anchor="ctr">
            <a:normAutofit/>
          </a:bodyPr>
          <a:lstStyle/>
          <a:p>
            <a:r>
              <a:rPr lang="en-US" altLang="sr-Latn-RS" sz="1700"/>
              <a:t>Budući da se supervizijski odnos odvija u uvjetima neravnopravnosti položaja i moći, ključna osobina supervizanta je psihička, naročito emocionalna, ranjivost. </a:t>
            </a:r>
          </a:p>
          <a:p>
            <a:r>
              <a:rPr lang="en-US" altLang="sr-Latn-RS" sz="1700"/>
              <a:t>Ona proizlazi iz njegove pozicije osobe koja izlaže svoju potrebu i treba stručnu pomoć. </a:t>
            </a:r>
          </a:p>
          <a:p>
            <a:r>
              <a:rPr lang="en-US" altLang="sr-Latn-RS" sz="1700"/>
              <a:t>U supervizijskom procesu neizbježno je otkrivanje supervizantovog privatnog i profesionalnog svijeta. </a:t>
            </a:r>
          </a:p>
          <a:p>
            <a:r>
              <a:rPr lang="en-US" altLang="sr-Latn-RS" sz="1700"/>
              <a:t>On iznosi svoje profesionalne teškoće, slabosti i ograničenja, ono s čime se otežano suočava u svakodnevnoj praksi (Žorga, 2002.). </a:t>
            </a:r>
          </a:p>
          <a:p>
            <a:r>
              <a:rPr lang="en-US" altLang="sr-Latn-RS" sz="1700"/>
              <a:t>Ranjivost može biti povezana s osjetljivosti radne situacije i socijalnog konteksta u kojem se teškoća razvila, a emocionalni naboj profesionalnog iskustva ponavlja se u supervizijskom fokusu (Lee i Renzetti, 1990., prema Hewitt, 2007.; Tronto, 1993., prema Barnes i Brannelly, 2008.; Berman i Berger, 2007.). </a:t>
            </a:r>
          </a:p>
        </p:txBody>
      </p:sp>
    </p:spTree>
    <p:extLst>
      <p:ext uri="{BB962C8B-B14F-4D97-AF65-F5344CB8AC3E}">
        <p14:creationId xmlns:p14="http://schemas.microsoft.com/office/powerpoint/2010/main" val="230808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Title 1"/>
          <p:cNvSpPr>
            <a:spLocks noGrp="1"/>
          </p:cNvSpPr>
          <p:nvPr>
            <p:ph type="title" idx="4294967295"/>
          </p:nvPr>
        </p:nvSpPr>
        <p:spPr>
          <a:xfrm>
            <a:off x="466722" y="586855"/>
            <a:ext cx="3201366" cy="3387497"/>
          </a:xfrm>
        </p:spPr>
        <p:txBody>
          <a:bodyPr vert="horz" lIns="91440" tIns="45720" rIns="91440" bIns="45720" rtlCol="0" anchor="b">
            <a:normAutofit/>
          </a:bodyPr>
          <a:lstStyle/>
          <a:p>
            <a:pPr algn="r"/>
            <a:r>
              <a:rPr lang="en-US" altLang="sr-Latn-RS" sz="2800" kern="1200">
                <a:solidFill>
                  <a:srgbClr val="FFFFFF"/>
                </a:solidFill>
                <a:latin typeface="+mj-lt"/>
                <a:ea typeface="+mj-ea"/>
                <a:cs typeface="+mj-cs"/>
              </a:rPr>
              <a:t>Ranjivost se može izražavati kroz doživljaj nezaštićenosti, neizvjesnosti, pritiska ili tjeskobe i može biti različitog intenziteta:</a:t>
            </a:r>
          </a:p>
        </p:txBody>
      </p:sp>
      <p:sp>
        <p:nvSpPr>
          <p:cNvPr id="3" name="Content Placeholder 2"/>
          <p:cNvSpPr>
            <a:spLocks noGrp="1"/>
          </p:cNvSpPr>
          <p:nvPr>
            <p:ph idx="4294967295"/>
          </p:nvPr>
        </p:nvSpPr>
        <p:spPr>
          <a:xfrm>
            <a:off x="4810259" y="663548"/>
            <a:ext cx="6555347" cy="5546047"/>
          </a:xfrm>
        </p:spPr>
        <p:txBody>
          <a:bodyPr vert="horz" lIns="91440" tIns="45720" rIns="91440" bIns="45720" rtlCol="0" anchor="ctr">
            <a:normAutofit/>
          </a:bodyPr>
          <a:lstStyle/>
          <a:p>
            <a:endParaRPr lang="en-US" altLang="sr-Latn-RS" sz="2000"/>
          </a:p>
          <a:p>
            <a:r>
              <a:rPr lang="en-US" altLang="sr-Latn-RS" sz="2000"/>
              <a:t>Ranjivost studenta u superviziji u edukaciji dodatno je povezana s procesom učenja, novim iskustvom, promjenom i razvojem, a naročito s procjenom stečene kompetencije. </a:t>
            </a:r>
          </a:p>
          <a:p>
            <a:r>
              <a:rPr lang="en-US" altLang="sr-Latn-RS" sz="2000"/>
              <a:t>Može biti uvećana zbog načina na koji supervizor vodi proces, pruža ili uskraćuje podršku te kako izražava svoju veću hijerarhijsku moć. </a:t>
            </a:r>
          </a:p>
          <a:p>
            <a:r>
              <a:rPr lang="en-US" altLang="sr-Latn-RS" sz="2000"/>
              <a:t>Osim ranjivosti i povećana ovisnost o supervizoru jedna je od karakteristika supervizanta početnika. Ona je neophodna u etapi kada supervizant počinje razvijati profesionalne vještine i nije još sposoban djelovati autonomno. </a:t>
            </a:r>
          </a:p>
          <a:p>
            <a:r>
              <a:rPr lang="en-US" altLang="sr-Latn-RS" sz="2000"/>
              <a:t>Stoga iz ovisnosti proizlazi potreba da supervizor snažnije vodi profesionalni razvoj supervizanta te osigura poželjne okolnosti za razvoj i strukturu učenja (Thomas, 2010.). </a:t>
            </a:r>
          </a:p>
          <a:p>
            <a:endParaRPr lang="en-US" altLang="sr-Latn-RS" sz="2000"/>
          </a:p>
        </p:txBody>
      </p:sp>
    </p:spTree>
    <p:extLst>
      <p:ext uri="{BB962C8B-B14F-4D97-AF65-F5344CB8AC3E}">
        <p14:creationId xmlns:p14="http://schemas.microsoft.com/office/powerpoint/2010/main" val="909427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2130</Words>
  <Application>Microsoft Macintosh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Supervizija i etika</vt:lpstr>
      <vt:lpstr>Pitanje za raspravu u malim grupama U 20 minuta raspravite u grupi na linku</vt:lpstr>
      <vt:lpstr>Etika pravde i etika brige (Farley, 1993.)</vt:lpstr>
      <vt:lpstr>“The role of passion in professional life”  S. Banks, 2010. </vt:lpstr>
      <vt:lpstr>Etički kodeks HDSOR</vt:lpstr>
      <vt:lpstr>Odgovornosti u superviziji</vt:lpstr>
      <vt:lpstr>U supervizijskom odnosu važno je da supervizant postane odgovoran pridržavati se dogovorenih pravila suradnje:</vt:lpstr>
      <vt:lpstr>Ranjivost u superviziji</vt:lpstr>
      <vt:lpstr>Ranjivost se može izražavati kroz doživljaj nezaštićenosti, neizvjesnosti, pritiska ili tjeskobe i može biti različitog intenziteta:</vt:lpstr>
      <vt:lpstr>Moć u superviziji</vt:lpstr>
      <vt:lpstr>Od iznimne je važnosti moć dijeliti, odnosno, umjesto «nad moći» stvarati zajedničku «moć s» osobom (Starhawk, 1990)</vt:lpstr>
      <vt:lpstr>Osobne i profesionalne vrijednosti u superviziji</vt:lpstr>
      <vt:lpstr>Nepoželjni utjecaj osobnog na profesionalno</vt:lpstr>
      <vt:lpstr>Vježba u malim grupama na linkovima raspravite u 20-30 minuta</vt:lpstr>
      <vt:lpstr>Povezanost osobnog i profesionalnog razvoja</vt:lpstr>
      <vt:lpstr>Primjer 1:Što bi za vas u ovom slučaju predstavljalo izazov? </vt:lpstr>
      <vt:lpstr>Primjer 2: Što bi za vas u ovom slučaju predstavljalo izazov? </vt:lpstr>
      <vt:lpstr>Pitanja za raspravu:</vt:lpstr>
      <vt:lpstr>Prilog 1: Deset „velikih pitanja” pri reflektiranju o slučaju (Munson, 1993.)</vt:lpstr>
      <vt:lpstr>Uz prikaz slučaja dobro je navesti i neke osobine članova obitelji koje prikazujemo u superviziji te neke za njih tipične rečenice  A) u situacijama stresa i B) situacijama podrške</vt:lpstr>
      <vt:lpstr>Zadatak nakon ovog predavanja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Marijana Majdak</cp:lastModifiedBy>
  <cp:revision>14</cp:revision>
  <dcterms:created xsi:type="dcterms:W3CDTF">2019-03-26T10:33:20Z</dcterms:created>
  <dcterms:modified xsi:type="dcterms:W3CDTF">2022-03-23T11:12:18Z</dcterms:modified>
</cp:coreProperties>
</file>