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59"/>
  </p:notesMasterIdLst>
  <p:handoutMasterIdLst>
    <p:handoutMasterId r:id="rId60"/>
  </p:handoutMasterIdLst>
  <p:sldIdLst>
    <p:sldId id="256" r:id="rId2"/>
    <p:sldId id="301" r:id="rId3"/>
    <p:sldId id="310" r:id="rId4"/>
    <p:sldId id="311" r:id="rId5"/>
    <p:sldId id="303" r:id="rId6"/>
    <p:sldId id="260" r:id="rId7"/>
    <p:sldId id="263" r:id="rId8"/>
    <p:sldId id="264" r:id="rId9"/>
    <p:sldId id="267" r:id="rId10"/>
    <p:sldId id="309" r:id="rId11"/>
    <p:sldId id="265" r:id="rId12"/>
    <p:sldId id="308" r:id="rId13"/>
    <p:sldId id="266" r:id="rId14"/>
    <p:sldId id="304" r:id="rId15"/>
    <p:sldId id="305" r:id="rId16"/>
    <p:sldId id="306" r:id="rId17"/>
    <p:sldId id="307" r:id="rId18"/>
    <p:sldId id="312" r:id="rId19"/>
    <p:sldId id="269" r:id="rId20"/>
    <p:sldId id="313" r:id="rId21"/>
    <p:sldId id="314" r:id="rId22"/>
    <p:sldId id="317" r:id="rId23"/>
    <p:sldId id="316" r:id="rId24"/>
    <p:sldId id="270" r:id="rId25"/>
    <p:sldId id="319" r:id="rId26"/>
    <p:sldId id="318" r:id="rId27"/>
    <p:sldId id="271" r:id="rId28"/>
    <p:sldId id="322" r:id="rId29"/>
    <p:sldId id="321" r:id="rId30"/>
    <p:sldId id="274" r:id="rId31"/>
    <p:sldId id="275" r:id="rId32"/>
    <p:sldId id="283" r:id="rId33"/>
    <p:sldId id="323" r:id="rId34"/>
    <p:sldId id="276" r:id="rId35"/>
    <p:sldId id="280" r:id="rId36"/>
    <p:sldId id="281" r:id="rId37"/>
    <p:sldId id="282" r:id="rId38"/>
    <p:sldId id="284" r:id="rId39"/>
    <p:sldId id="278" r:id="rId40"/>
    <p:sldId id="279" r:id="rId41"/>
    <p:sldId id="300" r:id="rId42"/>
    <p:sldId id="289" r:id="rId43"/>
    <p:sldId id="290" r:id="rId44"/>
    <p:sldId id="291" r:id="rId45"/>
    <p:sldId id="292" r:id="rId46"/>
    <p:sldId id="299" r:id="rId47"/>
    <p:sldId id="295" r:id="rId48"/>
    <p:sldId id="296" r:id="rId49"/>
    <p:sldId id="297" r:id="rId50"/>
    <p:sldId id="298" r:id="rId51"/>
    <p:sldId id="294" r:id="rId52"/>
    <p:sldId id="277" r:id="rId53"/>
    <p:sldId id="286" r:id="rId54"/>
    <p:sldId id="262" r:id="rId55"/>
    <p:sldId id="261" r:id="rId56"/>
    <p:sldId id="288" r:id="rId57"/>
    <p:sldId id="258"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7BB15FF-FF94-4F96-A71A-F2EFFF49448B}" type="datetimeFigureOut">
              <a:rPr lang="sr-Latn-CS"/>
              <a:pPr>
                <a:defRPr/>
              </a:pPr>
              <a:t>26.10.2017.</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06B8C36-A4C3-44F4-BF37-EBC1D076EE89}" type="slidenum">
              <a:rPr lang="hr-HR"/>
              <a:pPr>
                <a:defRPr/>
              </a:pPr>
              <a:t>‹#›</a:t>
            </a:fld>
            <a:endParaRPr lang="hr-HR"/>
          </a:p>
        </p:txBody>
      </p:sp>
    </p:spTree>
    <p:extLst>
      <p:ext uri="{BB962C8B-B14F-4D97-AF65-F5344CB8AC3E}">
        <p14:creationId xmlns:p14="http://schemas.microsoft.com/office/powerpoint/2010/main" val="2547677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hr-HR"/>
          </a:p>
        </p:txBody>
      </p:sp>
      <p:sp>
        <p:nvSpPr>
          <p:cNvPr id="716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D0C91D3-2EB3-4BAA-83D8-0A3772FCA337}" type="datetimeFigureOut">
              <a:rPr lang="hr-HR"/>
              <a:pPr>
                <a:defRPr/>
              </a:pPr>
              <a:t>26.10.2017.</a:t>
            </a:fld>
            <a:endParaRPr lang="hr-H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hr-HR"/>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C13658-487F-44AA-998D-67D2C2711C4F}" type="slidenum">
              <a:rPr lang="hr-HR"/>
              <a:pPr>
                <a:defRPr/>
              </a:pPr>
              <a:t>‹#›</a:t>
            </a:fld>
            <a:endParaRPr lang="hr-HR"/>
          </a:p>
        </p:txBody>
      </p:sp>
    </p:spTree>
    <p:extLst>
      <p:ext uri="{BB962C8B-B14F-4D97-AF65-F5344CB8AC3E}">
        <p14:creationId xmlns:p14="http://schemas.microsoft.com/office/powerpoint/2010/main" val="15876974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B0AEB427-0C1F-45E6-937C-9D5F54213AFE}" type="datetime1">
              <a:rPr lang="en-US"/>
              <a:pPr>
                <a:defRPr/>
              </a:pPr>
              <a:t>10/26/2017</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BFD8C34E-1E3A-41A0-A68C-BD2B870B70CB}"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a:lstStyle>
            <a:lvl1pPr>
              <a:defRPr/>
            </a:lvl1pPr>
          </a:lstStyle>
          <a:p>
            <a:pPr>
              <a:defRPr/>
            </a:pPr>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hr-HR"/>
          </a:p>
        </p:txBody>
      </p:sp>
      <p:sp>
        <p:nvSpPr>
          <p:cNvPr id="5" name="Date Placeholder 13"/>
          <p:cNvSpPr>
            <a:spLocks noGrp="1"/>
          </p:cNvSpPr>
          <p:nvPr>
            <p:ph type="dt" sz="half" idx="11"/>
          </p:nvPr>
        </p:nvSpPr>
        <p:spPr/>
        <p:txBody>
          <a:bodyPr/>
          <a:lstStyle>
            <a:lvl1pPr>
              <a:defRPr/>
            </a:lvl1pPr>
          </a:lstStyle>
          <a:p>
            <a:pPr>
              <a:defRPr/>
            </a:pPr>
            <a:fld id="{6AAAF391-B723-47F4-A51F-B05CEB1AC488}" type="datetime1">
              <a:rPr lang="en-US"/>
              <a:pPr>
                <a:defRPr/>
              </a:pPr>
              <a:t>10/26/2017</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E78A463F-087F-4BB5-9935-C103A3D3D5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hr-HR"/>
          </a:p>
        </p:txBody>
      </p:sp>
      <p:sp>
        <p:nvSpPr>
          <p:cNvPr id="5" name="Date Placeholder 13"/>
          <p:cNvSpPr>
            <a:spLocks noGrp="1"/>
          </p:cNvSpPr>
          <p:nvPr>
            <p:ph type="dt" sz="half" idx="11"/>
          </p:nvPr>
        </p:nvSpPr>
        <p:spPr/>
        <p:txBody>
          <a:bodyPr/>
          <a:lstStyle>
            <a:lvl1pPr>
              <a:defRPr/>
            </a:lvl1pPr>
          </a:lstStyle>
          <a:p>
            <a:pPr>
              <a:defRPr/>
            </a:pPr>
            <a:fld id="{C038C76C-42F7-4F57-A703-327D45600B82}" type="datetime1">
              <a:rPr lang="en-US"/>
              <a:pPr>
                <a:defRPr/>
              </a:pPr>
              <a:t>10/26/2017</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B3E33949-C6D5-4478-A491-C27B406166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EA1F0CDB-4FD6-4A9A-9316-CB532F06684C}" type="datetime1">
              <a:rPr lang="en-US"/>
              <a:pPr>
                <a:defRPr/>
              </a:pPr>
              <a:t>10/26/2017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hr-HR"/>
          </a:p>
        </p:txBody>
      </p:sp>
      <p:sp>
        <p:nvSpPr>
          <p:cNvPr id="7" name="Slide Number Placeholder 5"/>
          <p:cNvSpPr>
            <a:spLocks noGrp="1"/>
          </p:cNvSpPr>
          <p:nvPr>
            <p:ph type="sldNum" sz="quarter" idx="12"/>
          </p:nvPr>
        </p:nvSpPr>
        <p:spPr/>
        <p:txBody>
          <a:bodyPr/>
          <a:lstStyle>
            <a:lvl1pPr>
              <a:defRPr/>
            </a:lvl1pPr>
            <a:extLst/>
          </a:lstStyle>
          <a:p>
            <a:pPr>
              <a:defRPr/>
            </a:pPr>
            <a:fld id="{04E75E33-CA09-4653-B28D-11A128A7EA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661B3F2E-7834-4DC6-A1A0-5FB7F825E6C7}" type="datetime1">
              <a:rPr lang="en-US"/>
              <a:pPr>
                <a:defRPr/>
              </a:pPr>
              <a:t>10/26/2017</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755CF449-C00C-4CCE-A669-2E722A55E88C}"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a:lstStyle>
            <a:lvl1pPr>
              <a:defRPr/>
            </a:lvl1pPr>
          </a:lstStyle>
          <a:p>
            <a:pPr>
              <a:defRPr/>
            </a:pPr>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EE47833A-5E21-437B-AFFE-C1A48327CFF9}" type="datetime1">
              <a:rPr lang="en-US"/>
              <a:pPr>
                <a:defRPr/>
              </a:pPr>
              <a:t>10/26/2017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hr-HR"/>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EDAB5C63-F2AB-49BF-8CD7-52173C1CCA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8" name="Rectangle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C36F3805-140B-41D4-A66E-45ED12D761D8}" type="datetime1">
              <a:rPr lang="en-US"/>
              <a:pPr>
                <a:defRPr/>
              </a:pPr>
              <a:t>10/26/2017</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hr-HR"/>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AA2236C5-F430-43EE-B8EF-A7229825CD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9E6B912A-95C9-4236-804C-4BED30CF48B1}" type="datetime1">
              <a:rPr lang="en-US"/>
              <a:pPr>
                <a:defRPr/>
              </a:pPr>
              <a:t>10/26/2017</a:t>
            </a:fld>
            <a:endParaRPr lang="en-US"/>
          </a:p>
        </p:txBody>
      </p:sp>
      <p:sp>
        <p:nvSpPr>
          <p:cNvPr id="5" name="Footer Placeholder 3"/>
          <p:cNvSpPr>
            <a:spLocks noGrp="1"/>
          </p:cNvSpPr>
          <p:nvPr>
            <p:ph type="ftr" sz="quarter" idx="11"/>
          </p:nvPr>
        </p:nvSpPr>
        <p:spPr/>
        <p:txBody>
          <a:bodyPr/>
          <a:lstStyle>
            <a:lvl1pPr>
              <a:defRPr/>
            </a:lvl1pPr>
          </a:lstStyle>
          <a:p>
            <a:pPr>
              <a:defRPr/>
            </a:pPr>
            <a:endParaRPr lang="hr-HR"/>
          </a:p>
        </p:txBody>
      </p:sp>
      <p:sp>
        <p:nvSpPr>
          <p:cNvPr id="6" name="Slide Number Placeholder 4"/>
          <p:cNvSpPr>
            <a:spLocks noGrp="1"/>
          </p:cNvSpPr>
          <p:nvPr>
            <p:ph type="sldNum" sz="quarter" idx="12"/>
          </p:nvPr>
        </p:nvSpPr>
        <p:spPr/>
        <p:txBody>
          <a:bodyPr/>
          <a:lstStyle>
            <a:lvl1pPr>
              <a:defRPr/>
            </a:lvl1pPr>
            <a:extLst/>
          </a:lstStyle>
          <a:p>
            <a:pPr>
              <a:defRPr/>
            </a:pPr>
            <a:fld id="{AD35C9D5-786F-461A-978F-94AE50A411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hr-HR"/>
          </a:p>
        </p:txBody>
      </p:sp>
      <p:sp>
        <p:nvSpPr>
          <p:cNvPr id="3" name="Date Placeholder 13"/>
          <p:cNvSpPr>
            <a:spLocks noGrp="1"/>
          </p:cNvSpPr>
          <p:nvPr>
            <p:ph type="dt" sz="half" idx="11"/>
          </p:nvPr>
        </p:nvSpPr>
        <p:spPr/>
        <p:txBody>
          <a:bodyPr/>
          <a:lstStyle>
            <a:lvl1pPr>
              <a:defRPr/>
            </a:lvl1pPr>
          </a:lstStyle>
          <a:p>
            <a:pPr>
              <a:defRPr/>
            </a:pPr>
            <a:fld id="{068767F1-B125-4E44-8126-E375C09BA9ED}" type="datetime1">
              <a:rPr lang="en-US"/>
              <a:pPr>
                <a:defRPr/>
              </a:pPr>
              <a:t>10/26/2017</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5CDA6EAC-F27A-4015-8E01-5B32B1D81DD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F2714C44-1E92-49E2-82AF-25C377D86C7C}" type="datetime1">
              <a:rPr lang="en-US"/>
              <a:pPr>
                <a:defRPr/>
              </a:pPr>
              <a:t>10/26/2017</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7C4A6947-D172-4F2A-B3D5-02478E0F688A}"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a:lstStyle>
            <a:lvl1pPr>
              <a:defRPr/>
            </a:lvl1pPr>
          </a:lstStyle>
          <a:p>
            <a:pPr>
              <a:defRPr/>
            </a:pPr>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6B81CC5A-21A1-4383-8B5F-98D43A1E133C}" type="datetime1">
              <a:rPr lang="en-US"/>
              <a:pPr>
                <a:defRPr/>
              </a:pPr>
              <a:t>10/26/2017</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9956D19C-774A-4784-9989-093EB03670F2}"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a:lstStyle>
            <a:lvl1pPr>
              <a:defRPr/>
            </a:lvl1pPr>
          </a:lstStyle>
          <a:p>
            <a:pPr>
              <a:defRPr/>
            </a:pPr>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vert="horz" wrap="square" lIns="91440" tIns="45720" rIns="91440" bIns="45720" numCol="1" anchor="t" anchorCtr="0" compatLnSpc="1">
            <a:prstTxWarp prst="textNoShape">
              <a:avLst/>
            </a:prstTxWarp>
          </a:bodyPr>
          <a:lstStyle>
            <a:lvl1pPr algn="r">
              <a:defRPr sz="1300">
                <a:solidFill>
                  <a:srgbClr val="B9BBB2"/>
                </a:solidFill>
                <a:latin typeface="Rockwell" pitchFamily="18" charset="0"/>
              </a:defRPr>
            </a:lvl1pPr>
          </a:lstStyle>
          <a:p>
            <a:pPr>
              <a:defRPr/>
            </a:pPr>
            <a:endParaRPr lang="hr-HR"/>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fld id="{BAC22695-3129-43E9-8062-65CE819792CE}" type="datetime1">
              <a:rPr lang="en-US"/>
              <a:pPr>
                <a:defRPr/>
              </a:pPr>
              <a:t>10/26/2017</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a:solidFill>
                  <a:schemeClr val="tx2">
                    <a:shade val="90000"/>
                  </a:schemeClr>
                </a:solidFill>
                <a:effectLst/>
                <a:latin typeface="+mn-lt"/>
              </a:defRPr>
            </a:lvl1pPr>
            <a:extLst/>
          </a:lstStyle>
          <a:p>
            <a:pPr>
              <a:defRPr/>
            </a:pPr>
            <a:fld id="{5FE624C7-E130-4F13-AE2F-A2FBF7E5F994}"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13" r:id="rId7"/>
    <p:sldLayoutId id="2147483822" r:id="rId8"/>
    <p:sldLayoutId id="2147483823" r:id="rId9"/>
    <p:sldLayoutId id="2147483814" r:id="rId10"/>
    <p:sldLayoutId id="2147483815" r:id="rId11"/>
  </p:sldLayoutIdLst>
  <p:hf hdr="0" ftr="0" dt="0"/>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0"/>
          <p:cNvSpPr>
            <a:spLocks noGrp="1"/>
          </p:cNvSpPr>
          <p:nvPr>
            <p:ph type="sldNum" sz="quarter" idx="11"/>
          </p:nvPr>
        </p:nvSpPr>
        <p:spPr/>
        <p:txBody>
          <a:bodyPr/>
          <a:lstStyle/>
          <a:p>
            <a:pPr>
              <a:defRPr/>
            </a:pPr>
            <a:fld id="{F8C06D84-5D85-48BD-842D-3892AE86CD4E}" type="slidenum">
              <a:rPr lang="en-US"/>
              <a:pPr>
                <a:defRPr/>
              </a:pPr>
              <a:t>1</a:t>
            </a:fld>
            <a:endParaRPr lang="en-US"/>
          </a:p>
        </p:txBody>
      </p:sp>
      <p:sp>
        <p:nvSpPr>
          <p:cNvPr id="2" name="Title 1"/>
          <p:cNvSpPr>
            <a:spLocks noGrp="1"/>
          </p:cNvSpPr>
          <p:nvPr>
            <p:ph type="ctrTitle"/>
          </p:nvPr>
        </p:nvSpPr>
        <p:spPr/>
        <p:txBody>
          <a:bodyPr>
            <a:normAutofit/>
          </a:bodyPr>
          <a:lstStyle/>
          <a:p>
            <a:pPr indent="0" eaLnBrk="1" fontAlgn="auto" hangingPunct="1">
              <a:spcAft>
                <a:spcPts val="0"/>
              </a:spcAft>
              <a:defRPr/>
            </a:pPr>
            <a:r>
              <a:rPr lang="hr-HR" sz="4000" smtClean="0">
                <a:solidFill>
                  <a:schemeClr val="tx2">
                    <a:tint val="100000"/>
                    <a:shade val="90000"/>
                    <a:satMod val="250000"/>
                    <a:alpha val="100000"/>
                  </a:schemeClr>
                </a:solidFill>
              </a:rPr>
              <a:t>KONVENCIJA UJEDINJENIH NARODA O UGOVORIMA O MEĐUNARODNOJ PRODAJI ROBE</a:t>
            </a:r>
            <a:endParaRPr lang="hr-HR" sz="4000">
              <a:solidFill>
                <a:schemeClr val="tx2">
                  <a:tint val="100000"/>
                  <a:shade val="90000"/>
                  <a:satMod val="250000"/>
                  <a:alpha val="100000"/>
                </a:schemeClr>
              </a:solidFill>
            </a:endParaRPr>
          </a:p>
        </p:txBody>
      </p:sp>
      <p:sp>
        <p:nvSpPr>
          <p:cNvPr id="15363" name="Subtitle 2"/>
          <p:cNvSpPr>
            <a:spLocks noGrp="1"/>
          </p:cNvSpPr>
          <p:nvPr>
            <p:ph type="subTitle" idx="1"/>
          </p:nvPr>
        </p:nvSpPr>
        <p:spPr>
          <a:xfrm>
            <a:off x="2214563" y="2571750"/>
            <a:ext cx="6559550" cy="3109913"/>
          </a:xfrm>
        </p:spPr>
        <p:txBody>
          <a:bodyPr/>
          <a:lstStyle/>
          <a:p>
            <a:pPr eaLnBrk="1" hangingPunct="1">
              <a:spcBef>
                <a:spcPct val="0"/>
              </a:spcBef>
            </a:pPr>
            <a:r>
              <a:rPr lang="pl-PL" smtClean="0"/>
              <a:t>Sl.l.SFRJ MU 10/1984.</a:t>
            </a:r>
            <a:endParaRPr lang="hr-HR" smtClean="0"/>
          </a:p>
          <a:p>
            <a:pPr eaLnBrk="1" hangingPunct="1">
              <a:spcBef>
                <a:spcPct val="0"/>
              </a:spcBef>
            </a:pPr>
            <a:endParaRPr lang="hr-HR" smtClean="0"/>
          </a:p>
          <a:p>
            <a:pPr eaLnBrk="1" hangingPunct="1">
              <a:spcBef>
                <a:spcPct val="0"/>
              </a:spcBef>
            </a:pPr>
            <a:r>
              <a:rPr lang="hr-HR" smtClean="0"/>
              <a:t>UNITED NATIONS </a:t>
            </a:r>
          </a:p>
          <a:p>
            <a:pPr eaLnBrk="1" hangingPunct="1">
              <a:spcBef>
                <a:spcPct val="0"/>
              </a:spcBef>
            </a:pPr>
            <a:r>
              <a:rPr lang="hr-HR" smtClean="0"/>
              <a:t>CONVENTION ON CONTRACTS FOR THE INTERNATIONAL </a:t>
            </a:r>
          </a:p>
          <a:p>
            <a:pPr eaLnBrk="1" hangingPunct="1">
              <a:spcBef>
                <a:spcPct val="0"/>
              </a:spcBef>
            </a:pPr>
            <a:r>
              <a:rPr lang="hr-HR" smtClean="0"/>
              <a:t>SALE OF GOODS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7DC50D9-E367-41CE-B0D9-53963E82C711}" type="slidenum">
              <a:rPr lang="en-US"/>
              <a:pPr>
                <a:defRPr/>
              </a:pPr>
              <a:t>10</a:t>
            </a:fld>
            <a:endParaRPr lang="en-US"/>
          </a:p>
        </p:txBody>
      </p:sp>
      <p:sp>
        <p:nvSpPr>
          <p:cNvPr id="2" name="Title 1"/>
          <p:cNvSpPr>
            <a:spLocks noGrp="1"/>
          </p:cNvSpPr>
          <p:nvPr>
            <p:ph type="title" idx="4294967295"/>
          </p:nvPr>
        </p:nvSpPr>
        <p:spPr>
          <a:xfrm>
            <a:off x="457200" y="253536"/>
            <a:ext cx="8229600" cy="1143000"/>
          </a:xfrm>
        </p:spPr>
        <p:txBody>
          <a:bodyPr>
            <a:normAutofit/>
          </a:bodyPr>
          <a:lstStyle/>
          <a:p>
            <a:pPr marL="54864" indent="0" eaLnBrk="1" fontAlgn="auto" hangingPunct="1">
              <a:spcAft>
                <a:spcPts val="0"/>
              </a:spcAft>
              <a:defRPr/>
            </a:pPr>
            <a:r>
              <a:rPr lang="hr-HR" smtClean="0">
                <a:solidFill>
                  <a:schemeClr val="tx2">
                    <a:tint val="100000"/>
                    <a:shade val="90000"/>
                    <a:satMod val="250000"/>
                    <a:alpha val="100000"/>
                  </a:schemeClr>
                </a:solidFill>
              </a:rPr>
              <a:t>POLJE PRIMJENE – čl. 1. st. 1.</a:t>
            </a:r>
            <a:endParaRPr lang="hr-HR">
              <a:solidFill>
                <a:schemeClr val="tx2">
                  <a:tint val="100000"/>
                  <a:shade val="90000"/>
                  <a:satMod val="250000"/>
                  <a:alpha val="100000"/>
                </a:schemeClr>
              </a:solidFill>
            </a:endParaRPr>
          </a:p>
        </p:txBody>
      </p:sp>
      <p:sp>
        <p:nvSpPr>
          <p:cNvPr id="25603" name="Content Placeholder 2"/>
          <p:cNvSpPr>
            <a:spLocks noGrp="1"/>
          </p:cNvSpPr>
          <p:nvPr>
            <p:ph idx="4294967295"/>
          </p:nvPr>
        </p:nvSpPr>
        <p:spPr/>
        <p:txBody>
          <a:bodyPr/>
          <a:lstStyle/>
          <a:p>
            <a:pPr eaLnBrk="1" hangingPunct="1"/>
            <a:r>
              <a:rPr lang="hr-HR" smtClean="0"/>
              <a:t>Konvencija se primjenjuje na ugovore o prodaji robe, sklopljene između strana koje imaju svoja sjedišta na teritorijima </a:t>
            </a:r>
            <a:r>
              <a:rPr lang="hr-HR" u="sng" smtClean="0"/>
              <a:t>različitih država</a:t>
            </a:r>
            <a:r>
              <a:rPr lang="hr-HR" smtClean="0"/>
              <a:t>:</a:t>
            </a:r>
          </a:p>
          <a:p>
            <a:pPr lvl="1" eaLnBrk="1" hangingPunct="1"/>
            <a:endParaRPr lang="hr-HR" smtClean="0"/>
          </a:p>
          <a:p>
            <a:pPr lvl="1" eaLnBrk="1" hangingPunct="1"/>
            <a:r>
              <a:rPr lang="hr-HR" smtClean="0"/>
              <a:t>kad su te države </a:t>
            </a:r>
            <a:r>
              <a:rPr lang="hr-HR" u="sng" smtClean="0"/>
              <a:t>države ugovornice</a:t>
            </a:r>
            <a:r>
              <a:rPr lang="hr-HR" smtClean="0"/>
              <a:t>; ili</a:t>
            </a:r>
          </a:p>
          <a:p>
            <a:pPr lvl="1" eaLnBrk="1" hangingPunct="1"/>
            <a:r>
              <a:rPr lang="hr-HR" smtClean="0"/>
              <a:t>kad pravila međunarodnog privatnog prava upućuju na </a:t>
            </a:r>
            <a:r>
              <a:rPr lang="hr-HR" u="sng" smtClean="0"/>
              <a:t>primjenu prava jedne države ugovornice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68181C4-AA0D-4FAD-A1F9-82ED800FB4EF}" type="slidenum">
              <a:rPr lang="en-US"/>
              <a:pPr>
                <a:defRPr/>
              </a:pPr>
              <a:t>11</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REZERVA – čl. 95</a:t>
            </a:r>
            <a:endParaRPr lang="hr-HR">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lnSpcReduction="10000"/>
          </a:bodyPr>
          <a:lstStyle/>
          <a:p>
            <a:pPr eaLnBrk="1" fontAlgn="auto" hangingPunct="1">
              <a:spcBef>
                <a:spcPts val="0"/>
              </a:spcBef>
              <a:spcAft>
                <a:spcPts val="0"/>
              </a:spcAft>
              <a:buFont typeface="Wingdings 2"/>
              <a:buChar char=""/>
              <a:defRPr/>
            </a:pPr>
            <a:r>
              <a:rPr lang="hr-HR" smtClean="0"/>
              <a:t>Pri deponiranju svojih instrumenata ratifikacije, prihvaćanja, odobravanja ili pristupanja svaka država može izjaviti da se ne smatra obveznom prema odredbama točke (b) stavka 1. članka 1. ove Konvencije.</a:t>
            </a:r>
          </a:p>
          <a:p>
            <a:pPr eaLnBrk="1" fontAlgn="auto" hangingPunct="1">
              <a:spcBef>
                <a:spcPts val="0"/>
              </a:spcBef>
              <a:spcAft>
                <a:spcPts val="0"/>
              </a:spcAft>
              <a:buFont typeface="Wingdings 2"/>
              <a:buChar char=""/>
              <a:defRPr/>
            </a:pPr>
            <a:endParaRPr lang="hr-HR" smtClean="0"/>
          </a:p>
          <a:p>
            <a:pPr marL="640080" lvl="1" eaLnBrk="1" fontAlgn="auto" hangingPunct="1">
              <a:spcAft>
                <a:spcPts val="0"/>
              </a:spcAft>
              <a:defRPr/>
            </a:pPr>
            <a:r>
              <a:rPr lang="hr-HR" smtClean="0"/>
              <a:t>čl. 1. st. 1.(b) – slučaj kada pravila međunarodnog privatnog prava upućuju na </a:t>
            </a:r>
            <a:r>
              <a:rPr lang="hr-HR" u="sng" smtClean="0"/>
              <a:t>primjenu prava jedne države ugovornice</a:t>
            </a:r>
          </a:p>
          <a:p>
            <a:pPr marL="640080" lvl="1" eaLnBrk="1" fontAlgn="auto" hangingPunct="1">
              <a:spcAft>
                <a:spcPts val="0"/>
              </a:spcAft>
              <a:defRPr/>
            </a:pPr>
            <a:endParaRPr lang="hr-HR" smtClean="0"/>
          </a:p>
          <a:p>
            <a:pPr eaLnBrk="1" fontAlgn="auto" hangingPunct="1">
              <a:spcBef>
                <a:spcPts val="0"/>
              </a:spcBef>
              <a:spcAft>
                <a:spcPts val="0"/>
              </a:spcAft>
              <a:buFont typeface="Wingdings 2"/>
              <a:buChar char=""/>
              <a:defRPr/>
            </a:pPr>
            <a:endParaRPr lang="hr-HR" u="sng"/>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30F8A8D-7AAB-4038-9E49-617982DAD136}" type="slidenum">
              <a:rPr lang="en-US"/>
              <a:pPr>
                <a:defRPr/>
              </a:pPr>
              <a:t>12</a:t>
            </a:fld>
            <a:endParaRPr lang="en-US"/>
          </a:p>
        </p:txBody>
      </p:sp>
      <p:sp>
        <p:nvSpPr>
          <p:cNvPr id="2" name="Title 1"/>
          <p:cNvSpPr>
            <a:spLocks noGrp="1"/>
          </p:cNvSpPr>
          <p:nvPr>
            <p:ph type="title" idx="4294967295"/>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REZERVA – čl. 95</a:t>
            </a:r>
            <a:endParaRPr lang="hr-HR">
              <a:solidFill>
                <a:schemeClr val="tx2">
                  <a:tint val="100000"/>
                  <a:shade val="90000"/>
                  <a:satMod val="250000"/>
                  <a:alpha val="100000"/>
                </a:schemeClr>
              </a:solidFill>
            </a:endParaRPr>
          </a:p>
        </p:txBody>
      </p:sp>
      <p:sp>
        <p:nvSpPr>
          <p:cNvPr id="27651" name="Content Placeholder 2"/>
          <p:cNvSpPr>
            <a:spLocks noGrp="1"/>
          </p:cNvSpPr>
          <p:nvPr>
            <p:ph idx="4294967295"/>
          </p:nvPr>
        </p:nvSpPr>
        <p:spPr/>
        <p:txBody>
          <a:bodyPr/>
          <a:lstStyle/>
          <a:p>
            <a:pPr eaLnBrk="1" hangingPunct="1">
              <a:lnSpc>
                <a:spcPct val="90000"/>
              </a:lnSpc>
            </a:pPr>
            <a:r>
              <a:rPr lang="hr-HR" smtClean="0"/>
              <a:t>Kina</a:t>
            </a:r>
          </a:p>
          <a:p>
            <a:pPr eaLnBrk="1" hangingPunct="1">
              <a:lnSpc>
                <a:spcPct val="90000"/>
              </a:lnSpc>
            </a:pPr>
            <a:r>
              <a:rPr lang="hr-HR" smtClean="0"/>
              <a:t>Njemačka</a:t>
            </a:r>
          </a:p>
          <a:p>
            <a:pPr eaLnBrk="1" hangingPunct="1">
              <a:lnSpc>
                <a:spcPct val="90000"/>
              </a:lnSpc>
            </a:pPr>
            <a:r>
              <a:rPr lang="hr-HR" smtClean="0"/>
              <a:t>Češka</a:t>
            </a:r>
          </a:p>
          <a:p>
            <a:pPr eaLnBrk="1" hangingPunct="1">
              <a:lnSpc>
                <a:spcPct val="90000"/>
              </a:lnSpc>
            </a:pPr>
            <a:r>
              <a:rPr lang="hr-HR" smtClean="0"/>
              <a:t>Sveti Vincent i Grenadini</a:t>
            </a:r>
          </a:p>
          <a:p>
            <a:pPr eaLnBrk="1" hangingPunct="1">
              <a:lnSpc>
                <a:spcPct val="90000"/>
              </a:lnSpc>
            </a:pPr>
            <a:r>
              <a:rPr lang="hr-HR" smtClean="0"/>
              <a:t>Singapur</a:t>
            </a:r>
          </a:p>
          <a:p>
            <a:pPr eaLnBrk="1" hangingPunct="1">
              <a:lnSpc>
                <a:spcPct val="90000"/>
              </a:lnSpc>
            </a:pPr>
            <a:r>
              <a:rPr lang="hr-HR" smtClean="0"/>
              <a:t>Slovačka</a:t>
            </a:r>
          </a:p>
          <a:p>
            <a:pPr eaLnBrk="1" hangingPunct="1">
              <a:lnSpc>
                <a:spcPct val="90000"/>
              </a:lnSpc>
            </a:pPr>
            <a:r>
              <a:rPr lang="hr-HR" smtClean="0"/>
              <a:t>Sjedinjene Američke Države</a:t>
            </a:r>
          </a:p>
          <a:p>
            <a:pPr eaLnBrk="1" hangingPunct="1">
              <a:lnSpc>
                <a:spcPct val="90000"/>
              </a:lnSpc>
            </a:pPr>
            <a:endParaRPr lang="hr-HR" smtClean="0"/>
          </a:p>
          <a:p>
            <a:pPr eaLnBrk="1" hangingPunct="1">
              <a:lnSpc>
                <a:spcPct val="90000"/>
              </a:lnSpc>
            </a:pPr>
            <a:endParaRPr lang="hr-HR" smtClean="0"/>
          </a:p>
          <a:p>
            <a:pPr eaLnBrk="1" hangingPunct="1">
              <a:lnSpc>
                <a:spcPct val="90000"/>
              </a:lnSpc>
            </a:pPr>
            <a:r>
              <a:rPr lang="hr-HR" i="1" smtClean="0"/>
              <a:t>Nizozemska</a:t>
            </a:r>
            <a:endParaRPr lang="hr-HR" i="1" u="sng"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FF059F7-66E0-421C-A5C3-F09E9DDB34FF}" type="slidenum">
              <a:rPr lang="en-US"/>
              <a:pPr>
                <a:defRPr/>
              </a:pPr>
              <a:t>13</a:t>
            </a:fld>
            <a:endParaRPr lang="en-US"/>
          </a:p>
        </p:txBody>
      </p:sp>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hr-HR" smtClean="0">
                <a:solidFill>
                  <a:schemeClr val="tx2">
                    <a:tint val="100000"/>
                    <a:shade val="90000"/>
                    <a:satMod val="250000"/>
                    <a:alpha val="100000"/>
                  </a:schemeClr>
                </a:solidFill>
              </a:rPr>
              <a:t>POLJE PRIMJENE – čl. 1. st. 1. (b)</a:t>
            </a:r>
            <a:endParaRPr lang="hr-HR">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85000" lnSpcReduction="20000"/>
          </a:bodyPr>
          <a:lstStyle/>
          <a:p>
            <a:pPr eaLnBrk="1" fontAlgn="auto" hangingPunct="1">
              <a:spcBef>
                <a:spcPts val="0"/>
              </a:spcBef>
              <a:spcAft>
                <a:spcPts val="0"/>
              </a:spcAft>
              <a:buFont typeface="Wingdings 2"/>
              <a:buChar char=""/>
              <a:defRPr/>
            </a:pPr>
            <a:r>
              <a:rPr lang="hr-HR" smtClean="0"/>
              <a:t>hrvatski mpp </a:t>
            </a:r>
            <a:r>
              <a:rPr lang="hr-HR" smtClean="0">
                <a:cs typeface="Times New Roman"/>
              </a:rPr>
              <a:t>→ hrvatsko pravo</a:t>
            </a:r>
          </a:p>
          <a:p>
            <a:pPr marL="640080" lvl="1" eaLnBrk="1" fontAlgn="auto" hangingPunct="1">
              <a:spcAft>
                <a:spcPts val="0"/>
              </a:spcAft>
              <a:defRPr/>
            </a:pPr>
            <a:r>
              <a:rPr lang="hr-HR" smtClean="0">
                <a:cs typeface="Times New Roman"/>
              </a:rPr>
              <a:t>hrvatski sud mora primijeniti Bečku konvenciju, a ne ZOO</a:t>
            </a:r>
          </a:p>
          <a:p>
            <a:pPr eaLnBrk="1" fontAlgn="auto" hangingPunct="1">
              <a:spcBef>
                <a:spcPts val="0"/>
              </a:spcBef>
              <a:spcAft>
                <a:spcPts val="0"/>
              </a:spcAft>
              <a:buFont typeface="Wingdings 2"/>
              <a:buChar char=""/>
              <a:defRPr/>
            </a:pPr>
            <a:r>
              <a:rPr lang="hr-HR" smtClean="0"/>
              <a:t>hrvatski mpp </a:t>
            </a:r>
            <a:r>
              <a:rPr lang="hr-HR" smtClean="0">
                <a:cs typeface="Times New Roman"/>
              </a:rPr>
              <a:t>→ pravo države ugovornice</a:t>
            </a:r>
          </a:p>
          <a:p>
            <a:pPr marL="640080" lvl="1" eaLnBrk="1" fontAlgn="auto" hangingPunct="1">
              <a:spcAft>
                <a:spcPts val="0"/>
              </a:spcAft>
              <a:defRPr/>
            </a:pPr>
            <a:r>
              <a:rPr lang="hr-HR" smtClean="0">
                <a:cs typeface="Times New Roman"/>
              </a:rPr>
              <a:t>hrvatski sud mora primijeniti Bečku konvenciju, a ne zakon koji ta država ugovornica inače primjenjuje na unutarnju prodaju</a:t>
            </a:r>
          </a:p>
          <a:p>
            <a:pPr marL="640080" lvl="1" eaLnBrk="1" fontAlgn="auto" hangingPunct="1">
              <a:spcAft>
                <a:spcPts val="0"/>
              </a:spcAft>
              <a:defRPr/>
            </a:pPr>
            <a:r>
              <a:rPr lang="hr-HR" smtClean="0">
                <a:cs typeface="Times New Roman"/>
              </a:rPr>
              <a:t>rezerva iz čl. 95</a:t>
            </a:r>
          </a:p>
          <a:p>
            <a:pPr eaLnBrk="1" fontAlgn="auto" hangingPunct="1">
              <a:spcBef>
                <a:spcPts val="0"/>
              </a:spcBef>
              <a:spcAft>
                <a:spcPts val="0"/>
              </a:spcAft>
              <a:buFont typeface="Wingdings 2"/>
              <a:buChar char=""/>
              <a:defRPr/>
            </a:pPr>
            <a:r>
              <a:rPr lang="hr-HR" smtClean="0"/>
              <a:t>mpp države ugovornice </a:t>
            </a:r>
            <a:r>
              <a:rPr lang="hr-HR" smtClean="0">
                <a:cs typeface="Times New Roman"/>
              </a:rPr>
              <a:t>→ hrvatsko pravo</a:t>
            </a:r>
          </a:p>
          <a:p>
            <a:pPr marL="640080" lvl="1" eaLnBrk="1" fontAlgn="auto" hangingPunct="1">
              <a:spcAft>
                <a:spcPts val="0"/>
              </a:spcAft>
              <a:defRPr/>
            </a:pPr>
            <a:r>
              <a:rPr lang="hr-HR" smtClean="0">
                <a:cs typeface="Times New Roman"/>
              </a:rPr>
              <a:t>sud države ugovornice mora primijeniti Bečku konvenciju, a ne ZOO</a:t>
            </a:r>
          </a:p>
          <a:p>
            <a:pPr marL="640080" lvl="1" eaLnBrk="1" fontAlgn="auto" hangingPunct="1">
              <a:spcAft>
                <a:spcPts val="0"/>
              </a:spcAft>
              <a:defRPr/>
            </a:pPr>
            <a:r>
              <a:rPr lang="hr-HR" smtClean="0">
                <a:cs typeface="Times New Roman"/>
              </a:rPr>
              <a:t>rezerva iz čl. 95</a:t>
            </a:r>
          </a:p>
          <a:p>
            <a:pPr eaLnBrk="1" fontAlgn="auto" hangingPunct="1">
              <a:spcBef>
                <a:spcPts val="0"/>
              </a:spcBef>
              <a:spcAft>
                <a:spcPts val="0"/>
              </a:spcAft>
              <a:buFont typeface="Wingdings 2"/>
              <a:buChar char=""/>
              <a:defRPr/>
            </a:pPr>
            <a:r>
              <a:rPr lang="hr-HR" smtClean="0"/>
              <a:t>mpp države neugovornice </a:t>
            </a:r>
            <a:r>
              <a:rPr lang="hr-HR" smtClean="0">
                <a:cs typeface="Times New Roman"/>
              </a:rPr>
              <a:t>→ hrvatsko pravo; → pravo države ugovornice</a:t>
            </a:r>
          </a:p>
          <a:p>
            <a:pPr marL="640080" lvl="1" eaLnBrk="1" fontAlgn="auto" hangingPunct="1">
              <a:spcAft>
                <a:spcPts val="0"/>
              </a:spcAft>
              <a:defRPr/>
            </a:pPr>
            <a:r>
              <a:rPr lang="hr-HR" smtClean="0"/>
              <a:t>nema međ.-pravne obveze primjene Bečke konvencije</a:t>
            </a:r>
          </a:p>
          <a:p>
            <a:pPr eaLnBrk="1" fontAlgn="auto" hangingPunct="1">
              <a:spcBef>
                <a:spcPts val="0"/>
              </a:spcBef>
              <a:spcAft>
                <a:spcPts val="0"/>
              </a:spcAft>
              <a:buFont typeface="Wingdings 2"/>
              <a:buChar char=""/>
              <a:defRPr/>
            </a:pP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28C2ECB-809F-4427-BD8E-BBEF0EE0A261}" type="slidenum">
              <a:rPr lang="en-US"/>
              <a:pPr>
                <a:defRPr/>
              </a:pPr>
              <a:t>14</a:t>
            </a:fld>
            <a:endParaRPr lang="en-US"/>
          </a:p>
        </p:txBody>
      </p:sp>
      <p:sp>
        <p:nvSpPr>
          <p:cNvPr id="2" name="Title 1"/>
          <p:cNvSpPr>
            <a:spLocks noGrp="1"/>
          </p:cNvSpPr>
          <p:nvPr>
            <p:ph type="title" idx="4294967295"/>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BEČKA KONVENCIJA</a:t>
            </a:r>
            <a:endParaRPr lang="hr-HR">
              <a:solidFill>
                <a:schemeClr val="tx2">
                  <a:tint val="100000"/>
                  <a:shade val="90000"/>
                  <a:satMod val="250000"/>
                  <a:alpha val="100000"/>
                </a:schemeClr>
              </a:solidFill>
            </a:endParaRPr>
          </a:p>
        </p:txBody>
      </p:sp>
      <p:sp>
        <p:nvSpPr>
          <p:cNvPr id="29699" name="Content Placeholder 2"/>
          <p:cNvSpPr>
            <a:spLocks noGrp="1"/>
          </p:cNvSpPr>
          <p:nvPr>
            <p:ph idx="4294967295"/>
          </p:nvPr>
        </p:nvSpPr>
        <p:spPr/>
        <p:txBody>
          <a:bodyPr/>
          <a:lstStyle/>
          <a:p>
            <a:pPr eaLnBrk="1" hangingPunct="1">
              <a:lnSpc>
                <a:spcPct val="80000"/>
              </a:lnSpc>
            </a:pPr>
            <a:r>
              <a:rPr lang="hr-HR" smtClean="0"/>
              <a:t>N</a:t>
            </a:r>
            <a:r>
              <a:rPr lang="en-US" smtClean="0"/>
              <a:t>ajzna</a:t>
            </a:r>
            <a:r>
              <a:rPr lang="hr-HR" smtClean="0"/>
              <a:t>č</a:t>
            </a:r>
            <a:r>
              <a:rPr lang="en-US" smtClean="0"/>
              <a:t>ajniji partneri Republike Hrvatske u izvozu u</a:t>
            </a:r>
            <a:r>
              <a:rPr lang="hr-HR" smtClean="0"/>
              <a:t> 2009. </a:t>
            </a:r>
            <a:r>
              <a:rPr lang="en-US" smtClean="0"/>
              <a:t>godini</a:t>
            </a:r>
            <a:r>
              <a:rPr lang="hr-HR" smtClean="0">
                <a:latin typeface="Arial" charset="0"/>
              </a:rPr>
              <a:t>:</a:t>
            </a:r>
            <a:r>
              <a:rPr lang="en-US" smtClean="0"/>
              <a:t> </a:t>
            </a:r>
            <a:endParaRPr lang="hr-HR" smtClean="0">
              <a:latin typeface="Arial" charset="0"/>
            </a:endParaRPr>
          </a:p>
          <a:p>
            <a:pPr marL="742950" lvl="1" indent="-285750" eaLnBrk="1" hangingPunct="1">
              <a:lnSpc>
                <a:spcPct val="80000"/>
              </a:lnSpc>
            </a:pPr>
            <a:r>
              <a:rPr lang="en-US" smtClean="0"/>
              <a:t>Italija</a:t>
            </a:r>
            <a:r>
              <a:rPr lang="hr-HR" smtClean="0"/>
              <a:t> (</a:t>
            </a:r>
            <a:r>
              <a:rPr lang="en-US" smtClean="0"/>
              <a:t>Be</a:t>
            </a:r>
            <a:r>
              <a:rPr lang="hr-HR" smtClean="0"/>
              <a:t>č</a:t>
            </a:r>
            <a:r>
              <a:rPr lang="en-US" smtClean="0"/>
              <a:t>ka konvencija stupila na snagu</a:t>
            </a:r>
            <a:r>
              <a:rPr lang="hr-HR" smtClean="0"/>
              <a:t> 1. </a:t>
            </a:r>
            <a:r>
              <a:rPr lang="en-US" smtClean="0"/>
              <a:t>sije</a:t>
            </a:r>
            <a:r>
              <a:rPr lang="hr-HR" smtClean="0"/>
              <a:t>č</a:t>
            </a:r>
            <a:r>
              <a:rPr lang="en-US" smtClean="0"/>
              <a:t>nja</a:t>
            </a:r>
            <a:r>
              <a:rPr lang="hr-HR" smtClean="0"/>
              <a:t> 1988. </a:t>
            </a:r>
            <a:r>
              <a:rPr lang="en-US" smtClean="0"/>
              <a:t>godine</a:t>
            </a:r>
            <a:r>
              <a:rPr lang="hr-HR" smtClean="0"/>
              <a:t>), </a:t>
            </a:r>
            <a:endParaRPr lang="hr-HR" smtClean="0">
              <a:latin typeface="Arial" charset="0"/>
            </a:endParaRPr>
          </a:p>
          <a:p>
            <a:pPr marL="742950" lvl="1" indent="-285750" eaLnBrk="1" hangingPunct="1">
              <a:lnSpc>
                <a:spcPct val="80000"/>
              </a:lnSpc>
            </a:pPr>
            <a:r>
              <a:rPr lang="en-US" smtClean="0"/>
              <a:t>Bosna i Hercegovina</a:t>
            </a:r>
            <a:r>
              <a:rPr lang="hr-HR" smtClean="0"/>
              <a:t> (</a:t>
            </a:r>
            <a:r>
              <a:rPr lang="en-US" smtClean="0"/>
              <a:t>Be</a:t>
            </a:r>
            <a:r>
              <a:rPr lang="hr-HR" smtClean="0"/>
              <a:t>č</a:t>
            </a:r>
            <a:r>
              <a:rPr lang="en-US" smtClean="0"/>
              <a:t>ka konvencija stupila na snagu</a:t>
            </a:r>
            <a:r>
              <a:rPr lang="hr-HR" smtClean="0"/>
              <a:t> 6. </a:t>
            </a:r>
            <a:r>
              <a:rPr lang="en-US" smtClean="0"/>
              <a:t>o</a:t>
            </a:r>
            <a:r>
              <a:rPr lang="hr-HR" smtClean="0"/>
              <a:t>ž</a:t>
            </a:r>
            <a:r>
              <a:rPr lang="en-US" smtClean="0"/>
              <a:t>ujka</a:t>
            </a:r>
            <a:r>
              <a:rPr lang="hr-HR" smtClean="0"/>
              <a:t> 1992. </a:t>
            </a:r>
            <a:r>
              <a:rPr lang="en-US" smtClean="0"/>
              <a:t>godine</a:t>
            </a:r>
            <a:r>
              <a:rPr lang="hr-HR" smtClean="0"/>
              <a:t>), </a:t>
            </a:r>
            <a:endParaRPr lang="hr-HR" smtClean="0">
              <a:latin typeface="Arial" charset="0"/>
            </a:endParaRPr>
          </a:p>
          <a:p>
            <a:pPr marL="742950" lvl="1" indent="-285750" eaLnBrk="1" hangingPunct="1">
              <a:lnSpc>
                <a:spcPct val="80000"/>
              </a:lnSpc>
            </a:pPr>
            <a:r>
              <a:rPr lang="en-US" smtClean="0"/>
              <a:t>Njema</a:t>
            </a:r>
            <a:r>
              <a:rPr lang="hr-HR" smtClean="0"/>
              <a:t>č</a:t>
            </a:r>
            <a:r>
              <a:rPr lang="en-US" smtClean="0"/>
              <a:t>ka</a:t>
            </a:r>
            <a:r>
              <a:rPr lang="hr-HR" smtClean="0"/>
              <a:t> (</a:t>
            </a:r>
            <a:r>
              <a:rPr lang="en-US" smtClean="0"/>
              <a:t>Be</a:t>
            </a:r>
            <a:r>
              <a:rPr lang="hr-HR" smtClean="0"/>
              <a:t>č</a:t>
            </a:r>
            <a:r>
              <a:rPr lang="en-US" smtClean="0"/>
              <a:t>ka konvencija stupila na snagu</a:t>
            </a:r>
            <a:r>
              <a:rPr lang="hr-HR" smtClean="0"/>
              <a:t> 1. </a:t>
            </a:r>
            <a:r>
              <a:rPr lang="en-US" smtClean="0"/>
              <a:t>sije</a:t>
            </a:r>
            <a:r>
              <a:rPr lang="hr-HR" smtClean="0"/>
              <a:t>č</a:t>
            </a:r>
            <a:r>
              <a:rPr lang="en-US" smtClean="0"/>
              <a:t>nja</a:t>
            </a:r>
            <a:r>
              <a:rPr lang="hr-HR" smtClean="0"/>
              <a:t> 1991. </a:t>
            </a:r>
            <a:r>
              <a:rPr lang="en-US" smtClean="0"/>
              <a:t>godine</a:t>
            </a:r>
            <a:r>
              <a:rPr lang="hr-HR" smtClean="0"/>
              <a:t>), </a:t>
            </a:r>
            <a:endParaRPr lang="hr-HR" smtClean="0">
              <a:latin typeface="Arial" charset="0"/>
            </a:endParaRPr>
          </a:p>
          <a:p>
            <a:pPr marL="742950" lvl="1" indent="-285750" eaLnBrk="1" hangingPunct="1">
              <a:lnSpc>
                <a:spcPct val="80000"/>
              </a:lnSpc>
            </a:pPr>
            <a:r>
              <a:rPr lang="en-US" smtClean="0"/>
              <a:t>Slovenija</a:t>
            </a:r>
            <a:r>
              <a:rPr lang="hr-HR" smtClean="0"/>
              <a:t> (</a:t>
            </a:r>
            <a:r>
              <a:rPr lang="en-US" smtClean="0"/>
              <a:t>Be</a:t>
            </a:r>
            <a:r>
              <a:rPr lang="hr-HR" smtClean="0"/>
              <a:t>č</a:t>
            </a:r>
            <a:r>
              <a:rPr lang="en-US" smtClean="0"/>
              <a:t>ka konvencija stupila na snagu</a:t>
            </a:r>
            <a:r>
              <a:rPr lang="hr-HR" smtClean="0"/>
              <a:t> 25. </a:t>
            </a:r>
            <a:r>
              <a:rPr lang="en-US" smtClean="0"/>
              <a:t>lipnja</a:t>
            </a:r>
            <a:r>
              <a:rPr lang="hr-HR" smtClean="0"/>
              <a:t> 1991. </a:t>
            </a:r>
            <a:r>
              <a:rPr lang="en-US" smtClean="0"/>
              <a:t>godine</a:t>
            </a:r>
            <a:r>
              <a:rPr lang="hr-HR" smtClean="0"/>
              <a:t>) </a:t>
            </a:r>
            <a:r>
              <a:rPr lang="en-US" smtClean="0"/>
              <a:t>i </a:t>
            </a:r>
            <a:endParaRPr lang="hr-HR" smtClean="0">
              <a:latin typeface="Arial" charset="0"/>
            </a:endParaRPr>
          </a:p>
          <a:p>
            <a:pPr marL="742950" lvl="1" indent="-285750" eaLnBrk="1" hangingPunct="1">
              <a:lnSpc>
                <a:spcPct val="80000"/>
              </a:lnSpc>
            </a:pPr>
            <a:r>
              <a:rPr lang="en-US" smtClean="0"/>
              <a:t>Austrija</a:t>
            </a:r>
            <a:r>
              <a:rPr lang="hr-HR" smtClean="0"/>
              <a:t> (</a:t>
            </a:r>
            <a:r>
              <a:rPr lang="en-US" smtClean="0"/>
              <a:t>Be</a:t>
            </a:r>
            <a:r>
              <a:rPr lang="hr-HR" smtClean="0"/>
              <a:t>č</a:t>
            </a:r>
            <a:r>
              <a:rPr lang="en-US" smtClean="0"/>
              <a:t>ka konvencija stupila na snagu</a:t>
            </a:r>
            <a:r>
              <a:rPr lang="hr-HR" smtClean="0"/>
              <a:t> 1. </a:t>
            </a:r>
            <a:r>
              <a:rPr lang="en-US" smtClean="0"/>
              <a:t>sije</a:t>
            </a:r>
            <a:r>
              <a:rPr lang="hr-HR" smtClean="0"/>
              <a:t>č</a:t>
            </a:r>
            <a:r>
              <a:rPr lang="en-US" smtClean="0"/>
              <a:t>nja</a:t>
            </a:r>
            <a:r>
              <a:rPr lang="hr-HR" smtClean="0"/>
              <a:t> 1989. </a:t>
            </a:r>
            <a:r>
              <a:rPr lang="en-US" smtClean="0"/>
              <a:t>godine</a:t>
            </a:r>
            <a:r>
              <a:rPr lang="hr-HR"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DF54F09-5917-4EC4-AA53-8DB01D6BB1F4}" type="slidenum">
              <a:rPr lang="en-US"/>
              <a:pPr>
                <a:defRPr/>
              </a:pPr>
              <a:t>15</a:t>
            </a:fld>
            <a:endParaRPr lang="en-US"/>
          </a:p>
        </p:txBody>
      </p:sp>
      <p:sp>
        <p:nvSpPr>
          <p:cNvPr id="2" name="Title 1"/>
          <p:cNvSpPr>
            <a:spLocks noGrp="1"/>
          </p:cNvSpPr>
          <p:nvPr>
            <p:ph type="title" idx="4294967295"/>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BEČKA KONVENCIJA</a:t>
            </a:r>
            <a:endParaRPr lang="hr-HR">
              <a:solidFill>
                <a:schemeClr val="tx2">
                  <a:tint val="100000"/>
                  <a:shade val="90000"/>
                  <a:satMod val="250000"/>
                  <a:alpha val="100000"/>
                </a:schemeClr>
              </a:solidFill>
            </a:endParaRPr>
          </a:p>
        </p:txBody>
      </p:sp>
      <p:sp>
        <p:nvSpPr>
          <p:cNvPr id="30723" name="Content Placeholder 2"/>
          <p:cNvSpPr>
            <a:spLocks noGrp="1"/>
          </p:cNvSpPr>
          <p:nvPr>
            <p:ph idx="4294967295"/>
          </p:nvPr>
        </p:nvSpPr>
        <p:spPr/>
        <p:txBody>
          <a:bodyPr/>
          <a:lstStyle/>
          <a:p>
            <a:pPr eaLnBrk="1" hangingPunct="1">
              <a:lnSpc>
                <a:spcPct val="80000"/>
              </a:lnSpc>
            </a:pPr>
            <a:endParaRPr lang="hr-HR" smtClean="0">
              <a:latin typeface="Arial" charset="0"/>
            </a:endParaRPr>
          </a:p>
          <a:p>
            <a:pPr eaLnBrk="1" hangingPunct="1">
              <a:lnSpc>
                <a:spcPct val="80000"/>
              </a:lnSpc>
            </a:pPr>
            <a:r>
              <a:rPr lang="hr-HR" smtClean="0"/>
              <a:t>N</a:t>
            </a:r>
            <a:r>
              <a:rPr lang="en-US" smtClean="0"/>
              <a:t>ajzna</a:t>
            </a:r>
            <a:r>
              <a:rPr lang="hr-HR" smtClean="0"/>
              <a:t>č</a:t>
            </a:r>
            <a:r>
              <a:rPr lang="en-US" smtClean="0"/>
              <a:t>ajniji uvozni partneri Republike Hrvatske u</a:t>
            </a:r>
            <a:r>
              <a:rPr lang="hr-HR" smtClean="0"/>
              <a:t> 2009. </a:t>
            </a:r>
            <a:r>
              <a:rPr lang="en-US" smtClean="0"/>
              <a:t>godini</a:t>
            </a:r>
            <a:r>
              <a:rPr lang="hr-HR" smtClean="0">
                <a:latin typeface="Arial" charset="0"/>
              </a:rPr>
              <a:t>:</a:t>
            </a:r>
          </a:p>
          <a:p>
            <a:pPr marL="742950" lvl="1" indent="-285750" eaLnBrk="1" hangingPunct="1">
              <a:lnSpc>
                <a:spcPct val="80000"/>
              </a:lnSpc>
            </a:pPr>
            <a:endParaRPr lang="hr-HR" smtClean="0">
              <a:latin typeface="Arial" charset="0"/>
            </a:endParaRPr>
          </a:p>
          <a:p>
            <a:pPr marL="742950" lvl="1" indent="-285750" eaLnBrk="1" hangingPunct="1">
              <a:lnSpc>
                <a:spcPct val="80000"/>
              </a:lnSpc>
            </a:pPr>
            <a:r>
              <a:rPr lang="en-US" smtClean="0"/>
              <a:t>Italija</a:t>
            </a:r>
            <a:r>
              <a:rPr lang="hr-HR" smtClean="0"/>
              <a:t>, </a:t>
            </a:r>
            <a:endParaRPr lang="hr-HR" smtClean="0">
              <a:latin typeface="Arial" charset="0"/>
            </a:endParaRPr>
          </a:p>
          <a:p>
            <a:pPr marL="742950" lvl="1" indent="-285750" eaLnBrk="1" hangingPunct="1">
              <a:lnSpc>
                <a:spcPct val="80000"/>
              </a:lnSpc>
            </a:pPr>
            <a:r>
              <a:rPr lang="en-US" smtClean="0"/>
              <a:t>Njema</a:t>
            </a:r>
            <a:r>
              <a:rPr lang="hr-HR" smtClean="0"/>
              <a:t>č</a:t>
            </a:r>
            <a:r>
              <a:rPr lang="en-US" smtClean="0"/>
              <a:t>ka</a:t>
            </a:r>
            <a:r>
              <a:rPr lang="hr-HR" smtClean="0"/>
              <a:t>, </a:t>
            </a:r>
            <a:endParaRPr lang="hr-HR" smtClean="0">
              <a:latin typeface="Arial" charset="0"/>
            </a:endParaRPr>
          </a:p>
          <a:p>
            <a:pPr marL="742950" lvl="1" indent="-285750" eaLnBrk="1" hangingPunct="1">
              <a:lnSpc>
                <a:spcPct val="80000"/>
              </a:lnSpc>
            </a:pPr>
            <a:r>
              <a:rPr lang="en-US" smtClean="0"/>
              <a:t>Rusija</a:t>
            </a:r>
            <a:r>
              <a:rPr lang="hr-HR" smtClean="0"/>
              <a:t> (</a:t>
            </a:r>
            <a:r>
              <a:rPr lang="en-US" smtClean="0"/>
              <a:t>Be</a:t>
            </a:r>
            <a:r>
              <a:rPr lang="hr-HR" smtClean="0"/>
              <a:t>č</a:t>
            </a:r>
            <a:r>
              <a:rPr lang="en-US" smtClean="0"/>
              <a:t>ka konvencija stupila na snagu</a:t>
            </a:r>
            <a:r>
              <a:rPr lang="hr-HR" smtClean="0"/>
              <a:t> 1. </a:t>
            </a:r>
            <a:r>
              <a:rPr lang="en-US" smtClean="0"/>
              <a:t>rujna</a:t>
            </a:r>
            <a:r>
              <a:rPr lang="hr-HR" smtClean="0"/>
              <a:t> 1991. </a:t>
            </a:r>
            <a:r>
              <a:rPr lang="en-US" smtClean="0"/>
              <a:t>godine</a:t>
            </a:r>
            <a:r>
              <a:rPr lang="hr-HR" smtClean="0"/>
              <a:t>), </a:t>
            </a:r>
            <a:endParaRPr lang="hr-HR" smtClean="0">
              <a:latin typeface="Arial" charset="0"/>
            </a:endParaRPr>
          </a:p>
          <a:p>
            <a:pPr marL="742950" lvl="1" indent="-285750" eaLnBrk="1" hangingPunct="1">
              <a:lnSpc>
                <a:spcPct val="80000"/>
              </a:lnSpc>
            </a:pPr>
            <a:r>
              <a:rPr lang="en-US" smtClean="0"/>
              <a:t>Kina</a:t>
            </a:r>
            <a:r>
              <a:rPr lang="hr-HR" smtClean="0"/>
              <a:t> (</a:t>
            </a:r>
            <a:r>
              <a:rPr lang="en-US" smtClean="0"/>
              <a:t>Be</a:t>
            </a:r>
            <a:r>
              <a:rPr lang="hr-HR" smtClean="0"/>
              <a:t>č</a:t>
            </a:r>
            <a:r>
              <a:rPr lang="en-US" smtClean="0"/>
              <a:t>ka konvencija stupila na snagu</a:t>
            </a:r>
            <a:r>
              <a:rPr lang="hr-HR" smtClean="0"/>
              <a:t> 1. </a:t>
            </a:r>
            <a:r>
              <a:rPr lang="en-US" smtClean="0"/>
              <a:t>sije</a:t>
            </a:r>
            <a:r>
              <a:rPr lang="hr-HR" smtClean="0"/>
              <a:t>č</a:t>
            </a:r>
            <a:r>
              <a:rPr lang="en-US" smtClean="0"/>
              <a:t>nja</a:t>
            </a:r>
            <a:r>
              <a:rPr lang="hr-HR" smtClean="0"/>
              <a:t> 1988. </a:t>
            </a:r>
            <a:r>
              <a:rPr lang="en-US" smtClean="0"/>
              <a:t>godine</a:t>
            </a:r>
            <a:r>
              <a:rPr lang="hr-HR" smtClean="0"/>
              <a:t>,) </a:t>
            </a:r>
            <a:r>
              <a:rPr lang="en-US" smtClean="0"/>
              <a:t>i</a:t>
            </a:r>
            <a:endParaRPr lang="hr-HR" smtClean="0">
              <a:latin typeface="Arial" charset="0"/>
            </a:endParaRPr>
          </a:p>
          <a:p>
            <a:pPr marL="742950" lvl="1" indent="-285750" eaLnBrk="1" hangingPunct="1">
              <a:lnSpc>
                <a:spcPct val="80000"/>
              </a:lnSpc>
            </a:pPr>
            <a:r>
              <a:rPr lang="en-US" smtClean="0"/>
              <a:t>Slovenija</a:t>
            </a:r>
            <a:r>
              <a:rPr lang="hr-HR"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97E04D2-79BE-4B41-8E06-D2E91A344565}" type="slidenum">
              <a:rPr lang="en-US"/>
              <a:pPr>
                <a:defRPr/>
              </a:pPr>
              <a:t>16</a:t>
            </a:fld>
            <a:endParaRPr lang="en-US"/>
          </a:p>
        </p:txBody>
      </p:sp>
      <p:sp>
        <p:nvSpPr>
          <p:cNvPr id="2" name="Title 1"/>
          <p:cNvSpPr>
            <a:spLocks noGrp="1"/>
          </p:cNvSpPr>
          <p:nvPr>
            <p:ph type="title" idx="4294967295"/>
          </p:nvPr>
        </p:nvSpPr>
        <p:spPr>
          <a:xfrm>
            <a:off x="457200" y="253536"/>
            <a:ext cx="8229600" cy="1143000"/>
          </a:xfrm>
        </p:spPr>
        <p:txBody>
          <a:bodyPr>
            <a:normAutofit/>
          </a:bodyPr>
          <a:lstStyle/>
          <a:p>
            <a:pPr marL="54864" indent="0" eaLnBrk="1" fontAlgn="auto" hangingPunct="1">
              <a:spcAft>
                <a:spcPts val="0"/>
              </a:spcAft>
              <a:defRPr/>
            </a:pPr>
            <a:r>
              <a:rPr lang="hr-HR" smtClean="0">
                <a:solidFill>
                  <a:schemeClr val="tx2">
                    <a:tint val="100000"/>
                    <a:shade val="90000"/>
                    <a:satMod val="250000"/>
                    <a:alpha val="100000"/>
                  </a:schemeClr>
                </a:solidFill>
              </a:rPr>
              <a:t>ISKLJUČENJE PRIMJENE – čl. 6</a:t>
            </a:r>
            <a:endParaRPr lang="hr-HR">
              <a:solidFill>
                <a:schemeClr val="tx2">
                  <a:tint val="100000"/>
                  <a:shade val="90000"/>
                  <a:satMod val="250000"/>
                  <a:alpha val="100000"/>
                </a:schemeClr>
              </a:solidFill>
            </a:endParaRPr>
          </a:p>
        </p:txBody>
      </p:sp>
      <p:sp>
        <p:nvSpPr>
          <p:cNvPr id="31747" name="Content Placeholder 2"/>
          <p:cNvSpPr>
            <a:spLocks noGrp="1"/>
          </p:cNvSpPr>
          <p:nvPr>
            <p:ph idx="4294967295"/>
          </p:nvPr>
        </p:nvSpPr>
        <p:spPr/>
        <p:txBody>
          <a:bodyPr/>
          <a:lstStyle/>
          <a:p>
            <a:pPr eaLnBrk="1" hangingPunct="1"/>
            <a:r>
              <a:rPr lang="hr-HR" smtClean="0"/>
              <a:t>Strane mogu isključiti primjenu ove Konvencije ili, pod rezervom odredaba članka 12., odstupiti bilo od koje od njezinih odredaba ili izmijeniti njihov učinak</a:t>
            </a:r>
          </a:p>
          <a:p>
            <a:pPr lvl="1" eaLnBrk="1" hangingPunct="1"/>
            <a:r>
              <a:rPr lang="hr-HR" smtClean="0"/>
              <a:t>široka primjena načela autonomije volje</a:t>
            </a:r>
          </a:p>
          <a:p>
            <a:pPr lvl="1" eaLnBrk="1" hangingPunct="1"/>
            <a:r>
              <a:rPr lang="hr-HR" smtClean="0"/>
              <a:t>dispozitivni karakter Bečke konvencije</a:t>
            </a:r>
          </a:p>
          <a:p>
            <a:pPr lvl="1" eaLnBrk="1" hangingPunct="1"/>
            <a:r>
              <a:rPr lang="hr-HR" smtClean="0"/>
              <a:t>ugovorne strane moraju isključiti primjenu Bečke konvencije (</a:t>
            </a:r>
            <a:r>
              <a:rPr lang="hr-HR" i="1" smtClean="0"/>
              <a:t>opting out system</a:t>
            </a:r>
            <a:r>
              <a:rPr lang="hr-HR"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43A3A8D-FE81-4632-9855-0CF175446CB8}" type="slidenum">
              <a:rPr lang="en-US"/>
              <a:pPr>
                <a:defRPr/>
              </a:pPr>
              <a:t>17</a:t>
            </a:fld>
            <a:endParaRPr lang="en-US"/>
          </a:p>
        </p:txBody>
      </p:sp>
      <p:sp>
        <p:nvSpPr>
          <p:cNvPr id="2" name="Title 1"/>
          <p:cNvSpPr>
            <a:spLocks noGrp="1"/>
          </p:cNvSpPr>
          <p:nvPr>
            <p:ph type="title" idx="4294967295"/>
          </p:nvPr>
        </p:nvSpPr>
        <p:spPr>
          <a:xfrm>
            <a:off x="457200" y="253536"/>
            <a:ext cx="8229600" cy="1143000"/>
          </a:xfrm>
        </p:spPr>
        <p:txBody>
          <a:bodyPr>
            <a:normAutofit/>
          </a:bodyPr>
          <a:lstStyle/>
          <a:p>
            <a:pPr marL="54864" indent="0" eaLnBrk="1" fontAlgn="auto" hangingPunct="1">
              <a:spcAft>
                <a:spcPts val="0"/>
              </a:spcAft>
              <a:defRPr/>
            </a:pPr>
            <a:r>
              <a:rPr lang="hr-HR" dirty="0" smtClean="0">
                <a:solidFill>
                  <a:schemeClr val="tx2">
                    <a:tint val="100000"/>
                    <a:shade val="90000"/>
                    <a:satMod val="250000"/>
                    <a:alpha val="100000"/>
                  </a:schemeClr>
                </a:solidFill>
              </a:rPr>
              <a:t>ISKLJUČENJE PRIMJENE – </a:t>
            </a:r>
            <a:r>
              <a:rPr lang="hr-HR" dirty="0" err="1" smtClean="0">
                <a:solidFill>
                  <a:schemeClr val="tx2">
                    <a:tint val="100000"/>
                    <a:shade val="90000"/>
                    <a:satMod val="250000"/>
                    <a:alpha val="100000"/>
                  </a:schemeClr>
                </a:solidFill>
              </a:rPr>
              <a:t>čl</a:t>
            </a:r>
            <a:r>
              <a:rPr lang="hr-HR" dirty="0" smtClean="0">
                <a:solidFill>
                  <a:schemeClr val="tx2">
                    <a:tint val="100000"/>
                    <a:shade val="90000"/>
                    <a:satMod val="250000"/>
                    <a:alpha val="100000"/>
                  </a:schemeClr>
                </a:solidFill>
              </a:rPr>
              <a:t>. 6</a:t>
            </a:r>
            <a:endParaRPr lang="hr-HR" dirty="0">
              <a:solidFill>
                <a:schemeClr val="tx2">
                  <a:tint val="100000"/>
                  <a:shade val="90000"/>
                  <a:satMod val="250000"/>
                  <a:alpha val="100000"/>
                </a:schemeClr>
              </a:solidFill>
            </a:endParaRPr>
          </a:p>
        </p:txBody>
      </p:sp>
      <p:sp>
        <p:nvSpPr>
          <p:cNvPr id="3" name="Content Placeholder 2"/>
          <p:cNvSpPr>
            <a:spLocks noGrp="1"/>
          </p:cNvSpPr>
          <p:nvPr>
            <p:ph idx="4294967295"/>
          </p:nvPr>
        </p:nvSpPr>
        <p:spPr/>
        <p:txBody>
          <a:bodyPr>
            <a:normAutofit fontScale="85000" lnSpcReduction="10000"/>
          </a:bodyPr>
          <a:lstStyle/>
          <a:p>
            <a:pPr eaLnBrk="1" fontAlgn="auto" hangingPunct="1">
              <a:spcBef>
                <a:spcPts val="0"/>
              </a:spcBef>
              <a:spcAft>
                <a:spcPts val="0"/>
              </a:spcAft>
              <a:buFont typeface="Wingdings 2"/>
              <a:buChar char=""/>
              <a:defRPr/>
            </a:pPr>
            <a:r>
              <a:rPr lang="hr-HR" dirty="0" smtClean="0"/>
              <a:t>Bečka konvencija može biti isključena potpuno ili djelomično, a samo isključenje može biti i izričito i prešutno </a:t>
            </a:r>
          </a:p>
          <a:p>
            <a:pPr marL="640080" lvl="1" eaLnBrk="1" fontAlgn="auto" hangingPunct="1">
              <a:spcAft>
                <a:spcPts val="0"/>
              </a:spcAft>
              <a:defRPr/>
            </a:pPr>
            <a:r>
              <a:rPr lang="hr-HR" dirty="0" smtClean="0"/>
              <a:t>Na ovaj će se ugovor primijeniti hrvatsko pravo, uz isključenje Bečke konvencije.</a:t>
            </a:r>
          </a:p>
          <a:p>
            <a:pPr marL="640080" lvl="1" eaLnBrk="1" fontAlgn="auto" hangingPunct="1">
              <a:spcAft>
                <a:spcPts val="0"/>
              </a:spcAft>
              <a:defRPr/>
            </a:pPr>
            <a:r>
              <a:rPr lang="hr-HR" dirty="0" smtClean="0"/>
              <a:t>Za ugovor će biti mjerodavan hrvatski Zakon o obveznim odnosima, a isključuje se primjena Bečke konvencije.</a:t>
            </a:r>
          </a:p>
          <a:p>
            <a:pPr marL="640080" lvl="1" eaLnBrk="1" fontAlgn="auto" hangingPunct="1">
              <a:spcAft>
                <a:spcPts val="0"/>
              </a:spcAft>
              <a:defRPr/>
            </a:pPr>
            <a:r>
              <a:rPr lang="hr-HR" dirty="0" smtClean="0"/>
              <a:t>Za ovaj se ugovor isključuje se primjena Bečke konvencije.</a:t>
            </a:r>
          </a:p>
          <a:p>
            <a:pPr marL="640080" lvl="1" eaLnBrk="1" fontAlgn="auto" hangingPunct="1">
              <a:spcAft>
                <a:spcPts val="0"/>
              </a:spcAft>
              <a:defRPr/>
            </a:pPr>
            <a:r>
              <a:rPr lang="hr-HR" dirty="0" smtClean="0"/>
              <a:t>Na ugovor će se primijeniti hrvatski Zakon o obveznim odnosima.</a:t>
            </a:r>
          </a:p>
          <a:p>
            <a:pPr marL="640080" lvl="1" eaLnBrk="1" fontAlgn="auto" hangingPunct="1">
              <a:spcAft>
                <a:spcPts val="0"/>
              </a:spcAft>
              <a:defRPr/>
            </a:pPr>
            <a:r>
              <a:rPr lang="hr-HR" dirty="0" smtClean="0"/>
              <a:t>Za ugovor je mjerodavno pravo Burkine Faso.</a:t>
            </a:r>
          </a:p>
          <a:p>
            <a:pPr marL="640080" lvl="1" eaLnBrk="1" fontAlgn="auto" hangingPunct="1">
              <a:spcAft>
                <a:spcPts val="0"/>
              </a:spcAft>
              <a:defRPr/>
            </a:pPr>
            <a:r>
              <a:rPr lang="hr-HR" dirty="0" smtClean="0"/>
              <a:t>Za ugovor je mjerodavno hrvatsko pravo.</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bwMode="auto"/>
        <p:txBody>
          <a:bodyPr vert="horz" wrap="square" lIns="91440" tIns="45720" bIns="45720" numCol="1" anchorCtr="0" compatLnSpc="1">
            <a:prstTxWarp prst="textNoShape">
              <a:avLst/>
            </a:prstTxWarp>
          </a:bodyPr>
          <a:lstStyle/>
          <a:p>
            <a:pPr>
              <a:defRPr/>
            </a:pPr>
            <a:r>
              <a:rPr lang="hr-HR" dirty="0" smtClean="0">
                <a:effectLst/>
              </a:rPr>
              <a:t>BEČKA KONVENCIJA</a:t>
            </a:r>
          </a:p>
        </p:txBody>
      </p:sp>
      <p:sp>
        <p:nvSpPr>
          <p:cNvPr id="33794" name="Rectangle 3"/>
          <p:cNvSpPr>
            <a:spLocks noGrp="1"/>
          </p:cNvSpPr>
          <p:nvPr>
            <p:ph type="body" idx="4294967295"/>
          </p:nvPr>
        </p:nvSpPr>
        <p:spPr/>
        <p:txBody>
          <a:bodyPr/>
          <a:lstStyle/>
          <a:p>
            <a:r>
              <a:rPr lang="hr-HR" sz="3800" i="1" dirty="0" err="1" smtClean="0">
                <a:latin typeface="Arial" charset="0"/>
              </a:rPr>
              <a:t>Lex</a:t>
            </a:r>
            <a:r>
              <a:rPr lang="hr-HR" sz="3800" i="1" dirty="0" smtClean="0">
                <a:latin typeface="Arial" charset="0"/>
              </a:rPr>
              <a:t> </a:t>
            </a:r>
            <a:r>
              <a:rPr lang="hr-HR" sz="3800" i="1" dirty="0" err="1" smtClean="0">
                <a:latin typeface="Arial" charset="0"/>
              </a:rPr>
              <a:t>mercatoria</a:t>
            </a:r>
            <a:endParaRPr lang="hr-HR" sz="3800" i="1" dirty="0" smtClean="0">
              <a:latin typeface="Arial" charset="0"/>
            </a:endParaRPr>
          </a:p>
          <a:p>
            <a:endParaRPr lang="hr-HR" sz="3800" dirty="0" smtClean="0">
              <a:latin typeface="Arial" charset="0"/>
            </a:endParaRPr>
          </a:p>
          <a:p>
            <a:r>
              <a:rPr lang="hr-HR" sz="3800" dirty="0" smtClean="0">
                <a:latin typeface="Arial" charset="0"/>
              </a:rPr>
              <a:t>Polje primjene Bečke konvencije</a:t>
            </a:r>
          </a:p>
          <a:p>
            <a:endParaRPr lang="hr-HR" sz="3800" dirty="0" smtClean="0">
              <a:latin typeface="Arial" charset="0"/>
            </a:endParaRPr>
          </a:p>
          <a:p>
            <a:r>
              <a:rPr lang="hr-HR" sz="3800" dirty="0" smtClean="0">
                <a:latin typeface="Arial" charset="0"/>
              </a:rPr>
              <a:t>Učinak rezerve iz </a:t>
            </a:r>
            <a:r>
              <a:rPr lang="hr-HR" sz="3800" dirty="0" err="1" smtClean="0">
                <a:latin typeface="Arial" charset="0"/>
              </a:rPr>
              <a:t>čl</a:t>
            </a:r>
            <a:r>
              <a:rPr lang="hr-HR" sz="3800" dirty="0" smtClean="0">
                <a:latin typeface="Arial" charset="0"/>
              </a:rPr>
              <a:t>. 95</a:t>
            </a:r>
          </a:p>
          <a:p>
            <a:endParaRPr lang="hr-HR" sz="3800" dirty="0" smtClean="0">
              <a:latin typeface="Arial" charset="0"/>
            </a:endParaRPr>
          </a:p>
          <a:p>
            <a:r>
              <a:rPr lang="hr-HR" sz="3800" dirty="0" smtClean="0">
                <a:latin typeface="Arial" charset="0"/>
              </a:rPr>
              <a:t>Isključenje Bečke konvencije – </a:t>
            </a:r>
            <a:r>
              <a:rPr lang="hr-HR" sz="3800" dirty="0" err="1" smtClean="0">
                <a:latin typeface="Arial" charset="0"/>
              </a:rPr>
              <a:t>čl</a:t>
            </a:r>
            <a:r>
              <a:rPr lang="hr-HR" sz="3800" dirty="0" smtClean="0">
                <a:latin typeface="Arial" charset="0"/>
              </a:rPr>
              <a:t>. 6</a:t>
            </a:r>
          </a:p>
          <a:p>
            <a:endParaRPr lang="hr-HR" sz="3800" i="1" dirty="0" smtClean="0">
              <a:latin typeface="Arial" charset="0"/>
            </a:endParaRPr>
          </a:p>
          <a:p>
            <a:endParaRPr lang="hr-HR" sz="3800" dirty="0" smtClean="0">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61639FC-110A-4BED-A190-2F308676BB88}" type="slidenum">
              <a:rPr lang="en-US"/>
              <a:pPr>
                <a:defRPr/>
              </a:pPr>
              <a:t>19</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POLJE PRIMJENE – čl. 3.</a:t>
            </a:r>
            <a:endParaRPr lang="hr-HR">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92500" lnSpcReduction="10000"/>
          </a:bodyPr>
          <a:lstStyle/>
          <a:p>
            <a:pPr eaLnBrk="1" fontAlgn="auto" hangingPunct="1">
              <a:spcBef>
                <a:spcPts val="0"/>
              </a:spcBef>
              <a:spcAft>
                <a:spcPts val="0"/>
              </a:spcAft>
              <a:buFont typeface="Wingdings 2"/>
              <a:buChar char=""/>
              <a:defRPr/>
            </a:pPr>
            <a:r>
              <a:rPr lang="hr-HR" smtClean="0"/>
              <a:t>ugovorima o prodaji smatraju se i ugovori o isporuci robe koja se treba izraditi ili proizvesti, osim ako je strana koja je robu naručila preuzela obvezu da isporuči bitan dio materijala potrebnog za tu izradu ili proizvodnju</a:t>
            </a:r>
          </a:p>
          <a:p>
            <a:pPr eaLnBrk="1" fontAlgn="auto" hangingPunct="1">
              <a:spcBef>
                <a:spcPts val="0"/>
              </a:spcBef>
              <a:spcAft>
                <a:spcPts val="0"/>
              </a:spcAft>
              <a:buFont typeface="Wingdings 2"/>
              <a:buChar char=""/>
              <a:defRPr/>
            </a:pPr>
            <a:r>
              <a:rPr lang="hr-HR" smtClean="0"/>
              <a:t>konvencija se ne primjenjuje na ugovore u kojima se pretežni dio obveza strane koja isporučuje robu sastoji u obavljanju nekog rada ili pružanja nekih usluga</a:t>
            </a:r>
            <a:endParaRPr lang="hr-H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28847BC-9A2F-4355-824D-65FD41641893}" type="slidenum">
              <a:rPr lang="en-US"/>
              <a:pPr>
                <a:defRPr/>
              </a:pPr>
              <a:t>2</a:t>
            </a:fld>
            <a:endParaRPr lang="en-US"/>
          </a:p>
        </p:txBody>
      </p:sp>
      <p:sp>
        <p:nvSpPr>
          <p:cNvPr id="63490" name="Rectangle 2"/>
          <p:cNvSpPr>
            <a:spLocks noGrp="1"/>
          </p:cNvSpPr>
          <p:nvPr>
            <p:ph type="title" idx="4294967295"/>
          </p:nvPr>
        </p:nvSpPr>
        <p:spPr bwMode="auto"/>
        <p:txBody>
          <a:bodyPr vert="horz" wrap="square" lIns="91440" tIns="45720" bIns="45720" numCol="1" anchorCtr="0" compatLnSpc="1">
            <a:prstTxWarp prst="textNoShape">
              <a:avLst/>
            </a:prstTxWarp>
          </a:bodyPr>
          <a:lstStyle/>
          <a:p>
            <a:pPr eaLnBrk="1" hangingPunct="1">
              <a:defRPr/>
            </a:pPr>
            <a:r>
              <a:rPr lang="hr-HR" smtClean="0">
                <a:effectLst/>
                <a:latin typeface="Arial" charset="0"/>
              </a:rPr>
              <a:t>- </a:t>
            </a:r>
            <a:r>
              <a:rPr lang="hr-HR" i="1" smtClean="0">
                <a:effectLst/>
                <a:latin typeface="Arial" charset="0"/>
              </a:rPr>
              <a:t>Lex mercatoria</a:t>
            </a:r>
            <a:r>
              <a:rPr lang="hr-HR" smtClean="0">
                <a:effectLst/>
                <a:latin typeface="Arial" charset="0"/>
              </a:rPr>
              <a:t> -</a:t>
            </a:r>
          </a:p>
        </p:txBody>
      </p:sp>
      <p:sp>
        <p:nvSpPr>
          <p:cNvPr id="16387" name="Rectangle 3"/>
          <p:cNvSpPr>
            <a:spLocks noGrp="1"/>
          </p:cNvSpPr>
          <p:nvPr>
            <p:ph type="body" idx="4294967295"/>
          </p:nvPr>
        </p:nvSpPr>
        <p:spPr/>
        <p:txBody>
          <a:bodyPr/>
          <a:lstStyle/>
          <a:p>
            <a:pPr eaLnBrk="1" hangingPunct="1"/>
            <a:endParaRPr lang="hr-HR" i="1" smtClean="0">
              <a:latin typeface="Arial" charset="0"/>
            </a:endParaRPr>
          </a:p>
          <a:p>
            <a:pPr eaLnBrk="1" hangingPunct="1"/>
            <a:r>
              <a:rPr lang="hr-HR" i="1" smtClean="0">
                <a:latin typeface="Arial" charset="0"/>
              </a:rPr>
              <a:t>Lex mercatoria </a:t>
            </a:r>
            <a:r>
              <a:rPr lang="hr-HR" smtClean="0">
                <a:latin typeface="Arial" charset="0"/>
              </a:rPr>
              <a:t>je uvažena stara dama koja je dva puta nestala sa lica zemlje, i dva je puta ponovno oživjela</a:t>
            </a:r>
          </a:p>
          <a:p>
            <a:pPr eaLnBrk="1" hangingPunct="1"/>
            <a:endParaRPr lang="hr-HR" smtClean="0">
              <a:latin typeface="Arial" charset="0"/>
            </a:endParaRPr>
          </a:p>
          <a:p>
            <a:pPr lvl="2" eaLnBrk="1" hangingPunct="1"/>
            <a:r>
              <a:rPr lang="hr-HR" smtClean="0">
                <a:latin typeface="Arial" charset="0"/>
              </a:rPr>
              <a:t>Berthold Goldman, </a:t>
            </a:r>
            <a:r>
              <a:rPr lang="hr-HR" i="1" smtClean="0">
                <a:latin typeface="Arial" charset="0"/>
              </a:rPr>
              <a:t>Lex mercatoria</a:t>
            </a:r>
            <a:r>
              <a:rPr lang="hr-HR" smtClean="0">
                <a:latin typeface="Arial" charset="0"/>
              </a:rPr>
              <a:t>, 3 Forum Internationale 3, 3 (1983)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bwMode="auto"/>
        <p:txBody>
          <a:bodyPr vert="horz" wrap="square" lIns="91440" tIns="45720" bIns="45720" numCol="1" anchorCtr="0" compatLnSpc="1">
            <a:prstTxWarp prst="textNoShape">
              <a:avLst/>
            </a:prstTxWarp>
          </a:bodyPr>
          <a:lstStyle/>
          <a:p>
            <a:pPr>
              <a:defRPr/>
            </a:pPr>
            <a:r>
              <a:rPr lang="hr-HR" smtClean="0">
                <a:effectLst/>
              </a:rPr>
              <a:t>ZOO – čl. 590</a:t>
            </a:r>
          </a:p>
        </p:txBody>
      </p:sp>
      <p:sp>
        <p:nvSpPr>
          <p:cNvPr id="35842" name="Rectangle 3"/>
          <p:cNvSpPr>
            <a:spLocks noGrp="1"/>
          </p:cNvSpPr>
          <p:nvPr>
            <p:ph type="body" idx="4294967295"/>
          </p:nvPr>
        </p:nvSpPr>
        <p:spPr/>
        <p:txBody>
          <a:bodyPr/>
          <a:lstStyle/>
          <a:p>
            <a:pPr algn="ctr">
              <a:buFont typeface="Wingdings 2" pitchFamily="18" charset="2"/>
              <a:buNone/>
            </a:pPr>
            <a:r>
              <a:rPr lang="hr-HR" b="1" smtClean="0">
                <a:latin typeface="Arial" charset="0"/>
              </a:rPr>
              <a:t>	</a:t>
            </a:r>
            <a:r>
              <a:rPr lang="hr-HR" b="1" smtClean="0"/>
              <a:t>Pojam</a:t>
            </a:r>
            <a:endParaRPr lang="hr-HR" smtClean="0"/>
          </a:p>
          <a:p>
            <a:pPr algn="ctr">
              <a:buFont typeface="Wingdings 2" pitchFamily="18" charset="2"/>
              <a:buNone/>
            </a:pPr>
            <a:r>
              <a:rPr lang="hr-HR" smtClean="0">
                <a:latin typeface="Arial" charset="0"/>
              </a:rPr>
              <a:t>	</a:t>
            </a:r>
            <a:r>
              <a:rPr lang="hr-HR" smtClean="0"/>
              <a:t>Članak 590.</a:t>
            </a:r>
            <a:endParaRPr lang="en-US" smtClean="0"/>
          </a:p>
          <a:p>
            <a:pPr algn="just">
              <a:buFont typeface="Wingdings 2" pitchFamily="18" charset="2"/>
              <a:buNone/>
            </a:pPr>
            <a:r>
              <a:rPr lang="hr-HR" smtClean="0">
                <a:latin typeface="Arial" charset="0"/>
              </a:rPr>
              <a:t>	</a:t>
            </a:r>
          </a:p>
          <a:p>
            <a:pPr>
              <a:buFont typeface="Wingdings 2" pitchFamily="18" charset="2"/>
              <a:buNone/>
            </a:pPr>
            <a:r>
              <a:rPr lang="hr-HR" smtClean="0">
                <a:latin typeface="Arial" charset="0"/>
              </a:rPr>
              <a:t>	</a:t>
            </a:r>
            <a:r>
              <a:rPr lang="en-US" smtClean="0"/>
              <a:t>Ugovorom o djelu izvođač se obvezuje obaviti određeni posao, kao što je izrada ili popravak neke stvari, izvršenje kakva fizičkog ili umnog rada i sl., a naručitelj se obvezuje platiti mu za to naknadu.</a:t>
            </a:r>
            <a:r>
              <a:rPr lang="hr-HR"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bwMode="auto"/>
        <p:txBody>
          <a:bodyPr vert="horz" wrap="square" lIns="91440" tIns="45720" bIns="45720" numCol="1" anchorCtr="0" compatLnSpc="1">
            <a:prstTxWarp prst="textNoShape">
              <a:avLst/>
            </a:prstTxWarp>
          </a:bodyPr>
          <a:lstStyle/>
          <a:p>
            <a:pPr>
              <a:defRPr/>
            </a:pPr>
            <a:r>
              <a:rPr lang="hr-HR" smtClean="0">
                <a:effectLst/>
              </a:rPr>
              <a:t>ZOO – čl. 591</a:t>
            </a:r>
          </a:p>
        </p:txBody>
      </p:sp>
      <p:sp>
        <p:nvSpPr>
          <p:cNvPr id="36866" name="Rectangle 3"/>
          <p:cNvSpPr>
            <a:spLocks noGrp="1"/>
          </p:cNvSpPr>
          <p:nvPr>
            <p:ph type="body" idx="4294967295"/>
          </p:nvPr>
        </p:nvSpPr>
        <p:spPr/>
        <p:txBody>
          <a:bodyPr/>
          <a:lstStyle/>
          <a:p>
            <a:pPr algn="ctr">
              <a:lnSpc>
                <a:spcPct val="80000"/>
              </a:lnSpc>
              <a:buFont typeface="Wingdings 2" pitchFamily="18" charset="2"/>
              <a:buNone/>
            </a:pPr>
            <a:r>
              <a:rPr lang="hr-HR" sz="2800" b="1" smtClean="0">
                <a:latin typeface="Arial" charset="0"/>
              </a:rPr>
              <a:t>	</a:t>
            </a:r>
            <a:r>
              <a:rPr lang="hr-HR" sz="2800" b="1" smtClean="0"/>
              <a:t>Odnos prema kupoprodaji</a:t>
            </a:r>
            <a:endParaRPr lang="hr-HR" sz="2800" smtClean="0"/>
          </a:p>
          <a:p>
            <a:pPr algn="ctr">
              <a:lnSpc>
                <a:spcPct val="80000"/>
              </a:lnSpc>
              <a:buFont typeface="Wingdings 2" pitchFamily="18" charset="2"/>
              <a:buNone/>
            </a:pPr>
            <a:r>
              <a:rPr lang="hr-HR" sz="2800" smtClean="0">
                <a:latin typeface="Arial" charset="0"/>
              </a:rPr>
              <a:t>	</a:t>
            </a:r>
            <a:r>
              <a:rPr lang="hr-HR" sz="2800" smtClean="0"/>
              <a:t>Članak 591.</a:t>
            </a:r>
          </a:p>
          <a:p>
            <a:pPr>
              <a:lnSpc>
                <a:spcPct val="80000"/>
              </a:lnSpc>
              <a:buFont typeface="Wingdings 2" pitchFamily="18" charset="2"/>
              <a:buNone/>
            </a:pPr>
            <a:r>
              <a:rPr lang="hr-HR" sz="2800" smtClean="0">
                <a:latin typeface="Arial" charset="0"/>
              </a:rPr>
              <a:t>	</a:t>
            </a:r>
          </a:p>
          <a:p>
            <a:pPr>
              <a:lnSpc>
                <a:spcPct val="80000"/>
              </a:lnSpc>
              <a:buFont typeface="Wingdings 2" pitchFamily="18" charset="2"/>
              <a:buNone/>
            </a:pPr>
            <a:r>
              <a:rPr lang="hr-HR" sz="2800" smtClean="0">
                <a:latin typeface="Arial" charset="0"/>
              </a:rPr>
              <a:t>	</a:t>
            </a:r>
            <a:r>
              <a:rPr lang="hr-HR" sz="2800" smtClean="0"/>
              <a:t>(1) Ugovor kojim se jedna strana obvezuje izraditi određenu pokretnu stvar od svog materijala smatra se u sumnji kupoprodajom.</a:t>
            </a:r>
          </a:p>
          <a:p>
            <a:pPr>
              <a:lnSpc>
                <a:spcPct val="80000"/>
              </a:lnSpc>
              <a:buFont typeface="Wingdings 2" pitchFamily="18" charset="2"/>
              <a:buNone/>
            </a:pPr>
            <a:r>
              <a:rPr lang="hr-HR" sz="2800" smtClean="0">
                <a:latin typeface="Arial" charset="0"/>
              </a:rPr>
              <a:t>	</a:t>
            </a:r>
            <a:r>
              <a:rPr lang="hr-HR" sz="2800" smtClean="0"/>
              <a:t>(2) Ali ugovor ostaje ugovor o djelu ako se naručitelj obvezao dati bitan dio materijala potreban za izradu stvari.</a:t>
            </a:r>
            <a:endParaRPr lang="en-US" sz="2800" smtClean="0"/>
          </a:p>
          <a:p>
            <a:pPr>
              <a:lnSpc>
                <a:spcPct val="80000"/>
              </a:lnSpc>
              <a:buFont typeface="Wingdings 2" pitchFamily="18" charset="2"/>
              <a:buNone/>
            </a:pPr>
            <a:r>
              <a:rPr lang="hr-HR" sz="2800" smtClean="0">
                <a:latin typeface="Arial" charset="0"/>
              </a:rPr>
              <a:t>	</a:t>
            </a:r>
            <a:r>
              <a:rPr lang="en-US" sz="2800" smtClean="0"/>
              <a:t>(3) U svakom slučaju ugovor se smatra ugovorom o djelu ako su ugovaratelji imali na umu osobitu vrijednost izvođačeva rada.</a:t>
            </a:r>
            <a:r>
              <a:rPr lang="hr-HR" sz="280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idx="4294967295"/>
          </p:nvPr>
        </p:nvSpPr>
        <p:spPr bwMode="auto"/>
        <p:txBody>
          <a:bodyPr vert="horz" wrap="square" lIns="91440" tIns="45720" bIns="45720" numCol="1" anchorCtr="0" compatLnSpc="1">
            <a:prstTxWarp prst="textNoShape">
              <a:avLst/>
            </a:prstTxWarp>
          </a:bodyPr>
          <a:lstStyle/>
          <a:p>
            <a:pPr>
              <a:defRPr/>
            </a:pPr>
            <a:r>
              <a:rPr lang="hr-HR" smtClean="0">
                <a:effectLst/>
              </a:rPr>
              <a:t>ZOO</a:t>
            </a:r>
          </a:p>
        </p:txBody>
      </p:sp>
      <p:sp>
        <p:nvSpPr>
          <p:cNvPr id="37890" name="Rectangle 3"/>
          <p:cNvSpPr>
            <a:spLocks noGrp="1"/>
          </p:cNvSpPr>
          <p:nvPr>
            <p:ph type="body" idx="4294967295"/>
          </p:nvPr>
        </p:nvSpPr>
        <p:spPr/>
        <p:txBody>
          <a:bodyPr/>
          <a:lstStyle/>
          <a:p>
            <a:pPr>
              <a:lnSpc>
                <a:spcPct val="90000"/>
              </a:lnSpc>
            </a:pPr>
            <a:r>
              <a:rPr lang="hr-HR" u="sng" smtClean="0">
                <a:latin typeface="Arial" charset="0"/>
              </a:rPr>
              <a:t>UGOVOR O KUPOPRODAJI (u sumnji)</a:t>
            </a:r>
          </a:p>
          <a:p>
            <a:pPr lvl="1">
              <a:lnSpc>
                <a:spcPct val="90000"/>
              </a:lnSpc>
            </a:pPr>
            <a:endParaRPr lang="hr-HR" smtClean="0">
              <a:latin typeface="Arial" charset="0"/>
            </a:endParaRPr>
          </a:p>
          <a:p>
            <a:pPr lvl="1">
              <a:lnSpc>
                <a:spcPct val="90000"/>
              </a:lnSpc>
            </a:pPr>
            <a:r>
              <a:rPr lang="hr-HR" smtClean="0">
                <a:latin typeface="Arial" charset="0"/>
              </a:rPr>
              <a:t>Izvođač (</a:t>
            </a:r>
            <a:r>
              <a:rPr lang="en-US" smtClean="0">
                <a:latin typeface="Arial" charset="0"/>
                <a:cs typeface="Arial" charset="0"/>
              </a:rPr>
              <a:t>~</a:t>
            </a:r>
            <a:r>
              <a:rPr lang="hr-HR" smtClean="0">
                <a:latin typeface="Arial" charset="0"/>
                <a:cs typeface="Arial" charset="0"/>
              </a:rPr>
              <a:t> prodavatelj</a:t>
            </a:r>
            <a:r>
              <a:rPr lang="hr-HR" smtClean="0">
                <a:latin typeface="Arial" charset="0"/>
              </a:rPr>
              <a:t>) izrađuje pokretnu stvar od svog materijala</a:t>
            </a:r>
          </a:p>
          <a:p>
            <a:pPr>
              <a:lnSpc>
                <a:spcPct val="90000"/>
              </a:lnSpc>
            </a:pPr>
            <a:endParaRPr lang="hr-HR" smtClean="0">
              <a:latin typeface="Arial" charset="0"/>
            </a:endParaRPr>
          </a:p>
          <a:p>
            <a:pPr>
              <a:lnSpc>
                <a:spcPct val="90000"/>
              </a:lnSpc>
            </a:pPr>
            <a:r>
              <a:rPr lang="hr-HR" u="sng" smtClean="0">
                <a:latin typeface="Arial" charset="0"/>
              </a:rPr>
              <a:t>UGOVOR O DJELU</a:t>
            </a:r>
          </a:p>
          <a:p>
            <a:pPr lvl="1">
              <a:lnSpc>
                <a:spcPct val="90000"/>
              </a:lnSpc>
            </a:pPr>
            <a:endParaRPr lang="hr-HR" smtClean="0">
              <a:latin typeface="Arial" charset="0"/>
            </a:endParaRPr>
          </a:p>
          <a:p>
            <a:pPr lvl="1">
              <a:lnSpc>
                <a:spcPct val="90000"/>
              </a:lnSpc>
            </a:pPr>
            <a:r>
              <a:rPr lang="hr-HR" smtClean="0">
                <a:latin typeface="Arial" charset="0"/>
              </a:rPr>
              <a:t>Naručitelj daje bitan dio materijala</a:t>
            </a:r>
          </a:p>
          <a:p>
            <a:pPr lvl="1">
              <a:lnSpc>
                <a:spcPct val="90000"/>
              </a:lnSpc>
            </a:pPr>
            <a:r>
              <a:rPr lang="hr-HR" smtClean="0">
                <a:latin typeface="Arial" charset="0"/>
              </a:rPr>
              <a:t>Ako ugovaratelji imaju na umu osobitu vrijednost izvođačeva rada (bez obzira na to tko je dao materijal)</a:t>
            </a:r>
          </a:p>
          <a:p>
            <a:pPr lvl="1">
              <a:lnSpc>
                <a:spcPct val="90000"/>
              </a:lnSpc>
            </a:pPr>
            <a:endParaRPr lang="hr-HR" smtClean="0">
              <a:latin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8639175" y="6515100"/>
            <a:ext cx="463550" cy="273050"/>
          </a:xfrm>
          <a:prstGeom prst="rect">
            <a:avLst/>
          </a:prstGeom>
          <a:noFill/>
        </p:spPr>
        <p:txBody>
          <a:bodyPr anchor="ctr"/>
          <a:lstStyle/>
          <a:p>
            <a:pPr algn="r" fontAlgn="auto">
              <a:spcBef>
                <a:spcPts val="0"/>
              </a:spcBef>
              <a:spcAft>
                <a:spcPts val="0"/>
              </a:spcAft>
              <a:defRPr/>
            </a:pPr>
            <a:fld id="{AA02C0AE-FD8E-4E2D-8F03-FDBE25FC7DFC}" type="slidenum">
              <a:rPr lang="en-US" sz="1600">
                <a:solidFill>
                  <a:schemeClr val="tx2">
                    <a:shade val="90000"/>
                  </a:schemeClr>
                </a:solidFill>
                <a:latin typeface="+mn-lt"/>
              </a:rPr>
              <a:pPr algn="r" fontAlgn="auto">
                <a:spcBef>
                  <a:spcPts val="0"/>
                </a:spcBef>
                <a:spcAft>
                  <a:spcPts val="0"/>
                </a:spcAft>
                <a:defRPr/>
              </a:pPr>
              <a:t>23</a:t>
            </a:fld>
            <a:endParaRPr lang="en-US" sz="1600">
              <a:solidFill>
                <a:schemeClr val="tx2">
                  <a:shade val="90000"/>
                </a:schemeClr>
              </a:solidFill>
              <a:latin typeface="+mn-lt"/>
            </a:endParaRPr>
          </a:p>
        </p:txBody>
      </p:sp>
      <p:sp>
        <p:nvSpPr>
          <p:cNvPr id="2" name="Title 1"/>
          <p:cNvSpPr>
            <a:spLocks noGrp="1"/>
          </p:cNvSpPr>
          <p:nvPr>
            <p:ph type="title" idx="4294967295"/>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POLJE PRIMJENE – čl. 3.</a:t>
            </a:r>
            <a:endParaRPr lang="hr-HR">
              <a:solidFill>
                <a:schemeClr val="tx2">
                  <a:tint val="100000"/>
                  <a:shade val="90000"/>
                  <a:satMod val="250000"/>
                  <a:alpha val="100000"/>
                </a:schemeClr>
              </a:solidFill>
            </a:endParaRPr>
          </a:p>
        </p:txBody>
      </p:sp>
      <p:sp>
        <p:nvSpPr>
          <p:cNvPr id="3" name="Content Placeholder 2"/>
          <p:cNvSpPr>
            <a:spLocks noGrp="1"/>
          </p:cNvSpPr>
          <p:nvPr>
            <p:ph idx="4294967295"/>
          </p:nvPr>
        </p:nvSpPr>
        <p:spPr/>
        <p:txBody>
          <a:bodyPr>
            <a:normAutofit fontScale="92500" lnSpcReduction="10000"/>
          </a:bodyPr>
          <a:lstStyle/>
          <a:p>
            <a:pPr eaLnBrk="1" fontAlgn="auto" hangingPunct="1">
              <a:spcBef>
                <a:spcPts val="0"/>
              </a:spcBef>
              <a:spcAft>
                <a:spcPts val="0"/>
              </a:spcAft>
              <a:buFont typeface="Wingdings 2"/>
              <a:buChar char=""/>
              <a:defRPr/>
            </a:pPr>
            <a:r>
              <a:rPr lang="hr-HR" smtClean="0"/>
              <a:t>ugovorima o prodaji smatraju se i ugovori o isporuci robe koja se treba izraditi ili proizvesti, osim ako je strana koja je robu naručila preuzela obvezu da isporuči bitan dio materijala potrebnog za tu izradu ili proizvodnju</a:t>
            </a:r>
          </a:p>
          <a:p>
            <a:pPr eaLnBrk="1" fontAlgn="auto" hangingPunct="1">
              <a:spcBef>
                <a:spcPts val="0"/>
              </a:spcBef>
              <a:spcAft>
                <a:spcPts val="0"/>
              </a:spcAft>
              <a:buFont typeface="Wingdings 2"/>
              <a:buChar char=""/>
              <a:defRPr/>
            </a:pPr>
            <a:r>
              <a:rPr lang="hr-HR" smtClean="0"/>
              <a:t>konvencija se ne primjenjuje na ugovore u kojima se pretežni dio obveza strane koja isporučuje robu sastoji u obavljanju nekog rada ili pružanja nekih usluga</a:t>
            </a:r>
            <a:endParaRPr lang="hr-H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5A39D96-B06A-4E92-8973-01CA9A85505F}" type="slidenum">
              <a:rPr lang="en-US"/>
              <a:pPr>
                <a:defRPr/>
              </a:pPr>
              <a:t>24</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z="3000" smtClean="0">
                <a:solidFill>
                  <a:schemeClr val="tx2">
                    <a:tint val="100000"/>
                    <a:shade val="90000"/>
                    <a:satMod val="250000"/>
                    <a:alpha val="100000"/>
                  </a:schemeClr>
                </a:solidFill>
              </a:rPr>
              <a:t>PRODAJE NA KOJE SE </a:t>
            </a:r>
            <a:r>
              <a:rPr lang="hr-HR" sz="3000" b="1" u="sng" smtClean="0">
                <a:solidFill>
                  <a:schemeClr val="tx2">
                    <a:tint val="100000"/>
                    <a:shade val="90000"/>
                    <a:satMod val="250000"/>
                    <a:alpha val="100000"/>
                  </a:schemeClr>
                </a:solidFill>
              </a:rPr>
              <a:t>NE PRIMJENJUJE </a:t>
            </a:r>
            <a:r>
              <a:rPr lang="hr-HR" sz="3000" smtClean="0">
                <a:solidFill>
                  <a:schemeClr val="tx2">
                    <a:tint val="100000"/>
                    <a:shade val="90000"/>
                    <a:satMod val="250000"/>
                    <a:alpha val="100000"/>
                  </a:schemeClr>
                </a:solidFill>
              </a:rPr>
              <a:t>BEČKA KONVENCIJA – čl. 2.</a:t>
            </a:r>
            <a:endParaRPr lang="hr-HR" sz="300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92500" lnSpcReduction="10000"/>
          </a:bodyPr>
          <a:lstStyle/>
          <a:p>
            <a:pPr eaLnBrk="1" fontAlgn="auto" hangingPunct="1">
              <a:spcBef>
                <a:spcPts val="0"/>
              </a:spcBef>
              <a:spcAft>
                <a:spcPts val="0"/>
              </a:spcAft>
              <a:buFont typeface="Wingdings 2"/>
              <a:buChar char=""/>
              <a:defRPr/>
            </a:pPr>
            <a:r>
              <a:rPr lang="hr-HR" smtClean="0"/>
              <a:t>Konvencija se ne primjenjuje na prodaju:</a:t>
            </a:r>
          </a:p>
          <a:p>
            <a:pPr marL="640080" lvl="1" eaLnBrk="1" fontAlgn="auto" hangingPunct="1">
              <a:spcAft>
                <a:spcPts val="0"/>
              </a:spcAft>
              <a:defRPr/>
            </a:pPr>
            <a:r>
              <a:rPr lang="hr-HR" smtClean="0"/>
              <a:t>robe kupljene za osobnu ili obiteljsku upotrebu ili za potrebe domaćinstva, osim ako prodavatelj bilo u koje vrijeme prije ili u trenutku sklapanja ugovora nije znao niti je mogao znati da se roba kupuje za takvu upotrebu</a:t>
            </a:r>
          </a:p>
          <a:p>
            <a:pPr marL="640080" lvl="1" eaLnBrk="1" fontAlgn="auto" hangingPunct="1">
              <a:spcAft>
                <a:spcPts val="0"/>
              </a:spcAft>
              <a:defRPr/>
            </a:pPr>
            <a:r>
              <a:rPr lang="hr-HR" smtClean="0"/>
              <a:t>na javnoj dražbi</a:t>
            </a:r>
          </a:p>
          <a:p>
            <a:pPr marL="640080" lvl="1" eaLnBrk="1" fontAlgn="auto" hangingPunct="1">
              <a:spcAft>
                <a:spcPts val="0"/>
              </a:spcAft>
              <a:defRPr/>
            </a:pPr>
            <a:r>
              <a:rPr lang="hr-HR" smtClean="0"/>
              <a:t>u slučaju zapljene ili nekog drugog postupka sudskih vlasti</a:t>
            </a:r>
          </a:p>
          <a:p>
            <a:pPr marL="640080" lvl="1" eaLnBrk="1" fontAlgn="auto" hangingPunct="1">
              <a:spcAft>
                <a:spcPts val="0"/>
              </a:spcAft>
              <a:defRPr/>
            </a:pPr>
            <a:r>
              <a:rPr lang="hr-HR" smtClean="0"/>
              <a:t>vrijednosnih papira i novca</a:t>
            </a:r>
          </a:p>
          <a:p>
            <a:pPr marL="640080" lvl="1" eaLnBrk="1" fontAlgn="auto" hangingPunct="1">
              <a:spcAft>
                <a:spcPts val="0"/>
              </a:spcAft>
              <a:defRPr/>
            </a:pPr>
            <a:r>
              <a:rPr lang="hr-HR" smtClean="0"/>
              <a:t>brodova, glisera na zračni jastuk i zrakoplova</a:t>
            </a:r>
          </a:p>
          <a:p>
            <a:pPr marL="640080" lvl="1" eaLnBrk="1" fontAlgn="auto" hangingPunct="1">
              <a:spcAft>
                <a:spcPts val="0"/>
              </a:spcAft>
              <a:defRPr/>
            </a:pPr>
            <a:r>
              <a:rPr lang="hr-HR" smtClean="0"/>
              <a:t>električne energije</a:t>
            </a:r>
          </a:p>
          <a:p>
            <a:pPr marL="640080" lvl="1" eaLnBrk="1" fontAlgn="auto" hangingPunct="1">
              <a:spcAft>
                <a:spcPts val="0"/>
              </a:spcAft>
              <a:defRPr/>
            </a:pPr>
            <a:endParaRPr lang="hr-H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idx="4294967295"/>
          </p:nvPr>
        </p:nvSpPr>
        <p:spPr bwMode="auto"/>
        <p:txBody>
          <a:bodyPr vert="horz" wrap="square" lIns="91440" tIns="45720" bIns="45720" numCol="1" anchorCtr="0" compatLnSpc="1">
            <a:prstTxWarp prst="textNoShape">
              <a:avLst/>
            </a:prstTxWarp>
          </a:bodyPr>
          <a:lstStyle/>
          <a:p>
            <a:pPr>
              <a:defRPr/>
            </a:pPr>
            <a:r>
              <a:rPr lang="hr-HR" smtClean="0">
                <a:effectLst/>
              </a:rPr>
              <a:t>ZOO – čl. 14 (1) i (2)</a:t>
            </a:r>
          </a:p>
        </p:txBody>
      </p:sp>
      <p:sp>
        <p:nvSpPr>
          <p:cNvPr id="40962" name="Rectangle 3"/>
          <p:cNvSpPr>
            <a:spLocks noGrp="1"/>
          </p:cNvSpPr>
          <p:nvPr>
            <p:ph type="body" idx="4294967295"/>
          </p:nvPr>
        </p:nvSpPr>
        <p:spPr/>
        <p:txBody>
          <a:bodyPr/>
          <a:lstStyle/>
          <a:p>
            <a:pPr algn="ctr">
              <a:lnSpc>
                <a:spcPct val="90000"/>
              </a:lnSpc>
              <a:buFont typeface="Wingdings 2" pitchFamily="18" charset="2"/>
              <a:buNone/>
            </a:pPr>
            <a:r>
              <a:rPr lang="hr-HR" sz="2400" b="1" smtClean="0">
                <a:latin typeface="Arial" charset="0"/>
              </a:rPr>
              <a:t>	</a:t>
            </a:r>
            <a:r>
              <a:rPr lang="hr-HR" sz="2400" b="1" smtClean="0"/>
              <a:t>Primjena pojedinih odredaba na trgovačke ugovore i druge pravne poslove</a:t>
            </a:r>
            <a:endParaRPr lang="hr-HR" sz="2400" smtClean="0"/>
          </a:p>
          <a:p>
            <a:pPr>
              <a:lnSpc>
                <a:spcPct val="90000"/>
              </a:lnSpc>
              <a:buFont typeface="Wingdings 2" pitchFamily="18" charset="2"/>
              <a:buNone/>
            </a:pPr>
            <a:r>
              <a:rPr lang="hr-HR" sz="2400" smtClean="0">
                <a:latin typeface="Arial" charset="0"/>
              </a:rPr>
              <a:t>	</a:t>
            </a:r>
          </a:p>
          <a:p>
            <a:pPr algn="ctr">
              <a:lnSpc>
                <a:spcPct val="90000"/>
              </a:lnSpc>
              <a:buFont typeface="Wingdings 2" pitchFamily="18" charset="2"/>
              <a:buNone/>
            </a:pPr>
            <a:r>
              <a:rPr lang="hr-HR" sz="2400" smtClean="0">
                <a:latin typeface="Arial" charset="0"/>
              </a:rPr>
              <a:t>	</a:t>
            </a:r>
            <a:r>
              <a:rPr lang="hr-HR" sz="2400" smtClean="0"/>
              <a:t>Članak 14.</a:t>
            </a:r>
          </a:p>
          <a:p>
            <a:pPr>
              <a:lnSpc>
                <a:spcPct val="90000"/>
              </a:lnSpc>
              <a:buFont typeface="Wingdings 2" pitchFamily="18" charset="2"/>
              <a:buNone/>
            </a:pPr>
            <a:r>
              <a:rPr lang="hr-HR" sz="2400" smtClean="0">
                <a:latin typeface="Arial" charset="0"/>
              </a:rPr>
              <a:t>	</a:t>
            </a:r>
            <a:r>
              <a:rPr lang="hr-HR" sz="2400" smtClean="0"/>
              <a:t>(1) Odredbe ovoga Zakona što se odnose na ugovore primjenjuju se na sve vrste ugovora, osim ako za trgovačke ugovore nije izrijekom drukčije određeno.</a:t>
            </a:r>
            <a:endParaRPr lang="en-US" sz="2400" smtClean="0"/>
          </a:p>
          <a:p>
            <a:pPr>
              <a:lnSpc>
                <a:spcPct val="90000"/>
              </a:lnSpc>
              <a:buFont typeface="Wingdings 2" pitchFamily="18" charset="2"/>
              <a:buNone/>
            </a:pPr>
            <a:r>
              <a:rPr lang="hr-HR" sz="2400" smtClean="0">
                <a:latin typeface="Arial" charset="0"/>
              </a:rPr>
              <a:t>	</a:t>
            </a:r>
            <a:r>
              <a:rPr lang="en-US" sz="2400" smtClean="0"/>
              <a:t>(2) Trgovački ugovori, prema ovom Zakonu, jesu ugovori što ih sklapaju trgovci među sobom u obavljanju djelatnosti koje čine predmet poslovanja barem jednoga od njih ili su u vezi s obavljanjem tih djelatnosti.</a:t>
            </a:r>
            <a:r>
              <a:rPr lang="hr-HR" sz="2400" smtClean="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bwMode="auto"/>
        <p:txBody>
          <a:bodyPr vert="horz" wrap="square" lIns="91440" tIns="45720" bIns="45720" numCol="1" anchorCtr="0" compatLnSpc="1">
            <a:prstTxWarp prst="textNoShape">
              <a:avLst/>
            </a:prstTxWarp>
          </a:bodyPr>
          <a:lstStyle/>
          <a:p>
            <a:pPr>
              <a:defRPr/>
            </a:pPr>
            <a:r>
              <a:rPr lang="hr-HR" smtClean="0">
                <a:effectLst/>
              </a:rPr>
              <a:t>ZOO – čl. 402 (3)</a:t>
            </a:r>
          </a:p>
        </p:txBody>
      </p:sp>
      <p:sp>
        <p:nvSpPr>
          <p:cNvPr id="41986" name="Rectangle 3"/>
          <p:cNvSpPr>
            <a:spLocks noGrp="1"/>
          </p:cNvSpPr>
          <p:nvPr>
            <p:ph type="body" idx="4294967295"/>
          </p:nvPr>
        </p:nvSpPr>
        <p:spPr/>
        <p:txBody>
          <a:bodyPr/>
          <a:lstStyle/>
          <a:p>
            <a:pPr algn="ctr">
              <a:buFont typeface="Wingdings 2" pitchFamily="18" charset="2"/>
              <a:buNone/>
            </a:pPr>
            <a:r>
              <a:rPr lang="hr-HR" sz="2800" smtClean="0">
                <a:latin typeface="Arial" charset="0"/>
              </a:rPr>
              <a:t>	</a:t>
            </a:r>
            <a:r>
              <a:rPr lang="en-US" sz="2800" b="1" smtClean="0"/>
              <a:t>Nedostaci za koje prodavatelj ne odgovara</a:t>
            </a:r>
            <a:r>
              <a:rPr lang="hr-HR" sz="2800" smtClean="0">
                <a:latin typeface="Arial" charset="0"/>
              </a:rPr>
              <a:t>	</a:t>
            </a:r>
          </a:p>
          <a:p>
            <a:pPr algn="ctr">
              <a:buFont typeface="Wingdings 2" pitchFamily="18" charset="2"/>
              <a:buNone/>
            </a:pPr>
            <a:endParaRPr lang="hr-HR" sz="2800" smtClean="0">
              <a:latin typeface="Arial" charset="0"/>
            </a:endParaRPr>
          </a:p>
          <a:p>
            <a:pPr>
              <a:buFont typeface="Wingdings 2" pitchFamily="18" charset="2"/>
              <a:buNone/>
            </a:pPr>
            <a:r>
              <a:rPr lang="hr-HR" sz="2800" smtClean="0">
                <a:latin typeface="Arial" charset="0"/>
              </a:rPr>
              <a:t>	</a:t>
            </a:r>
            <a:r>
              <a:rPr lang="en-US" sz="2800" smtClean="0"/>
              <a:t>(3) Odredba stavka 2. ovoga članka ne primjenjuje se na ugovore koje fizička osoba kao kupac sklapa izvan svoje gospodarske ili profesionalne djelatnosti s fizičkom ili pravnom osobom koja kao prodavatelj djeluje u okviru svoje gospodarske ili profesionalne djelatnosti (potrošački ugovor).</a:t>
            </a:r>
            <a:r>
              <a:rPr lang="hr-HR" sz="280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5E236DE-1B42-4E38-9D11-1B904F7F7746}" type="slidenum">
              <a:rPr lang="en-US"/>
              <a:pPr>
                <a:defRPr/>
              </a:pPr>
              <a:t>27</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z="3000" smtClean="0">
                <a:solidFill>
                  <a:schemeClr val="tx2">
                    <a:tint val="100000"/>
                    <a:shade val="90000"/>
                    <a:satMod val="250000"/>
                    <a:alpha val="100000"/>
                  </a:schemeClr>
                </a:solidFill>
              </a:rPr>
              <a:t>PITANJA KOJA (NI)SU OBUHVAĆENA KONVENCIJOM – čl. 4 i čl. 5</a:t>
            </a:r>
            <a:endParaRPr lang="hr-HR" sz="3000">
              <a:solidFill>
                <a:schemeClr val="tx2">
                  <a:tint val="100000"/>
                  <a:shade val="90000"/>
                  <a:satMod val="250000"/>
                  <a:alpha val="100000"/>
                </a:schemeClr>
              </a:solidFill>
            </a:endParaRPr>
          </a:p>
        </p:txBody>
      </p:sp>
      <p:sp>
        <p:nvSpPr>
          <p:cNvPr id="43011" name="Content Placeholder 2"/>
          <p:cNvSpPr>
            <a:spLocks noGrp="1"/>
          </p:cNvSpPr>
          <p:nvPr>
            <p:ph idx="1"/>
          </p:nvPr>
        </p:nvSpPr>
        <p:spPr/>
        <p:txBody>
          <a:bodyPr/>
          <a:lstStyle/>
          <a:p>
            <a:pPr eaLnBrk="1" hangingPunct="1">
              <a:lnSpc>
                <a:spcPct val="80000"/>
              </a:lnSpc>
            </a:pPr>
            <a:r>
              <a:rPr lang="hr-HR" sz="2700" smtClean="0"/>
              <a:t>Konvencija uređuje samo:</a:t>
            </a:r>
          </a:p>
          <a:p>
            <a:pPr lvl="1" eaLnBrk="1" hangingPunct="1">
              <a:lnSpc>
                <a:spcPct val="80000"/>
              </a:lnSpc>
            </a:pPr>
            <a:r>
              <a:rPr lang="hr-HR" sz="2200" smtClean="0"/>
              <a:t>sklapanje ugovora o prodaji </a:t>
            </a:r>
          </a:p>
          <a:p>
            <a:pPr lvl="1" eaLnBrk="1" hangingPunct="1">
              <a:lnSpc>
                <a:spcPct val="80000"/>
              </a:lnSpc>
            </a:pPr>
            <a:r>
              <a:rPr lang="hr-HR" sz="2200" smtClean="0"/>
              <a:t>prava i obveze prodavatelja i kupca koje proistječu iz takva ugovora</a:t>
            </a:r>
          </a:p>
          <a:p>
            <a:pPr eaLnBrk="1" hangingPunct="1">
              <a:lnSpc>
                <a:spcPct val="80000"/>
              </a:lnSpc>
            </a:pPr>
            <a:endParaRPr lang="hr-HR" sz="2700" smtClean="0"/>
          </a:p>
          <a:p>
            <a:pPr eaLnBrk="1" hangingPunct="1">
              <a:lnSpc>
                <a:spcPct val="80000"/>
              </a:lnSpc>
            </a:pPr>
            <a:endParaRPr lang="hr-HR" sz="2700" smtClean="0"/>
          </a:p>
          <a:p>
            <a:pPr eaLnBrk="1" hangingPunct="1">
              <a:lnSpc>
                <a:spcPct val="80000"/>
              </a:lnSpc>
            </a:pPr>
            <a:r>
              <a:rPr lang="hr-HR" sz="2700" smtClean="0"/>
              <a:t>PRAVNI ASPEKTI UGOVORA O PRODAJI OD NJEGOVA ZAKLJUČENJA DO ISPUNJENJA</a:t>
            </a:r>
          </a:p>
          <a:p>
            <a:pPr lvl="1" eaLnBrk="1" hangingPunct="1">
              <a:lnSpc>
                <a:spcPct val="80000"/>
              </a:lnSpc>
            </a:pPr>
            <a:endParaRPr lang="hr-HR" sz="2200" smtClean="0"/>
          </a:p>
          <a:p>
            <a:pPr lvl="1" eaLnBrk="1" hangingPunct="1">
              <a:lnSpc>
                <a:spcPct val="80000"/>
              </a:lnSpc>
            </a:pPr>
            <a:r>
              <a:rPr lang="hr-HR" sz="2200" smtClean="0"/>
              <a:t>Ponuda</a:t>
            </a:r>
          </a:p>
          <a:p>
            <a:pPr lvl="1" eaLnBrk="1" hangingPunct="1">
              <a:lnSpc>
                <a:spcPct val="80000"/>
              </a:lnSpc>
            </a:pPr>
            <a:r>
              <a:rPr lang="hr-HR" sz="2200" smtClean="0"/>
              <a:t>Prihvat ponude</a:t>
            </a:r>
          </a:p>
          <a:p>
            <a:pPr lvl="1" eaLnBrk="1" hangingPunct="1">
              <a:lnSpc>
                <a:spcPct val="80000"/>
              </a:lnSpc>
            </a:pPr>
            <a:r>
              <a:rPr lang="hr-HR" sz="2200" smtClean="0"/>
              <a:t>Prava i obveze koje proizlaze iz tako sklopljenog ugovora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idx="4294967295"/>
          </p:nvPr>
        </p:nvSpPr>
        <p:spPr bwMode="auto"/>
        <p:txBody>
          <a:bodyPr vert="horz" wrap="square" lIns="91440" tIns="45720" bIns="45720" numCol="1" anchorCtr="0" compatLnSpc="1">
            <a:prstTxWarp prst="textNoShape">
              <a:avLst/>
            </a:prstTxWarp>
          </a:bodyPr>
          <a:lstStyle/>
          <a:p>
            <a:pPr>
              <a:defRPr/>
            </a:pPr>
            <a:r>
              <a:rPr lang="hr-HR" smtClean="0">
                <a:effectLst/>
              </a:rPr>
              <a:t>STRUKTURA</a:t>
            </a:r>
          </a:p>
        </p:txBody>
      </p:sp>
      <p:sp>
        <p:nvSpPr>
          <p:cNvPr id="44034" name="Rectangle 3"/>
          <p:cNvSpPr>
            <a:spLocks noGrp="1"/>
          </p:cNvSpPr>
          <p:nvPr>
            <p:ph type="body" idx="4294967295"/>
          </p:nvPr>
        </p:nvSpPr>
        <p:spPr/>
        <p:txBody>
          <a:bodyPr/>
          <a:lstStyle/>
          <a:p>
            <a:pPr>
              <a:lnSpc>
                <a:spcPct val="80000"/>
              </a:lnSpc>
            </a:pPr>
            <a:endParaRPr lang="hr-HR" sz="2800" smtClean="0"/>
          </a:p>
          <a:p>
            <a:pPr>
              <a:lnSpc>
                <a:spcPct val="80000"/>
              </a:lnSpc>
            </a:pPr>
            <a:r>
              <a:rPr lang="hr-HR" sz="2800" smtClean="0"/>
              <a:t>I. DIO – POLJE PRIMJENE I OPĆE ODREDBE</a:t>
            </a:r>
          </a:p>
          <a:p>
            <a:pPr>
              <a:lnSpc>
                <a:spcPct val="80000"/>
              </a:lnSpc>
            </a:pPr>
            <a:endParaRPr lang="hr-HR" sz="2800" smtClean="0"/>
          </a:p>
          <a:p>
            <a:pPr>
              <a:lnSpc>
                <a:spcPct val="80000"/>
              </a:lnSpc>
            </a:pPr>
            <a:r>
              <a:rPr lang="hr-HR" sz="2800" smtClean="0"/>
              <a:t>II. DIO – SKLAPANJE UGOVORA</a:t>
            </a:r>
          </a:p>
          <a:p>
            <a:pPr>
              <a:lnSpc>
                <a:spcPct val="80000"/>
              </a:lnSpc>
            </a:pPr>
            <a:endParaRPr lang="hr-HR" sz="2800" smtClean="0"/>
          </a:p>
          <a:p>
            <a:pPr>
              <a:lnSpc>
                <a:spcPct val="80000"/>
              </a:lnSpc>
            </a:pPr>
            <a:r>
              <a:rPr lang="hr-HR" sz="2800" smtClean="0"/>
              <a:t>III. DIO – PRODAJA ROBE</a:t>
            </a:r>
          </a:p>
          <a:p>
            <a:pPr lvl="1">
              <a:lnSpc>
                <a:spcPct val="80000"/>
              </a:lnSpc>
            </a:pPr>
            <a:r>
              <a:rPr lang="hr-HR" sz="2200" smtClean="0"/>
              <a:t>Opće odredbe</a:t>
            </a:r>
          </a:p>
          <a:p>
            <a:pPr lvl="1">
              <a:lnSpc>
                <a:spcPct val="80000"/>
              </a:lnSpc>
            </a:pPr>
            <a:r>
              <a:rPr lang="hr-HR" sz="2200" smtClean="0"/>
              <a:t>Prodavateljeve obveze</a:t>
            </a:r>
          </a:p>
          <a:p>
            <a:pPr lvl="1">
              <a:lnSpc>
                <a:spcPct val="80000"/>
              </a:lnSpc>
            </a:pPr>
            <a:r>
              <a:rPr lang="hr-HR" sz="2200" smtClean="0"/>
              <a:t>Kupčeve obveze</a:t>
            </a:r>
          </a:p>
          <a:p>
            <a:pPr lvl="1">
              <a:lnSpc>
                <a:spcPct val="80000"/>
              </a:lnSpc>
            </a:pPr>
            <a:r>
              <a:rPr lang="hr-HR" sz="2200" smtClean="0"/>
              <a:t>Prijelaz rizika</a:t>
            </a:r>
          </a:p>
          <a:p>
            <a:pPr lvl="1">
              <a:lnSpc>
                <a:spcPct val="80000"/>
              </a:lnSpc>
            </a:pPr>
            <a:r>
              <a:rPr lang="hr-HR" sz="2200" smtClean="0"/>
              <a:t>Zajedničke odredbe za prodavateljeve i kupčeve obveze</a:t>
            </a:r>
          </a:p>
          <a:p>
            <a:pPr>
              <a:lnSpc>
                <a:spcPct val="80000"/>
              </a:lnSpc>
            </a:pPr>
            <a:endParaRPr lang="hr-HR" sz="2800" smtClean="0"/>
          </a:p>
          <a:p>
            <a:pPr>
              <a:lnSpc>
                <a:spcPct val="80000"/>
              </a:lnSpc>
            </a:pPr>
            <a:r>
              <a:rPr lang="hr-HR" sz="2800" smtClean="0"/>
              <a:t>IV. DIO – ZAVRŠNE ODREDBE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8639175" y="6515100"/>
            <a:ext cx="463550" cy="273050"/>
          </a:xfrm>
          <a:prstGeom prst="rect">
            <a:avLst/>
          </a:prstGeom>
          <a:noFill/>
        </p:spPr>
        <p:txBody>
          <a:bodyPr anchor="ctr"/>
          <a:lstStyle/>
          <a:p>
            <a:pPr algn="r" fontAlgn="auto">
              <a:spcBef>
                <a:spcPts val="0"/>
              </a:spcBef>
              <a:spcAft>
                <a:spcPts val="0"/>
              </a:spcAft>
              <a:defRPr/>
            </a:pPr>
            <a:fld id="{213BCEEE-12BB-48FA-9B5C-95CAFEA180F2}" type="slidenum">
              <a:rPr lang="en-US" sz="1600">
                <a:solidFill>
                  <a:schemeClr val="tx2">
                    <a:shade val="90000"/>
                  </a:schemeClr>
                </a:solidFill>
                <a:latin typeface="+mn-lt"/>
              </a:rPr>
              <a:pPr algn="r" fontAlgn="auto">
                <a:spcBef>
                  <a:spcPts val="0"/>
                </a:spcBef>
                <a:spcAft>
                  <a:spcPts val="0"/>
                </a:spcAft>
                <a:defRPr/>
              </a:pPr>
              <a:t>29</a:t>
            </a:fld>
            <a:endParaRPr lang="en-US" sz="1600">
              <a:solidFill>
                <a:schemeClr val="tx2">
                  <a:shade val="90000"/>
                </a:schemeClr>
              </a:solidFill>
              <a:latin typeface="+mn-lt"/>
            </a:endParaRPr>
          </a:p>
        </p:txBody>
      </p:sp>
      <p:sp>
        <p:nvSpPr>
          <p:cNvPr id="2" name="Title 1"/>
          <p:cNvSpPr>
            <a:spLocks noGrp="1"/>
          </p:cNvSpPr>
          <p:nvPr>
            <p:ph type="title" idx="4294967295"/>
          </p:nvPr>
        </p:nvSpPr>
        <p:spPr>
          <a:xfrm>
            <a:off x="457200" y="253536"/>
            <a:ext cx="8229600" cy="1143000"/>
          </a:xfrm>
        </p:spPr>
        <p:txBody>
          <a:bodyPr/>
          <a:lstStyle/>
          <a:p>
            <a:pPr marL="54864" indent="0" eaLnBrk="1" fontAlgn="auto" hangingPunct="1">
              <a:spcAft>
                <a:spcPts val="0"/>
              </a:spcAft>
              <a:defRPr/>
            </a:pPr>
            <a:r>
              <a:rPr lang="hr-HR" sz="3000" smtClean="0">
                <a:solidFill>
                  <a:schemeClr val="tx2">
                    <a:tint val="100000"/>
                    <a:shade val="90000"/>
                    <a:satMod val="250000"/>
                    <a:alpha val="100000"/>
                  </a:schemeClr>
                </a:solidFill>
              </a:rPr>
              <a:t>PITANJA KOJA (NI)SU OBUHVAĆENA KONVENCIJOM – čl. 4 i čl. 5</a:t>
            </a:r>
            <a:endParaRPr lang="hr-HR" sz="3000">
              <a:solidFill>
                <a:schemeClr val="tx2">
                  <a:tint val="100000"/>
                  <a:shade val="90000"/>
                  <a:satMod val="250000"/>
                  <a:alpha val="100000"/>
                </a:schemeClr>
              </a:solidFill>
            </a:endParaRPr>
          </a:p>
        </p:txBody>
      </p:sp>
      <p:sp>
        <p:nvSpPr>
          <p:cNvPr id="45059" name="Content Placeholder 2"/>
          <p:cNvSpPr>
            <a:spLocks noGrp="1"/>
          </p:cNvSpPr>
          <p:nvPr>
            <p:ph idx="4294967295"/>
          </p:nvPr>
        </p:nvSpPr>
        <p:spPr/>
        <p:txBody>
          <a:bodyPr/>
          <a:lstStyle/>
          <a:p>
            <a:pPr eaLnBrk="1" hangingPunct="1">
              <a:lnSpc>
                <a:spcPct val="80000"/>
              </a:lnSpc>
            </a:pPr>
            <a:endParaRPr lang="hr-HR" sz="2700" smtClean="0">
              <a:latin typeface="Arial" charset="0"/>
            </a:endParaRPr>
          </a:p>
          <a:p>
            <a:pPr eaLnBrk="1" hangingPunct="1">
              <a:lnSpc>
                <a:spcPct val="80000"/>
              </a:lnSpc>
            </a:pPr>
            <a:r>
              <a:rPr lang="hr-HR" sz="2700" smtClean="0"/>
              <a:t>Posebno, osim ako ovom Konvencijom nije izričito drugačije predviđeno, ona se ne odnosi na: </a:t>
            </a:r>
          </a:p>
          <a:p>
            <a:pPr lvl="1" eaLnBrk="1" hangingPunct="1">
              <a:lnSpc>
                <a:spcPct val="80000"/>
              </a:lnSpc>
            </a:pPr>
            <a:r>
              <a:rPr lang="hr-HR" sz="2200" smtClean="0"/>
              <a:t>valjanost ugovora, bilo koju od njegovih odredaba ili običaja</a:t>
            </a:r>
          </a:p>
          <a:p>
            <a:pPr lvl="1" eaLnBrk="1" hangingPunct="1">
              <a:lnSpc>
                <a:spcPct val="80000"/>
              </a:lnSpc>
            </a:pPr>
            <a:r>
              <a:rPr lang="hr-HR" sz="2200" smtClean="0"/>
              <a:t>učinak što bi ga ugovor mogao imati na vlasništvo prodane robe</a:t>
            </a:r>
          </a:p>
          <a:p>
            <a:pPr eaLnBrk="1" hangingPunct="1">
              <a:lnSpc>
                <a:spcPct val="80000"/>
              </a:lnSpc>
            </a:pPr>
            <a:endParaRPr lang="hr-HR" sz="2700" smtClean="0">
              <a:latin typeface="Arial" charset="0"/>
            </a:endParaRPr>
          </a:p>
          <a:p>
            <a:pPr eaLnBrk="1" hangingPunct="1">
              <a:lnSpc>
                <a:spcPct val="80000"/>
              </a:lnSpc>
            </a:pPr>
            <a:endParaRPr lang="hr-HR" sz="2700" smtClean="0">
              <a:latin typeface="Arial" charset="0"/>
            </a:endParaRPr>
          </a:p>
          <a:p>
            <a:pPr eaLnBrk="1" hangingPunct="1">
              <a:lnSpc>
                <a:spcPct val="80000"/>
              </a:lnSpc>
            </a:pPr>
            <a:r>
              <a:rPr lang="hr-HR" sz="2700" smtClean="0"/>
              <a:t>Konvencija se ne primjenjuje na:</a:t>
            </a:r>
          </a:p>
          <a:p>
            <a:pPr lvl="1" eaLnBrk="1" hangingPunct="1">
              <a:lnSpc>
                <a:spcPct val="80000"/>
              </a:lnSpc>
            </a:pPr>
            <a:r>
              <a:rPr lang="hr-HR" sz="2200" smtClean="0"/>
              <a:t>odgovornost prodavatelja za smrt ili tjelesne ozljede koje bi roba uzrokovala bilo kojoj osobi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806D0FB-5BD1-46B6-A368-2C89C2BC617A}" type="slidenum">
              <a:rPr lang="en-US"/>
              <a:pPr>
                <a:defRPr/>
              </a:pPr>
              <a:t>3</a:t>
            </a:fld>
            <a:endParaRPr lang="en-US"/>
          </a:p>
        </p:txBody>
      </p:sp>
      <p:sp>
        <p:nvSpPr>
          <p:cNvPr id="74754" name="Rectangle 2"/>
          <p:cNvSpPr>
            <a:spLocks noGrp="1"/>
          </p:cNvSpPr>
          <p:nvPr>
            <p:ph type="title" idx="4294967295"/>
          </p:nvPr>
        </p:nvSpPr>
        <p:spPr bwMode="auto"/>
        <p:txBody>
          <a:bodyPr vert="horz" wrap="square" lIns="91440" tIns="45720" bIns="45720" numCol="1" anchorCtr="0" compatLnSpc="1">
            <a:prstTxWarp prst="textNoShape">
              <a:avLst/>
            </a:prstTxWarp>
            <a:normAutofit fontScale="90000"/>
          </a:bodyPr>
          <a:lstStyle/>
          <a:p>
            <a:pPr>
              <a:defRPr/>
            </a:pPr>
            <a:r>
              <a:rPr lang="hr-HR" sz="2400" smtClean="0">
                <a:effectLst/>
                <a:latin typeface="Arial" charset="0"/>
              </a:rPr>
              <a:t>P.J.Mazzacano: “Harmonizing Values, Not Laws: The CISG and the Benefits of a Neo-Realist Perspective”</a:t>
            </a:r>
            <a:br>
              <a:rPr lang="hr-HR" sz="2400" smtClean="0">
                <a:effectLst/>
                <a:latin typeface="Arial" charset="0"/>
              </a:rPr>
            </a:br>
            <a:r>
              <a:rPr lang="hr-HR" sz="2400" smtClean="0">
                <a:effectLst/>
                <a:latin typeface="Arial" charset="0"/>
              </a:rPr>
              <a:t>2008 NJCL 1</a:t>
            </a:r>
          </a:p>
        </p:txBody>
      </p:sp>
      <p:sp>
        <p:nvSpPr>
          <p:cNvPr id="17411" name="Rectangle 3"/>
          <p:cNvSpPr>
            <a:spLocks noGrp="1"/>
          </p:cNvSpPr>
          <p:nvPr>
            <p:ph type="body" idx="4294967295"/>
          </p:nvPr>
        </p:nvSpPr>
        <p:spPr/>
        <p:txBody>
          <a:bodyPr/>
          <a:lstStyle/>
          <a:p>
            <a:r>
              <a:rPr lang="hr-HR" i="1" smtClean="0">
                <a:latin typeface="Arial" charset="0"/>
              </a:rPr>
              <a:t>... Strict uniformity and predictability in applying CISG will never be achieved. But perfection was never the goal of the CISG. Rather, the CISG seeks the objective of functional or relative uniformity in both the interpretation and application of CISG across a common set of commercial norms.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0034D13-D1F3-43A1-A184-A0ED13CF87E1}" type="slidenum">
              <a:rPr lang="en-US"/>
              <a:pPr>
                <a:defRPr/>
              </a:pPr>
              <a:t>30</a:t>
            </a:fld>
            <a:endParaRPr lang="en-US"/>
          </a:p>
        </p:txBody>
      </p:sp>
      <p:sp>
        <p:nvSpPr>
          <p:cNvPr id="2" name="Title 1"/>
          <p:cNvSpPr>
            <a:spLocks noGrp="1"/>
          </p:cNvSpPr>
          <p:nvPr>
            <p:ph type="title"/>
          </p:nvPr>
        </p:nvSpPr>
        <p:spPr>
          <a:xfrm>
            <a:off x="457200" y="253536"/>
            <a:ext cx="8229600" cy="1143000"/>
          </a:xfrm>
        </p:spPr>
        <p:txBody>
          <a:bodyPr>
            <a:normAutofit/>
          </a:bodyPr>
          <a:lstStyle/>
          <a:p>
            <a:pPr marL="54864" indent="0" eaLnBrk="1" fontAlgn="auto" hangingPunct="1">
              <a:spcAft>
                <a:spcPts val="0"/>
              </a:spcAft>
              <a:defRPr/>
            </a:pPr>
            <a:r>
              <a:rPr lang="hr-HR" smtClean="0">
                <a:solidFill>
                  <a:schemeClr val="tx2">
                    <a:tint val="100000"/>
                    <a:shade val="90000"/>
                    <a:satMod val="250000"/>
                    <a:alpha val="100000"/>
                  </a:schemeClr>
                </a:solidFill>
              </a:rPr>
              <a:t>TUMAČENJE UGOVORA – čl. 8</a:t>
            </a:r>
            <a:endParaRPr lang="hr-HR">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85000" lnSpcReduction="20000"/>
          </a:bodyPr>
          <a:lstStyle/>
          <a:p>
            <a:pPr eaLnBrk="1" fontAlgn="auto" hangingPunct="1">
              <a:spcBef>
                <a:spcPts val="0"/>
              </a:spcBef>
              <a:spcAft>
                <a:spcPts val="0"/>
              </a:spcAft>
              <a:buFont typeface="Wingdings 2"/>
              <a:buChar char=""/>
              <a:defRPr/>
            </a:pPr>
            <a:r>
              <a:rPr lang="hr-HR" smtClean="0"/>
              <a:t>izjave i druga ponašanja jedne strane tumačit će se:</a:t>
            </a:r>
          </a:p>
          <a:p>
            <a:pPr marL="640080" lvl="1" eaLnBrk="1" fontAlgn="auto" hangingPunct="1">
              <a:spcAft>
                <a:spcPts val="0"/>
              </a:spcAft>
              <a:defRPr/>
            </a:pPr>
            <a:r>
              <a:rPr lang="hr-HR" smtClean="0"/>
              <a:t>u skladu s njezinom namjerom kada je druga strana znala tu namjeru ili joj ta namjera nije mogla biti nepoznata</a:t>
            </a:r>
          </a:p>
          <a:p>
            <a:pPr marL="640080" lvl="1" eaLnBrk="1" fontAlgn="auto" hangingPunct="1">
              <a:spcAft>
                <a:spcPts val="0"/>
              </a:spcAft>
              <a:defRPr/>
            </a:pPr>
            <a:r>
              <a:rPr lang="hr-HR" smtClean="0"/>
              <a:t>podredno, izjave i druga ponašanja jedne strane tumačit će se onako kako bi ih razumna osoba istih svojstava kao druga strana shvatila u istim okolnostima</a:t>
            </a:r>
          </a:p>
          <a:p>
            <a:pPr eaLnBrk="1" fontAlgn="auto" hangingPunct="1">
              <a:spcBef>
                <a:spcPts val="0"/>
              </a:spcBef>
              <a:spcAft>
                <a:spcPts val="0"/>
              </a:spcAft>
              <a:buFont typeface="Wingdings 2"/>
              <a:buChar char=""/>
              <a:defRPr/>
            </a:pPr>
            <a:endParaRPr lang="hr-HR" smtClean="0"/>
          </a:p>
          <a:p>
            <a:pPr eaLnBrk="1" fontAlgn="auto" hangingPunct="1">
              <a:spcBef>
                <a:spcPts val="0"/>
              </a:spcBef>
              <a:spcAft>
                <a:spcPts val="0"/>
              </a:spcAft>
              <a:buFont typeface="Wingdings 2"/>
              <a:buChar char=""/>
              <a:defRPr/>
            </a:pPr>
            <a:r>
              <a:rPr lang="hr-HR" smtClean="0"/>
              <a:t>pri utvrđivanju namjere jedne strane ili shvaćanja što bi ga imala razumna osoba, vodit će se računa o svim važnim okolnostima slučaja, uključujući njihove pregovore, praksu koju su strane međusobno uspostavile, običaje i svako kasnije ponašanje strana. </a:t>
            </a:r>
            <a:endParaRPr lang="hr-H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37AE61D-353C-413B-9511-B8FD553DE8AC}" type="slidenum">
              <a:rPr lang="en-US"/>
              <a:pPr>
                <a:defRPr/>
              </a:pPr>
              <a:t>31</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z="3000" smtClean="0">
                <a:solidFill>
                  <a:schemeClr val="tx2">
                    <a:tint val="100000"/>
                    <a:shade val="90000"/>
                    <a:satMod val="250000"/>
                    <a:alpha val="100000"/>
                  </a:schemeClr>
                </a:solidFill>
              </a:rPr>
              <a:t>TUMAČENJE KONVENCIJE I POPUNJAVANJE PRAVNIH PRAZNINA – čl. 7</a:t>
            </a:r>
            <a:endParaRPr lang="hr-HR" sz="300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92500" lnSpcReduction="20000"/>
          </a:bodyPr>
          <a:lstStyle/>
          <a:p>
            <a:pPr eaLnBrk="1" fontAlgn="auto" hangingPunct="1">
              <a:spcBef>
                <a:spcPts val="0"/>
              </a:spcBef>
              <a:spcAft>
                <a:spcPts val="0"/>
              </a:spcAft>
              <a:buFont typeface="Wingdings 2"/>
              <a:buChar char=""/>
              <a:defRPr/>
            </a:pPr>
            <a:r>
              <a:rPr lang="hr-HR" smtClean="0"/>
              <a:t>Pri tumačenju ove Konvencije vodit će se računa o njezinu međunarodnom karakteru i potrebi da se unaprijedi jedinstvenost njezine primjene i poštovanje dobre vjere u međunarodnoj trgovini.</a:t>
            </a:r>
          </a:p>
          <a:p>
            <a:pPr eaLnBrk="1" fontAlgn="auto" hangingPunct="1">
              <a:spcBef>
                <a:spcPts val="0"/>
              </a:spcBef>
              <a:spcAft>
                <a:spcPts val="0"/>
              </a:spcAft>
              <a:buFont typeface="Wingdings 2"/>
              <a:buChar char=""/>
              <a:defRPr/>
            </a:pPr>
            <a:endParaRPr lang="hr-HR" smtClean="0"/>
          </a:p>
          <a:p>
            <a:pPr eaLnBrk="1" fontAlgn="auto" hangingPunct="1">
              <a:spcBef>
                <a:spcPts val="0"/>
              </a:spcBef>
              <a:spcAft>
                <a:spcPts val="0"/>
              </a:spcAft>
              <a:buFont typeface="Wingdings 2"/>
              <a:buChar char=""/>
              <a:defRPr/>
            </a:pPr>
            <a:r>
              <a:rPr lang="hr-HR" smtClean="0"/>
              <a:t>Pitanja koja se tiču materije uređene ovom Konvencijom, a nisu izričito riješena u njoj, rješavat će se prema općim načelima na kojima se ona temelji ili, ako tih načela nema, prema pravu mjerodavnom na osnovi pravila međunarodnog privatnog prava.</a:t>
            </a:r>
            <a:endParaRPr lang="hr-H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DCFBB61-8797-4D8F-843C-2208E3EF4B84}" type="slidenum">
              <a:rPr lang="en-US"/>
              <a:pPr>
                <a:defRPr/>
              </a:pPr>
              <a:t>32</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z="3000" smtClean="0">
                <a:solidFill>
                  <a:schemeClr val="tx2">
                    <a:tint val="100000"/>
                    <a:shade val="90000"/>
                    <a:satMod val="250000"/>
                    <a:alpha val="100000"/>
                  </a:schemeClr>
                </a:solidFill>
              </a:rPr>
              <a:t>TUMAČENJE KONVENCIJE – čl. 7. st. 1.</a:t>
            </a:r>
            <a:endParaRPr lang="hr-HR" sz="300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a:bodyPr>
          <a:lstStyle/>
          <a:p>
            <a:pPr eaLnBrk="1" hangingPunct="1">
              <a:lnSpc>
                <a:spcPct val="90000"/>
              </a:lnSpc>
            </a:pPr>
            <a:r>
              <a:rPr lang="hr-HR" sz="2800" smtClean="0"/>
              <a:t>međunarodni karakter Konvencije</a:t>
            </a:r>
          </a:p>
          <a:p>
            <a:pPr lvl="1" eaLnBrk="1" hangingPunct="1">
              <a:lnSpc>
                <a:spcPct val="90000"/>
              </a:lnSpc>
            </a:pPr>
            <a:r>
              <a:rPr lang="hr-HR" sz="2400" smtClean="0"/>
              <a:t>ono što doista ima međunarodni karakter</a:t>
            </a:r>
          </a:p>
          <a:p>
            <a:pPr lvl="1" eaLnBrk="1" hangingPunct="1">
              <a:lnSpc>
                <a:spcPct val="90000"/>
              </a:lnSpc>
            </a:pPr>
            <a:r>
              <a:rPr lang="hr-HR" sz="2400" smtClean="0"/>
              <a:t>ne nacionalna prava</a:t>
            </a:r>
          </a:p>
          <a:p>
            <a:pPr lvl="1" eaLnBrk="1" hangingPunct="1">
              <a:lnSpc>
                <a:spcPct val="90000"/>
              </a:lnSpc>
            </a:pPr>
            <a:r>
              <a:rPr lang="hr-HR" sz="2400" smtClean="0"/>
              <a:t>ne nacionalni običaji</a:t>
            </a:r>
            <a:endParaRPr lang="en-US" sz="2400" smtClean="0"/>
          </a:p>
          <a:p>
            <a:pPr eaLnBrk="1" hangingPunct="1">
              <a:lnSpc>
                <a:spcPct val="90000"/>
              </a:lnSpc>
            </a:pPr>
            <a:r>
              <a:rPr lang="hr-HR" sz="2800" smtClean="0"/>
              <a:t>jedinstvenost primjene</a:t>
            </a:r>
          </a:p>
          <a:p>
            <a:pPr lvl="1" eaLnBrk="1" hangingPunct="1">
              <a:lnSpc>
                <a:spcPct val="90000"/>
              </a:lnSpc>
            </a:pPr>
            <a:r>
              <a:rPr lang="hr-HR" sz="2400" smtClean="0"/>
              <a:t>praksa sudova i arbitraža</a:t>
            </a:r>
          </a:p>
          <a:p>
            <a:pPr lvl="1" eaLnBrk="1" hangingPunct="1">
              <a:lnSpc>
                <a:spcPct val="90000"/>
              </a:lnSpc>
            </a:pPr>
            <a:r>
              <a:rPr lang="hr-HR" sz="2400" smtClean="0"/>
              <a:t>baze podataka</a:t>
            </a:r>
          </a:p>
          <a:p>
            <a:pPr lvl="1" eaLnBrk="1" hangingPunct="1">
              <a:lnSpc>
                <a:spcPct val="90000"/>
              </a:lnSpc>
            </a:pPr>
            <a:r>
              <a:rPr lang="hr-HR" sz="2400" smtClean="0"/>
              <a:t>CLOUT (</a:t>
            </a:r>
            <a:r>
              <a:rPr lang="hr-HR" sz="2400" i="1" smtClean="0"/>
              <a:t>Case Law on UNCITRAL Texts</a:t>
            </a:r>
            <a:r>
              <a:rPr lang="hr-HR" sz="2400" smtClean="0"/>
              <a:t>)</a:t>
            </a:r>
          </a:p>
          <a:p>
            <a:pPr lvl="1" eaLnBrk="1" hangingPunct="1">
              <a:lnSpc>
                <a:spcPct val="90000"/>
              </a:lnSpc>
            </a:pPr>
            <a:r>
              <a:rPr lang="hr-HR" sz="2400" smtClean="0"/>
              <a:t>različiti pravni krugovi i tradicije</a:t>
            </a:r>
          </a:p>
          <a:p>
            <a:pPr lvl="1" eaLnBrk="1" hangingPunct="1">
              <a:lnSpc>
                <a:spcPct val="90000"/>
              </a:lnSpc>
            </a:pPr>
            <a:r>
              <a:rPr lang="hr-HR" sz="2400" smtClean="0"/>
              <a:t>usko povezano s pitanjem međunarodnog karaktera Konvencije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8639175" y="6515100"/>
            <a:ext cx="463550" cy="273050"/>
          </a:xfrm>
          <a:prstGeom prst="rect">
            <a:avLst/>
          </a:prstGeom>
          <a:noFill/>
        </p:spPr>
        <p:txBody>
          <a:bodyPr anchor="ctr"/>
          <a:lstStyle/>
          <a:p>
            <a:pPr algn="r" fontAlgn="auto">
              <a:spcBef>
                <a:spcPts val="0"/>
              </a:spcBef>
              <a:spcAft>
                <a:spcPts val="0"/>
              </a:spcAft>
              <a:defRPr/>
            </a:pPr>
            <a:fld id="{EF799963-7071-4839-804A-D3F7155298E4}" type="slidenum">
              <a:rPr lang="en-US" sz="1600">
                <a:solidFill>
                  <a:schemeClr val="tx2">
                    <a:shade val="90000"/>
                  </a:schemeClr>
                </a:solidFill>
                <a:latin typeface="+mn-lt"/>
              </a:rPr>
              <a:pPr algn="r" fontAlgn="auto">
                <a:spcBef>
                  <a:spcPts val="0"/>
                </a:spcBef>
                <a:spcAft>
                  <a:spcPts val="0"/>
                </a:spcAft>
                <a:defRPr/>
              </a:pPr>
              <a:t>33</a:t>
            </a:fld>
            <a:endParaRPr lang="en-US" sz="1600">
              <a:solidFill>
                <a:schemeClr val="tx2">
                  <a:shade val="90000"/>
                </a:schemeClr>
              </a:solidFill>
              <a:latin typeface="+mn-lt"/>
            </a:endParaRPr>
          </a:p>
        </p:txBody>
      </p:sp>
      <p:sp>
        <p:nvSpPr>
          <p:cNvPr id="2" name="Title 1"/>
          <p:cNvSpPr>
            <a:spLocks noGrp="1"/>
          </p:cNvSpPr>
          <p:nvPr>
            <p:ph type="title" idx="4294967295"/>
          </p:nvPr>
        </p:nvSpPr>
        <p:spPr>
          <a:xfrm>
            <a:off x="457200" y="253536"/>
            <a:ext cx="8229600" cy="1143000"/>
          </a:xfrm>
        </p:spPr>
        <p:txBody>
          <a:bodyPr/>
          <a:lstStyle/>
          <a:p>
            <a:pPr marL="54864" indent="0" eaLnBrk="1" fontAlgn="auto" hangingPunct="1">
              <a:spcAft>
                <a:spcPts val="0"/>
              </a:spcAft>
              <a:defRPr/>
            </a:pPr>
            <a:r>
              <a:rPr lang="hr-HR" sz="3000" smtClean="0">
                <a:solidFill>
                  <a:schemeClr val="tx2">
                    <a:tint val="100000"/>
                    <a:shade val="90000"/>
                    <a:satMod val="250000"/>
                    <a:alpha val="100000"/>
                  </a:schemeClr>
                </a:solidFill>
              </a:rPr>
              <a:t>TUMAČENJE KONVENCIJE I POPUNJAVANJE PRAVNIH PRAZNINA – čl. 7</a:t>
            </a:r>
            <a:endParaRPr lang="hr-HR" sz="3000">
              <a:solidFill>
                <a:schemeClr val="tx2">
                  <a:tint val="100000"/>
                  <a:shade val="90000"/>
                  <a:satMod val="250000"/>
                  <a:alpha val="100000"/>
                </a:schemeClr>
              </a:solidFill>
            </a:endParaRPr>
          </a:p>
        </p:txBody>
      </p:sp>
      <p:sp>
        <p:nvSpPr>
          <p:cNvPr id="3" name="Content Placeholder 2"/>
          <p:cNvSpPr>
            <a:spLocks noGrp="1"/>
          </p:cNvSpPr>
          <p:nvPr>
            <p:ph idx="4294967295"/>
          </p:nvPr>
        </p:nvSpPr>
        <p:spPr/>
        <p:txBody>
          <a:bodyPr>
            <a:normAutofit/>
          </a:bodyPr>
          <a:lstStyle/>
          <a:p>
            <a:pPr eaLnBrk="1" hangingPunct="1">
              <a:lnSpc>
                <a:spcPct val="80000"/>
              </a:lnSpc>
            </a:pPr>
            <a:endParaRPr lang="hr-HR" sz="3800" smtClean="0">
              <a:latin typeface="Arial" charset="0"/>
            </a:endParaRPr>
          </a:p>
          <a:p>
            <a:pPr eaLnBrk="1" hangingPunct="1">
              <a:lnSpc>
                <a:spcPct val="80000"/>
              </a:lnSpc>
            </a:pPr>
            <a:r>
              <a:rPr lang="hr-HR" sz="3800" smtClean="0"/>
              <a:t>Pitanja koja se tiču materije </a:t>
            </a:r>
            <a:r>
              <a:rPr lang="hr-HR" sz="3800" u="sng" smtClean="0"/>
              <a:t>uređene ovom Konvencijom, a nisu izričito riješena u njoj</a:t>
            </a:r>
            <a:r>
              <a:rPr lang="hr-HR" sz="3800" smtClean="0"/>
              <a:t>, rješavat će se prema općim načelima na kojima se ona temelji ili, ako tih načela nema, prema pravu mjerodavnom na osnovi pravila međunarodnog privatnog prava.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B08B4A3-343A-4B88-A36A-F6ABEEF87147}" type="slidenum">
              <a:rPr lang="en-US"/>
              <a:pPr>
                <a:defRPr/>
              </a:pPr>
              <a:t>34</a:t>
            </a:fld>
            <a:endParaRPr lang="en-US"/>
          </a:p>
        </p:txBody>
      </p:sp>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hr-HR" smtClean="0">
                <a:solidFill>
                  <a:schemeClr val="tx2">
                    <a:tint val="100000"/>
                    <a:shade val="90000"/>
                    <a:satMod val="250000"/>
                    <a:alpha val="100000"/>
                  </a:schemeClr>
                </a:solidFill>
              </a:rPr>
              <a:t>PRAVNE PRAZNINE – čl. 7. st. 2.</a:t>
            </a:r>
            <a:endParaRPr lang="hr-HR">
              <a:solidFill>
                <a:schemeClr val="tx2">
                  <a:tint val="100000"/>
                  <a:shade val="90000"/>
                  <a:satMod val="250000"/>
                  <a:alpha val="100000"/>
                </a:schemeClr>
              </a:solidFill>
            </a:endParaRPr>
          </a:p>
        </p:txBody>
      </p:sp>
      <p:sp>
        <p:nvSpPr>
          <p:cNvPr id="49155" name="Content Placeholder 2"/>
          <p:cNvSpPr>
            <a:spLocks noGrp="1"/>
          </p:cNvSpPr>
          <p:nvPr>
            <p:ph idx="1"/>
          </p:nvPr>
        </p:nvSpPr>
        <p:spPr/>
        <p:txBody>
          <a:bodyPr/>
          <a:lstStyle/>
          <a:p>
            <a:pPr eaLnBrk="1" hangingPunct="1"/>
            <a:endParaRPr lang="hr-HR" smtClean="0"/>
          </a:p>
          <a:p>
            <a:pPr eaLnBrk="1" hangingPunct="1"/>
            <a:r>
              <a:rPr lang="hr-HR" smtClean="0"/>
              <a:t>vanjske i unutarnje praznine</a:t>
            </a:r>
          </a:p>
          <a:p>
            <a:pPr lvl="1" eaLnBrk="1" hangingPunct="1"/>
            <a:r>
              <a:rPr lang="hr-HR" smtClean="0"/>
              <a:t>pitanje koje nije uređeno Bečkom konvencijom (vanjska praznina) ili</a:t>
            </a:r>
          </a:p>
          <a:p>
            <a:pPr lvl="1" eaLnBrk="1" hangingPunct="1"/>
            <a:r>
              <a:rPr lang="hr-HR" smtClean="0"/>
              <a:t>pitanje koje je uređeno Bečkom konvencijom (unutarnja praznina) ili</a:t>
            </a:r>
          </a:p>
          <a:p>
            <a:pPr eaLnBrk="1" hangingPunct="1"/>
            <a:endParaRPr lang="hr-HR" smtClean="0"/>
          </a:p>
          <a:p>
            <a:pPr eaLnBrk="1" hangingPunct="1"/>
            <a:r>
              <a:rPr lang="hr-HR" smtClean="0"/>
              <a:t>vanjske praznine</a:t>
            </a:r>
          </a:p>
          <a:p>
            <a:pPr lvl="1" eaLnBrk="1" hangingPunct="1"/>
            <a:r>
              <a:rPr lang="hr-HR" smtClean="0"/>
              <a:t>čl. 2., čl. 3., čl. 4., čl. 5.</a:t>
            </a:r>
            <a:endParaRPr lang="en-US" smtClean="0"/>
          </a:p>
          <a:p>
            <a:pPr eaLnBrk="1" hangingPunct="1"/>
            <a:endParaRPr lang="hr-HR"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6D77F82-CEAA-4AA6-A581-8F8A00566358}" type="slidenum">
              <a:rPr lang="en-US"/>
              <a:pPr>
                <a:defRPr/>
              </a:pPr>
              <a:t>35</a:t>
            </a:fld>
            <a:endParaRPr lang="en-US"/>
          </a:p>
        </p:txBody>
      </p:sp>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hr-HR" smtClean="0">
                <a:solidFill>
                  <a:schemeClr val="tx2">
                    <a:tint val="100000"/>
                    <a:shade val="90000"/>
                    <a:satMod val="250000"/>
                    <a:alpha val="100000"/>
                  </a:schemeClr>
                </a:solidFill>
              </a:rPr>
              <a:t>PRAVNE PRAZNINE – čl. 7. st. 2.</a:t>
            </a:r>
            <a:endParaRPr lang="hr-HR">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92500" lnSpcReduction="10000"/>
          </a:bodyPr>
          <a:lstStyle/>
          <a:p>
            <a:pPr eaLnBrk="1" fontAlgn="auto" hangingPunct="1">
              <a:spcBef>
                <a:spcPts val="0"/>
              </a:spcBef>
              <a:spcAft>
                <a:spcPts val="0"/>
              </a:spcAft>
              <a:buFont typeface="Wingdings 2"/>
              <a:buChar char=""/>
              <a:defRPr/>
            </a:pPr>
            <a:r>
              <a:rPr lang="hr-HR" smtClean="0"/>
              <a:t>“unutarnje praznine”</a:t>
            </a:r>
          </a:p>
          <a:p>
            <a:pPr marL="640080" lvl="1" eaLnBrk="1" fontAlgn="auto" hangingPunct="1">
              <a:spcAft>
                <a:spcPts val="0"/>
              </a:spcAft>
              <a:defRPr/>
            </a:pPr>
            <a:endParaRPr lang="hr-HR" smtClean="0"/>
          </a:p>
          <a:p>
            <a:pPr marL="640080" lvl="1" eaLnBrk="1" fontAlgn="auto" hangingPunct="1">
              <a:spcAft>
                <a:spcPts val="0"/>
              </a:spcAft>
              <a:defRPr/>
            </a:pPr>
            <a:r>
              <a:rPr lang="hr-HR" smtClean="0"/>
              <a:t>pitanja koja Konvencija uređuje, ali ne rješava (“</a:t>
            </a:r>
            <a:r>
              <a:rPr lang="en-US" smtClean="0"/>
              <a:t>Questions concerning matters governed by this Convention which are not expressly settled in it</a:t>
            </a:r>
            <a:r>
              <a:rPr lang="hr-HR" smtClean="0"/>
              <a:t>…”), npr.</a:t>
            </a:r>
          </a:p>
          <a:p>
            <a:pPr marL="822960" lvl="2" indent="-192024" eaLnBrk="1" fontAlgn="auto" hangingPunct="1">
              <a:spcAft>
                <a:spcPts val="0"/>
              </a:spcAft>
              <a:buClr>
                <a:schemeClr val="accent3"/>
              </a:buClr>
              <a:buFont typeface="Wingdings 2"/>
              <a:buChar char=""/>
              <a:defRPr/>
            </a:pPr>
            <a:endParaRPr lang="hr-HR" smtClean="0"/>
          </a:p>
          <a:p>
            <a:pPr marL="822960" lvl="2" indent="-192024" eaLnBrk="1" fontAlgn="auto" hangingPunct="1">
              <a:spcAft>
                <a:spcPts val="0"/>
              </a:spcAft>
              <a:buClr>
                <a:schemeClr val="accent3"/>
              </a:buClr>
              <a:buFont typeface="Wingdings 2"/>
              <a:buChar char=""/>
              <a:defRPr/>
            </a:pPr>
            <a:r>
              <a:rPr lang="hr-HR" smtClean="0"/>
              <a:t>battle of forms (?)</a:t>
            </a:r>
          </a:p>
          <a:p>
            <a:pPr marL="822960" lvl="2" indent="-192024" eaLnBrk="1" fontAlgn="auto" hangingPunct="1">
              <a:spcAft>
                <a:spcPts val="0"/>
              </a:spcAft>
              <a:buClr>
                <a:schemeClr val="accent3"/>
              </a:buClr>
              <a:buFont typeface="Wingdings 2"/>
              <a:buChar char=""/>
              <a:defRPr/>
            </a:pPr>
            <a:r>
              <a:rPr lang="hr-HR" smtClean="0"/>
              <a:t>teret dokaza</a:t>
            </a:r>
          </a:p>
          <a:p>
            <a:pPr marL="822960" lvl="2" indent="-192024" eaLnBrk="1" fontAlgn="auto" hangingPunct="1">
              <a:spcAft>
                <a:spcPts val="0"/>
              </a:spcAft>
              <a:buClr>
                <a:schemeClr val="accent3"/>
              </a:buClr>
              <a:buFont typeface="Wingdings 2"/>
              <a:buChar char=""/>
              <a:defRPr/>
            </a:pPr>
            <a:r>
              <a:rPr lang="hr-HR" smtClean="0"/>
              <a:t>način pregleda robe</a:t>
            </a:r>
          </a:p>
          <a:p>
            <a:pPr marL="822960" lvl="2" indent="-192024" eaLnBrk="1" fontAlgn="auto" hangingPunct="1">
              <a:spcAft>
                <a:spcPts val="0"/>
              </a:spcAft>
              <a:buClr>
                <a:schemeClr val="accent3"/>
              </a:buClr>
              <a:buFont typeface="Wingdings 2"/>
              <a:buChar char=""/>
              <a:defRPr/>
            </a:pPr>
            <a:r>
              <a:rPr lang="hr-HR" smtClean="0"/>
              <a:t>prijelaz rizika</a:t>
            </a:r>
          </a:p>
          <a:p>
            <a:pPr marL="822960" lvl="2" indent="-192024" eaLnBrk="1" fontAlgn="auto" hangingPunct="1">
              <a:spcAft>
                <a:spcPts val="0"/>
              </a:spcAft>
              <a:buClr>
                <a:schemeClr val="accent3"/>
              </a:buClr>
              <a:buFont typeface="Wingdings 2"/>
              <a:buChar char=""/>
              <a:defRPr/>
            </a:pPr>
            <a:r>
              <a:rPr lang="hr-HR" smtClean="0"/>
              <a:t>kamate</a:t>
            </a:r>
            <a:endParaRPr lang="en-US" smtClean="0"/>
          </a:p>
          <a:p>
            <a:pPr eaLnBrk="1" fontAlgn="auto" hangingPunct="1">
              <a:spcBef>
                <a:spcPts val="0"/>
              </a:spcBef>
              <a:spcAft>
                <a:spcPts val="0"/>
              </a:spcAft>
              <a:buFont typeface="Wingdings 2"/>
              <a:buChar char=""/>
              <a:defRPr/>
            </a:pPr>
            <a:endParaRPr lang="hr-H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57FAF13-3F08-416E-A075-5CC79B92F6F7}" type="slidenum">
              <a:rPr lang="en-US"/>
              <a:pPr>
                <a:defRPr/>
              </a:pPr>
              <a:t>36</a:t>
            </a:fld>
            <a:endParaRPr lang="en-US"/>
          </a:p>
        </p:txBody>
      </p:sp>
      <p:sp>
        <p:nvSpPr>
          <p:cNvPr id="31746" name="Rectangle 2"/>
          <p:cNvSpPr>
            <a:spLocks noGrp="1" noChangeArrowheads="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hr-HR" sz="4000">
                <a:solidFill>
                  <a:schemeClr val="tx2">
                    <a:tint val="100000"/>
                    <a:shade val="90000"/>
                    <a:satMod val="250000"/>
                    <a:alpha val="100000"/>
                  </a:schemeClr>
                </a:solidFill>
              </a:rPr>
              <a:t>Popunjavanje unutarnjih praznina BK</a:t>
            </a:r>
            <a:endParaRPr lang="en-US" sz="4000">
              <a:solidFill>
                <a:schemeClr val="tx2">
                  <a:tint val="100000"/>
                  <a:shade val="90000"/>
                  <a:satMod val="250000"/>
                  <a:alpha val="100000"/>
                </a:schemeClr>
              </a:solidFill>
            </a:endParaRPr>
          </a:p>
        </p:txBody>
      </p:sp>
      <p:sp>
        <p:nvSpPr>
          <p:cNvPr id="51203" name="Rectangle 3"/>
          <p:cNvSpPr>
            <a:spLocks noGrp="1" noChangeArrowheads="1"/>
          </p:cNvSpPr>
          <p:nvPr>
            <p:ph type="body" idx="1"/>
          </p:nvPr>
        </p:nvSpPr>
        <p:spPr/>
        <p:txBody>
          <a:bodyPr/>
          <a:lstStyle/>
          <a:p>
            <a:pPr eaLnBrk="1" hangingPunct="1"/>
            <a:r>
              <a:rPr lang="hr-HR" smtClean="0"/>
              <a:t>opća načela na kojima se temelji Bečka konvencija</a:t>
            </a:r>
          </a:p>
          <a:p>
            <a:pPr lvl="1" eaLnBrk="1" hangingPunct="1"/>
            <a:r>
              <a:rPr lang="hr-HR" smtClean="0"/>
              <a:t>neka su u Konvenciji određena izričito ili jasno iz nje proizlaze</a:t>
            </a:r>
          </a:p>
          <a:p>
            <a:pPr lvl="1" eaLnBrk="1" hangingPunct="1"/>
            <a:r>
              <a:rPr lang="hr-HR" smtClean="0"/>
              <a:t>neka se tumače analogijom</a:t>
            </a:r>
          </a:p>
          <a:p>
            <a:pPr lvl="1" eaLnBrk="1" hangingPunct="1">
              <a:buFontTx/>
              <a:buNone/>
            </a:pPr>
            <a:endParaRPr lang="hr-HR" smtClean="0"/>
          </a:p>
          <a:p>
            <a:pPr lvl="1" eaLnBrk="1" hangingPunct="1"/>
            <a:r>
              <a:rPr lang="hr-HR" smtClean="0"/>
              <a:t>dobra vjera – čl. 7/1 - nije samo posebno načelo, nego je i načelo na kojem se temelje sva ostala pravila</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19DE5CE-9D77-4213-8ADD-C0525B34949F}" type="slidenum">
              <a:rPr lang="en-US"/>
              <a:pPr>
                <a:defRPr/>
              </a:pPr>
              <a:t>37</a:t>
            </a:fld>
            <a:endParaRPr lang="en-US"/>
          </a:p>
        </p:txBody>
      </p:sp>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hr-HR" smtClean="0">
                <a:solidFill>
                  <a:schemeClr val="tx2">
                    <a:tint val="100000"/>
                    <a:shade val="90000"/>
                    <a:satMod val="250000"/>
                    <a:alpha val="100000"/>
                  </a:schemeClr>
                </a:solidFill>
              </a:rPr>
              <a:t>OPĆA NAČELA NA KOJIMA SE TEMELJI BEČKA KONVENCIJA</a:t>
            </a:r>
            <a:endParaRPr lang="hr-HR">
              <a:solidFill>
                <a:schemeClr val="tx2">
                  <a:tint val="100000"/>
                  <a:shade val="90000"/>
                  <a:satMod val="250000"/>
                  <a:alpha val="100000"/>
                </a:schemeClr>
              </a:solidFill>
            </a:endParaRPr>
          </a:p>
        </p:txBody>
      </p:sp>
      <p:sp>
        <p:nvSpPr>
          <p:cNvPr id="52227" name="Content Placeholder 2"/>
          <p:cNvSpPr>
            <a:spLocks noGrp="1"/>
          </p:cNvSpPr>
          <p:nvPr>
            <p:ph idx="1"/>
          </p:nvPr>
        </p:nvSpPr>
        <p:spPr/>
        <p:txBody>
          <a:bodyPr/>
          <a:lstStyle/>
          <a:p>
            <a:pPr eaLnBrk="1" hangingPunct="1"/>
            <a:r>
              <a:rPr lang="hr-HR" smtClean="0"/>
              <a:t>autonomija stranaka – čl. 6.</a:t>
            </a:r>
          </a:p>
          <a:p>
            <a:pPr eaLnBrk="1" hangingPunct="1"/>
            <a:r>
              <a:rPr lang="hr-HR" smtClean="0"/>
              <a:t>neformalnost – čl. 11. </a:t>
            </a:r>
          </a:p>
          <a:p>
            <a:pPr eaLnBrk="1" hangingPunct="1"/>
            <a:r>
              <a:rPr lang="hr-HR" i="1" smtClean="0"/>
              <a:t>pacta sunt servanda</a:t>
            </a:r>
          </a:p>
          <a:p>
            <a:pPr eaLnBrk="1" hangingPunct="1"/>
            <a:r>
              <a:rPr lang="hr-HR" smtClean="0"/>
              <a:t>primjena običaja – čl. 9.</a:t>
            </a:r>
          </a:p>
          <a:p>
            <a:pPr eaLnBrk="1" hangingPunct="1"/>
            <a:r>
              <a:rPr lang="hr-HR" i="1" smtClean="0"/>
              <a:t>non venire contra factum proprium </a:t>
            </a:r>
            <a:r>
              <a:rPr lang="hr-HR" smtClean="0"/>
              <a:t>/ estoppel</a:t>
            </a:r>
          </a:p>
          <a:p>
            <a:pPr eaLnBrk="1" hangingPunct="1">
              <a:lnSpc>
                <a:spcPct val="90000"/>
              </a:lnSpc>
            </a:pPr>
            <a:r>
              <a:rPr lang="hr-HR" smtClean="0"/>
              <a:t>zabrana nanošenja štete i zlouporabe prava</a:t>
            </a:r>
          </a:p>
          <a:p>
            <a:pPr eaLnBrk="1" hangingPunct="1">
              <a:lnSpc>
                <a:spcPct val="90000"/>
              </a:lnSpc>
            </a:pPr>
            <a:r>
              <a:rPr lang="hr-HR" i="1" smtClean="0"/>
              <a:t>favor contractus</a:t>
            </a:r>
          </a:p>
          <a:p>
            <a:pPr eaLnBrk="1" hangingPunct="1">
              <a:lnSpc>
                <a:spcPct val="90000"/>
              </a:lnSpc>
            </a:pPr>
            <a:endParaRPr lang="hr-HR" smtClean="0"/>
          </a:p>
          <a:p>
            <a:pPr eaLnBrk="1" hangingPunct="1"/>
            <a:endParaRPr lang="en-US" smtClean="0"/>
          </a:p>
          <a:p>
            <a:pPr eaLnBrk="1" hangingPunct="1">
              <a:lnSpc>
                <a:spcPct val="90000"/>
              </a:lnSpc>
            </a:pPr>
            <a:endParaRPr lang="en-US" smtClean="0"/>
          </a:p>
          <a:p>
            <a:pPr eaLnBrk="1" hangingPunct="1"/>
            <a:endParaRPr lang="hr-HR" smtClean="0"/>
          </a:p>
          <a:p>
            <a:pPr eaLnBrk="1" hangingPunct="1"/>
            <a:endParaRPr lang="en-US" smtClean="0"/>
          </a:p>
          <a:p>
            <a:pPr eaLnBrk="1" hangingPunct="1"/>
            <a:endParaRPr lang="en-US" smtClean="0"/>
          </a:p>
          <a:p>
            <a:pPr eaLnBrk="1" hangingPunct="1"/>
            <a:endParaRPr lang="hr-HR"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548D09B-78A6-4D57-8E2A-DDEE50027DCF}" type="slidenum">
              <a:rPr lang="en-US"/>
              <a:pPr>
                <a:defRPr/>
              </a:pPr>
              <a:t>38</a:t>
            </a:fld>
            <a:endParaRPr lang="en-US"/>
          </a:p>
        </p:txBody>
      </p:sp>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hr-HR" smtClean="0">
                <a:solidFill>
                  <a:schemeClr val="tx2">
                    <a:tint val="100000"/>
                    <a:shade val="90000"/>
                    <a:satMod val="250000"/>
                    <a:alpha val="100000"/>
                  </a:schemeClr>
                </a:solidFill>
              </a:rPr>
              <a:t>OPĆA NAČELA NA KOJIMA SE TEMELJI BEČKA KONVENCIJA</a:t>
            </a:r>
            <a:endParaRPr lang="hr-HR">
              <a:solidFill>
                <a:schemeClr val="tx2">
                  <a:tint val="100000"/>
                  <a:shade val="90000"/>
                  <a:satMod val="250000"/>
                  <a:alpha val="100000"/>
                </a:schemeClr>
              </a:solidFill>
            </a:endParaRPr>
          </a:p>
        </p:txBody>
      </p:sp>
      <p:sp>
        <p:nvSpPr>
          <p:cNvPr id="53251" name="Content Placeholder 2"/>
          <p:cNvSpPr>
            <a:spLocks noGrp="1"/>
          </p:cNvSpPr>
          <p:nvPr>
            <p:ph idx="1"/>
          </p:nvPr>
        </p:nvSpPr>
        <p:spPr/>
        <p:txBody>
          <a:bodyPr/>
          <a:lstStyle/>
          <a:p>
            <a:pPr eaLnBrk="1" hangingPunct="1">
              <a:lnSpc>
                <a:spcPct val="90000"/>
              </a:lnSpc>
            </a:pPr>
            <a:r>
              <a:rPr lang="hr-HR" smtClean="0"/>
              <a:t>tumačenje izjava i ponašanja stranaka po objektivnom mjerilu</a:t>
            </a:r>
          </a:p>
          <a:p>
            <a:pPr eaLnBrk="1" hangingPunct="1">
              <a:lnSpc>
                <a:spcPct val="90000"/>
              </a:lnSpc>
            </a:pPr>
            <a:r>
              <a:rPr lang="hr-HR" smtClean="0"/>
              <a:t>obveza suradnje (</a:t>
            </a:r>
            <a:r>
              <a:rPr lang="hr-HR" i="1" smtClean="0"/>
              <a:t>duty to cooperate</a:t>
            </a:r>
            <a:r>
              <a:rPr lang="hr-HR" smtClean="0"/>
              <a:t>)</a:t>
            </a:r>
          </a:p>
          <a:p>
            <a:pPr eaLnBrk="1" hangingPunct="1">
              <a:lnSpc>
                <a:spcPct val="90000"/>
              </a:lnSpc>
            </a:pPr>
            <a:r>
              <a:rPr lang="hr-HR" smtClean="0"/>
              <a:t>obveza obavještavanja (</a:t>
            </a:r>
            <a:r>
              <a:rPr lang="hr-HR" i="1" smtClean="0"/>
              <a:t>duty to communicate</a:t>
            </a:r>
            <a:r>
              <a:rPr lang="hr-HR" smtClean="0"/>
              <a:t>)</a:t>
            </a:r>
          </a:p>
          <a:p>
            <a:pPr eaLnBrk="1" hangingPunct="1">
              <a:lnSpc>
                <a:spcPct val="90000"/>
              </a:lnSpc>
            </a:pPr>
            <a:r>
              <a:rPr lang="hr-HR" smtClean="0"/>
              <a:t>standard razumnosti (razumna osoba, razuman rok)</a:t>
            </a:r>
          </a:p>
          <a:p>
            <a:pPr eaLnBrk="1" hangingPunct="1">
              <a:lnSpc>
                <a:spcPct val="90000"/>
              </a:lnSpc>
            </a:pPr>
            <a:r>
              <a:rPr lang="hr-HR" sz="3100" smtClean="0"/>
              <a:t>istodobnost činidaba</a:t>
            </a:r>
          </a:p>
          <a:p>
            <a:pPr eaLnBrk="1" hangingPunct="1">
              <a:lnSpc>
                <a:spcPct val="80000"/>
              </a:lnSpc>
            </a:pPr>
            <a:r>
              <a:rPr lang="hr-HR" sz="3100" smtClean="0"/>
              <a:t>teorija prijema - čl. 24</a:t>
            </a:r>
          </a:p>
          <a:p>
            <a:pPr eaLnBrk="1" hangingPunct="1"/>
            <a:r>
              <a:rPr lang="hr-HR" smtClean="0"/>
              <a:t>teorija odašiljanja - čl. 27</a:t>
            </a:r>
          </a:p>
          <a:p>
            <a:pPr eaLnBrk="1" hangingPunct="1"/>
            <a:endParaRPr lang="hr-HR" smtClean="0"/>
          </a:p>
          <a:p>
            <a:pPr eaLnBrk="1" hangingPunct="1"/>
            <a:endParaRPr lang="en-US" smtClean="0"/>
          </a:p>
          <a:p>
            <a:pPr eaLnBrk="1" hangingPunct="1"/>
            <a:endParaRPr lang="en-US" smtClean="0"/>
          </a:p>
          <a:p>
            <a:pPr eaLnBrk="1" hangingPunct="1"/>
            <a:endParaRPr lang="hr-HR"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395FCAF-CA0F-4595-92A6-E116D06D4ABE}" type="slidenum">
              <a:rPr lang="en-US"/>
              <a:pPr>
                <a:defRPr/>
              </a:pPr>
              <a:t>39</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i="1" smtClean="0">
                <a:solidFill>
                  <a:schemeClr val="tx2">
                    <a:tint val="100000"/>
                    <a:shade val="90000"/>
                    <a:satMod val="250000"/>
                    <a:alpha val="100000"/>
                  </a:schemeClr>
                </a:solidFill>
              </a:rPr>
              <a:t>Battle of forms </a:t>
            </a:r>
            <a:r>
              <a:rPr lang="hr-HR" smtClean="0">
                <a:solidFill>
                  <a:schemeClr val="tx2">
                    <a:tint val="100000"/>
                    <a:shade val="90000"/>
                    <a:satMod val="250000"/>
                    <a:alpha val="100000"/>
                  </a:schemeClr>
                </a:solidFill>
              </a:rPr>
              <a:t>I</a:t>
            </a:r>
            <a:endParaRPr lang="hr-HR">
              <a:solidFill>
                <a:schemeClr val="tx2">
                  <a:tint val="100000"/>
                  <a:shade val="90000"/>
                  <a:satMod val="250000"/>
                  <a:alpha val="100000"/>
                </a:schemeClr>
              </a:solidFill>
            </a:endParaRPr>
          </a:p>
        </p:txBody>
      </p:sp>
      <p:sp>
        <p:nvSpPr>
          <p:cNvPr id="55299" name="Content Placeholder 2"/>
          <p:cNvSpPr>
            <a:spLocks noGrp="1"/>
          </p:cNvSpPr>
          <p:nvPr>
            <p:ph idx="1"/>
          </p:nvPr>
        </p:nvSpPr>
        <p:spPr/>
        <p:txBody>
          <a:bodyPr/>
          <a:lstStyle/>
          <a:p>
            <a:pPr eaLnBrk="1" hangingPunct="1"/>
            <a:r>
              <a:rPr lang="hr-HR" smtClean="0"/>
              <a:t>nesklad općih uvjeta ugovornih strana</a:t>
            </a:r>
          </a:p>
          <a:p>
            <a:pPr lvl="1" eaLnBrk="1" hangingPunct="1"/>
            <a:endParaRPr lang="hr-HR" smtClean="0"/>
          </a:p>
          <a:p>
            <a:pPr lvl="1" eaLnBrk="1" hangingPunct="1"/>
            <a:r>
              <a:rPr lang="hr-HR" smtClean="0"/>
              <a:t>je li ugovor uopće sklopljen ili se radi o sporu zbog povrede ugovorne obveze?</a:t>
            </a:r>
          </a:p>
          <a:p>
            <a:pPr lvl="1" eaLnBrk="1" hangingPunct="1"/>
            <a:r>
              <a:rPr lang="hr-HR" smtClean="0"/>
              <a:t>ako je ugovor sklopljen, koji je njegov sadržaj?</a:t>
            </a:r>
          </a:p>
          <a:p>
            <a:pPr lvl="1" eaLnBrk="1" hangingPunct="1"/>
            <a:r>
              <a:rPr lang="hr-HR" smtClean="0"/>
              <a:t>radi li se o prihvatu ponude ili protuponudi?</a:t>
            </a:r>
          </a:p>
          <a:p>
            <a:pPr lvl="1" eaLnBrk="1" hangingPunct="1"/>
            <a:r>
              <a:rPr lang="hr-HR" smtClean="0"/>
              <a:t>relevantnost istraživanja stranačke namjere?</a:t>
            </a:r>
          </a:p>
          <a:p>
            <a:pPr lvl="1" eaLnBrk="1" hangingPunct="1"/>
            <a:r>
              <a:rPr lang="hr-HR" smtClean="0"/>
              <a:t>kada opći uvjeti jedne strane ne uređuju pitanje koje (različito od relevantnih dispozitivnih propisa) uređuju opći uvjeti druge strane?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A17EB93-51C2-40C9-8C9E-24F369738D19}" type="slidenum">
              <a:rPr lang="en-US"/>
              <a:pPr>
                <a:defRPr/>
              </a:pPr>
              <a:t>4</a:t>
            </a:fld>
            <a:endParaRPr lang="en-US"/>
          </a:p>
        </p:txBody>
      </p:sp>
      <p:sp>
        <p:nvSpPr>
          <p:cNvPr id="75778" name="Rectangle 2"/>
          <p:cNvSpPr>
            <a:spLocks noGrp="1"/>
          </p:cNvSpPr>
          <p:nvPr>
            <p:ph type="title" idx="4294967295"/>
          </p:nvPr>
        </p:nvSpPr>
        <p:spPr bwMode="auto"/>
        <p:txBody>
          <a:bodyPr vert="horz" wrap="square" lIns="91440" tIns="45720" bIns="45720" numCol="1" anchorCtr="0" compatLnSpc="1">
            <a:prstTxWarp prst="textNoShape">
              <a:avLst/>
            </a:prstTxWarp>
            <a:normAutofit fontScale="90000"/>
          </a:bodyPr>
          <a:lstStyle/>
          <a:p>
            <a:pPr>
              <a:defRPr/>
            </a:pPr>
            <a:r>
              <a:rPr lang="hr-HR" sz="2400" smtClean="0">
                <a:effectLst/>
                <a:latin typeface="Arial" charset="0"/>
              </a:rPr>
              <a:t>P.J.Mazzacano: “Harmonizing Values, Not Laws: The CISG and the Benefits of a Neo-Realist Perspective”</a:t>
            </a:r>
            <a:br>
              <a:rPr lang="hr-HR" sz="2400" smtClean="0">
                <a:effectLst/>
                <a:latin typeface="Arial" charset="0"/>
              </a:rPr>
            </a:br>
            <a:r>
              <a:rPr lang="hr-HR" sz="2400" smtClean="0">
                <a:effectLst/>
                <a:latin typeface="Arial" charset="0"/>
              </a:rPr>
              <a:t>2008 NJCL 1</a:t>
            </a:r>
          </a:p>
        </p:txBody>
      </p:sp>
      <p:sp>
        <p:nvSpPr>
          <p:cNvPr id="18435" name="Rectangle 3"/>
          <p:cNvSpPr>
            <a:spLocks noGrp="1"/>
          </p:cNvSpPr>
          <p:nvPr>
            <p:ph type="body" idx="4294967295"/>
          </p:nvPr>
        </p:nvSpPr>
        <p:spPr/>
        <p:txBody>
          <a:bodyPr/>
          <a:lstStyle/>
          <a:p>
            <a:r>
              <a:rPr lang="hr-HR" i="1" smtClean="0">
                <a:latin typeface="Arial" charset="0"/>
              </a:rPr>
              <a:t>In other words, the CISG is an attempt to harminize not so much the law of international sales transactions, but more precisely, the norms and values regarding the conduct of international trade in goods. In this way, the CISG is the ambodiment and expression of international mercantile customs, or a new lex mercatoria.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9220B69-D121-49E8-B65F-BA975B5C31D8}" type="slidenum">
              <a:rPr lang="en-US"/>
              <a:pPr>
                <a:defRPr/>
              </a:pPr>
              <a:t>40</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i="1" smtClean="0">
                <a:solidFill>
                  <a:schemeClr val="tx2">
                    <a:tint val="100000"/>
                    <a:shade val="90000"/>
                    <a:satMod val="250000"/>
                    <a:alpha val="100000"/>
                  </a:schemeClr>
                </a:solidFill>
              </a:rPr>
              <a:t>Battle of forms </a:t>
            </a:r>
            <a:r>
              <a:rPr lang="hr-HR" smtClean="0">
                <a:solidFill>
                  <a:schemeClr val="tx2">
                    <a:tint val="100000"/>
                    <a:shade val="90000"/>
                    <a:satMod val="250000"/>
                    <a:alpha val="100000"/>
                  </a:schemeClr>
                </a:solidFill>
              </a:rPr>
              <a:t>II</a:t>
            </a:r>
            <a:endParaRPr lang="hr-HR">
              <a:solidFill>
                <a:schemeClr val="tx2">
                  <a:tint val="100000"/>
                  <a:shade val="90000"/>
                  <a:satMod val="250000"/>
                  <a:alpha val="100000"/>
                </a:schemeClr>
              </a:solidFill>
            </a:endParaRPr>
          </a:p>
        </p:txBody>
      </p:sp>
      <p:sp>
        <p:nvSpPr>
          <p:cNvPr id="31747" name="Content Placeholder 2"/>
          <p:cNvSpPr>
            <a:spLocks noGrp="1"/>
          </p:cNvSpPr>
          <p:nvPr>
            <p:ph idx="1"/>
          </p:nvPr>
        </p:nvSpPr>
        <p:spPr/>
        <p:txBody>
          <a:bodyPr/>
          <a:lstStyle/>
          <a:p>
            <a:pPr eaLnBrk="1" hangingPunct="1"/>
            <a:r>
              <a:rPr lang="hr-HR" smtClean="0"/>
              <a:t>teorija posljednje riječi (</a:t>
            </a:r>
            <a:r>
              <a:rPr lang="hr-HR" i="1" smtClean="0"/>
              <a:t>last shot theory</a:t>
            </a:r>
            <a:r>
              <a:rPr lang="hr-HR" smtClean="0"/>
              <a:t>)</a:t>
            </a:r>
          </a:p>
          <a:p>
            <a:pPr lvl="1" eaLnBrk="1" hangingPunct="1"/>
            <a:r>
              <a:rPr lang="hr-HR" smtClean="0"/>
              <a:t>predvidljivost, formalizam, zanemaruje se da se najčešće radi tek o mehaničkom upućivanju na opće uvjete ugovora, favoriziranje prodavatelja (jer kupac obično inicira sklapanje posla), potiče ekstenzivnu razmjenu općih uvjeta ugovora </a:t>
            </a:r>
          </a:p>
          <a:p>
            <a:pPr eaLnBrk="1" hangingPunct="1"/>
            <a:r>
              <a:rPr lang="hr-HR" smtClean="0"/>
              <a:t>teorija prve riječi (</a:t>
            </a:r>
            <a:r>
              <a:rPr lang="hr-HR" i="1" smtClean="0"/>
              <a:t>first shot theory</a:t>
            </a:r>
            <a:r>
              <a:rPr lang="hr-HR" smtClean="0"/>
              <a:t>)</a:t>
            </a:r>
          </a:p>
          <a:p>
            <a:pPr lvl="1" eaLnBrk="1" hangingPunct="1"/>
            <a:r>
              <a:rPr lang="hr-HR" smtClean="0"/>
              <a:t>načelo da je ponuditelj ona</a:t>
            </a:r>
            <a:r>
              <a:rPr lang="hr-HR" sz="2200" smtClean="0"/>
              <a:t> </a:t>
            </a:r>
            <a:r>
              <a:rPr lang="hr-HR" smtClean="0"/>
              <a:t>strana koja inicira sklapanje ugovora pa stoga njemu pripada pravo kontrole njegova sadržaja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6ED92E6-F52C-455E-BD7B-C7306AEA0235}" type="slidenum">
              <a:rPr lang="en-US"/>
              <a:pPr>
                <a:defRPr/>
              </a:pPr>
              <a:t>41</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i="1" smtClean="0">
                <a:solidFill>
                  <a:schemeClr val="tx2">
                    <a:tint val="100000"/>
                    <a:shade val="90000"/>
                    <a:satMod val="250000"/>
                    <a:alpha val="100000"/>
                  </a:schemeClr>
                </a:solidFill>
              </a:rPr>
              <a:t>Battle of forms </a:t>
            </a:r>
            <a:r>
              <a:rPr lang="hr-HR" smtClean="0">
                <a:solidFill>
                  <a:schemeClr val="tx2">
                    <a:tint val="100000"/>
                    <a:shade val="90000"/>
                    <a:satMod val="250000"/>
                    <a:alpha val="100000"/>
                  </a:schemeClr>
                </a:solidFill>
              </a:rPr>
              <a:t>II</a:t>
            </a:r>
            <a:endParaRPr lang="hr-HR">
              <a:solidFill>
                <a:schemeClr val="tx2">
                  <a:tint val="100000"/>
                  <a:shade val="90000"/>
                  <a:satMod val="250000"/>
                  <a:alpha val="100000"/>
                </a:schemeClr>
              </a:solidFill>
            </a:endParaRPr>
          </a:p>
        </p:txBody>
      </p:sp>
      <p:sp>
        <p:nvSpPr>
          <p:cNvPr id="31747" name="Content Placeholder 2"/>
          <p:cNvSpPr>
            <a:spLocks noGrp="1"/>
          </p:cNvSpPr>
          <p:nvPr>
            <p:ph idx="1"/>
          </p:nvPr>
        </p:nvSpPr>
        <p:spPr/>
        <p:txBody>
          <a:bodyPr/>
          <a:lstStyle/>
          <a:p>
            <a:pPr eaLnBrk="1" hangingPunct="1"/>
            <a:r>
              <a:rPr lang="hr-HR" smtClean="0"/>
              <a:t>teorija međusobnog isključivanja (</a:t>
            </a:r>
            <a:r>
              <a:rPr lang="hr-HR" i="1" smtClean="0"/>
              <a:t>knock-out theory</a:t>
            </a:r>
            <a:r>
              <a:rPr lang="hr-HR" smtClean="0"/>
              <a:t>)</a:t>
            </a:r>
          </a:p>
          <a:p>
            <a:pPr lvl="1" eaLnBrk="1" hangingPunct="1"/>
            <a:r>
              <a:rPr lang="hr-HR" smtClean="0"/>
              <a:t>u skladu sa načelom </a:t>
            </a:r>
            <a:r>
              <a:rPr lang="hr-HR" i="1" smtClean="0"/>
              <a:t>favor contractus</a:t>
            </a:r>
            <a:r>
              <a:rPr lang="hr-HR" smtClean="0"/>
              <a:t>, pristup koji je neutralan prema obje strane, uvažava se mehanička inkorporacija općih uvjeta ugovora</a:t>
            </a:r>
          </a:p>
          <a:p>
            <a:pPr eaLnBrk="1" hangingPunct="1"/>
            <a:r>
              <a:rPr lang="hr-HR" smtClean="0"/>
              <a:t>teorija “najboljeg očitovanja”</a:t>
            </a:r>
          </a:p>
          <a:p>
            <a:pPr lvl="1" eaLnBrk="1" hangingPunct="1"/>
            <a:r>
              <a:rPr lang="hr-HR" smtClean="0"/>
              <a:t>Prednost onim uvjetima koja sadržavaju </a:t>
            </a:r>
            <a:r>
              <a:rPr lang="en-US" smtClean="0"/>
              <a:t>"</a:t>
            </a:r>
            <a:r>
              <a:rPr lang="hr-HR" i="1" smtClean="0"/>
              <a:t>pravičnija</a:t>
            </a:r>
            <a:r>
              <a:rPr lang="en-US" smtClean="0"/>
              <a:t>"</a:t>
            </a:r>
            <a:r>
              <a:rPr lang="hr-HR" smtClean="0"/>
              <a:t> rješenja</a:t>
            </a:r>
          </a:p>
          <a:p>
            <a:pPr lvl="1" eaLnBrk="1" hangingPunct="1"/>
            <a:r>
              <a:rPr lang="hr-HR" smtClean="0"/>
              <a:t>isključivo teoretski pristup koji potvrdu nije dobio u komparativnoj sudskoj i/ili arbitražnoj praksi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246362B-1C7B-4649-A005-947BF8D567E7}" type="slidenum">
              <a:rPr lang="en-US"/>
              <a:pPr>
                <a:defRPr/>
              </a:pPr>
              <a:t>42</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ZOO – čl. 247</a:t>
            </a:r>
            <a:endParaRPr lang="hr-HR">
              <a:solidFill>
                <a:schemeClr val="tx2">
                  <a:tint val="100000"/>
                  <a:shade val="90000"/>
                  <a:satMod val="250000"/>
                  <a:alpha val="100000"/>
                </a:schemeClr>
              </a:solidFill>
            </a:endParaRPr>
          </a:p>
        </p:txBody>
      </p:sp>
      <p:sp>
        <p:nvSpPr>
          <p:cNvPr id="58371" name="Content Placeholder 2"/>
          <p:cNvSpPr>
            <a:spLocks noGrp="1"/>
          </p:cNvSpPr>
          <p:nvPr>
            <p:ph idx="1"/>
          </p:nvPr>
        </p:nvSpPr>
        <p:spPr/>
        <p:txBody>
          <a:bodyPr/>
          <a:lstStyle/>
          <a:p>
            <a:pPr eaLnBrk="1" hangingPunct="1"/>
            <a:r>
              <a:rPr lang="en-US" smtClean="0"/>
              <a:t>Ugovor je sklopljen kad su se ugovorne strane suglasile o bitnim sastojcima ugovora.</a:t>
            </a:r>
            <a:endParaRPr lang="hr-HR" smtClean="0"/>
          </a:p>
          <a:p>
            <a:pPr eaLnBrk="1" hangingPunct="1"/>
            <a:endParaRPr lang="hr-HR" smtClean="0"/>
          </a:p>
          <a:p>
            <a:pPr eaLnBrk="1" hangingPunct="1"/>
            <a:r>
              <a:rPr lang="hr-HR" smtClean="0"/>
              <a:t>bitni sastojci ugovora (</a:t>
            </a:r>
            <a:r>
              <a:rPr lang="hr-HR" i="1" smtClean="0"/>
              <a:t>essentialia negotii</a:t>
            </a:r>
            <a:r>
              <a:rPr lang="hr-HR" smtClean="0"/>
              <a:t>)</a:t>
            </a:r>
          </a:p>
          <a:p>
            <a:pPr eaLnBrk="1" hangingPunct="1"/>
            <a:r>
              <a:rPr lang="hr-HR" smtClean="0"/>
              <a:t>nebitni sastojci ugovora</a:t>
            </a:r>
          </a:p>
          <a:p>
            <a:pPr lvl="1" eaLnBrk="1" hangingPunct="1"/>
            <a:r>
              <a:rPr lang="hr-HR" smtClean="0"/>
              <a:t>prirodni sastojci (</a:t>
            </a:r>
            <a:r>
              <a:rPr lang="hr-HR" i="1" smtClean="0"/>
              <a:t>naturalia negotii</a:t>
            </a:r>
            <a:r>
              <a:rPr lang="hr-HR" smtClean="0"/>
              <a:t>)</a:t>
            </a:r>
          </a:p>
          <a:p>
            <a:pPr lvl="1" eaLnBrk="1" hangingPunct="1"/>
            <a:r>
              <a:rPr lang="hr-HR" smtClean="0"/>
              <a:t>nuzgredni sastojci (</a:t>
            </a:r>
            <a:r>
              <a:rPr lang="hr-HR" i="1" smtClean="0"/>
              <a:t>accidentalia negotii</a:t>
            </a:r>
            <a:r>
              <a:rPr lang="hr-HR" smtClean="0"/>
              <a:t>)</a:t>
            </a:r>
          </a:p>
          <a:p>
            <a:pPr eaLnBrk="1" hangingPunct="1"/>
            <a:endParaRPr lang="hr-HR"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30F945E-524E-4AAD-8728-AED3C63BEC69}" type="slidenum">
              <a:rPr lang="en-US"/>
              <a:pPr>
                <a:defRPr/>
              </a:pPr>
              <a:t>43</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ZOO – čl. 253. st. 2.</a:t>
            </a:r>
            <a:endParaRPr lang="hr-HR">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lnSpcReduction="10000"/>
          </a:bodyPr>
          <a:lstStyle/>
          <a:p>
            <a:pPr eaLnBrk="1" fontAlgn="auto" hangingPunct="1">
              <a:spcBef>
                <a:spcPts val="0"/>
              </a:spcBef>
              <a:spcAft>
                <a:spcPts val="0"/>
              </a:spcAft>
              <a:buFont typeface="Wingdings 2"/>
              <a:buChar char=""/>
              <a:defRPr/>
            </a:pPr>
            <a:r>
              <a:rPr lang="en-US" smtClean="0"/>
              <a:t>Ako su ugovorne strane nakon postignute suglasnosti o bitnim sastojcima ugovora ostavile neke </a:t>
            </a:r>
            <a:r>
              <a:rPr lang="en-US" u="sng" smtClean="0"/>
              <a:t>sporedne točke</a:t>
            </a:r>
            <a:r>
              <a:rPr lang="en-US" smtClean="0"/>
              <a:t> za kasnije, </a:t>
            </a:r>
            <a:r>
              <a:rPr lang="en-US" u="sng" smtClean="0"/>
              <a:t>ugovor se smatra sklopljenim</a:t>
            </a:r>
            <a:r>
              <a:rPr lang="en-US" smtClean="0"/>
              <a:t>, a sporedne točke, </a:t>
            </a:r>
            <a:r>
              <a:rPr lang="en-US" u="sng" smtClean="0"/>
              <a:t>ako ugovaratelji ne postignu suglasnost o njima</a:t>
            </a:r>
            <a:r>
              <a:rPr lang="en-US" smtClean="0"/>
              <a:t>, utvrdit će sud vodeći računa</a:t>
            </a:r>
            <a:r>
              <a:rPr lang="hr-HR" smtClean="0"/>
              <a:t>:</a:t>
            </a:r>
          </a:p>
          <a:p>
            <a:pPr marL="640080" lvl="1" eaLnBrk="1" fontAlgn="auto" hangingPunct="1">
              <a:spcAft>
                <a:spcPts val="0"/>
              </a:spcAft>
              <a:defRPr/>
            </a:pPr>
            <a:r>
              <a:rPr lang="en-US" smtClean="0"/>
              <a:t>o vođenim pregovorima, </a:t>
            </a:r>
            <a:endParaRPr lang="hr-HR" smtClean="0"/>
          </a:p>
          <a:p>
            <a:pPr marL="640080" lvl="1" eaLnBrk="1" fontAlgn="auto" hangingPunct="1">
              <a:spcAft>
                <a:spcPts val="0"/>
              </a:spcAft>
              <a:defRPr/>
            </a:pPr>
            <a:r>
              <a:rPr lang="en-US" smtClean="0"/>
              <a:t>utvrđenoj praksi između ugovaratelja i </a:t>
            </a:r>
            <a:endParaRPr lang="hr-HR" smtClean="0"/>
          </a:p>
          <a:p>
            <a:pPr marL="640080" lvl="1" eaLnBrk="1" fontAlgn="auto" hangingPunct="1">
              <a:spcAft>
                <a:spcPts val="0"/>
              </a:spcAft>
              <a:defRPr/>
            </a:pPr>
            <a:r>
              <a:rPr lang="en-US" smtClean="0"/>
              <a:t>običajima.</a:t>
            </a:r>
            <a:endParaRPr lang="hr-H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A924F96-98ED-4A2B-9AEB-8572DDCD284C}" type="slidenum">
              <a:rPr lang="en-US"/>
              <a:pPr>
                <a:defRPr/>
              </a:pPr>
              <a:t>44</a:t>
            </a:fld>
            <a:endParaRPr lang="en-US"/>
          </a:p>
        </p:txBody>
      </p:sp>
      <p:sp>
        <p:nvSpPr>
          <p:cNvPr id="2" name="Title 1"/>
          <p:cNvSpPr>
            <a:spLocks noGrp="1"/>
          </p:cNvSpPr>
          <p:nvPr>
            <p:ph type="title"/>
          </p:nvPr>
        </p:nvSpPr>
        <p:spPr>
          <a:xfrm>
            <a:off x="457200" y="253536"/>
            <a:ext cx="8229600" cy="1143000"/>
          </a:xfrm>
        </p:spPr>
        <p:txBody>
          <a:bodyPr>
            <a:noAutofit/>
          </a:bodyPr>
          <a:lstStyle/>
          <a:p>
            <a:pPr marL="54864" indent="0" eaLnBrk="1" fontAlgn="auto" hangingPunct="1">
              <a:spcAft>
                <a:spcPts val="0"/>
              </a:spcAft>
              <a:defRPr/>
            </a:pPr>
            <a:r>
              <a:rPr lang="hr-HR" sz="2600" b="1" smtClean="0">
                <a:solidFill>
                  <a:schemeClr val="tx2">
                    <a:tint val="100000"/>
                    <a:shade val="90000"/>
                    <a:satMod val="250000"/>
                    <a:alpha val="100000"/>
                  </a:schemeClr>
                </a:solidFill>
              </a:rPr>
              <a:t>TRI MOGUĆA SCENARIJA (stranke su pregovarale i suglasile se o bitnim sastojcima)</a:t>
            </a:r>
            <a:endParaRPr lang="hr-HR" sz="2600" b="1">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85000" lnSpcReduction="10000"/>
          </a:bodyPr>
          <a:lstStyle/>
          <a:p>
            <a:pPr eaLnBrk="1" fontAlgn="auto" hangingPunct="1">
              <a:spcBef>
                <a:spcPts val="0"/>
              </a:spcBef>
              <a:spcAft>
                <a:spcPts val="0"/>
              </a:spcAft>
              <a:buFont typeface="Wingdings 2"/>
              <a:buChar char=""/>
              <a:defRPr/>
            </a:pPr>
            <a:r>
              <a:rPr lang="hr-HR" smtClean="0"/>
              <a:t>stranke nisu pregovarale o nebitnim sastojcima (ili oni nisu bili sadržani u ponudi koju je ponuđeni u cijelosti prihvatio)</a:t>
            </a:r>
          </a:p>
          <a:p>
            <a:pPr marL="640080" lvl="1" eaLnBrk="1" fontAlgn="auto" hangingPunct="1">
              <a:spcAft>
                <a:spcPts val="0"/>
              </a:spcAft>
              <a:defRPr/>
            </a:pPr>
            <a:r>
              <a:rPr lang="hr-HR" smtClean="0"/>
              <a:t>ugovor je nastao</a:t>
            </a:r>
          </a:p>
          <a:p>
            <a:pPr eaLnBrk="1" fontAlgn="auto" hangingPunct="1">
              <a:spcBef>
                <a:spcPts val="0"/>
              </a:spcBef>
              <a:spcAft>
                <a:spcPts val="0"/>
              </a:spcAft>
              <a:buFont typeface="Wingdings 2"/>
              <a:buChar char=""/>
              <a:defRPr/>
            </a:pPr>
            <a:r>
              <a:rPr lang="hr-HR" smtClean="0"/>
              <a:t>stranke su pregovarale o nebitnim sastojcima, ali se o njima nisu suglasile (ili su se suglasile samo o nekim nebitnim sastojcima, a o preostalima ne)</a:t>
            </a:r>
          </a:p>
          <a:p>
            <a:pPr marL="640080" lvl="1" eaLnBrk="1" fontAlgn="auto" hangingPunct="1">
              <a:spcAft>
                <a:spcPts val="0"/>
              </a:spcAft>
              <a:defRPr/>
            </a:pPr>
            <a:r>
              <a:rPr lang="hr-HR" smtClean="0"/>
              <a:t>ugovor nije nastao</a:t>
            </a:r>
          </a:p>
          <a:p>
            <a:pPr eaLnBrk="1" fontAlgn="auto" hangingPunct="1">
              <a:spcBef>
                <a:spcPts val="0"/>
              </a:spcBef>
              <a:spcAft>
                <a:spcPts val="0"/>
              </a:spcAft>
              <a:buFont typeface="Wingdings 2"/>
              <a:buChar char=""/>
              <a:defRPr/>
            </a:pPr>
            <a:r>
              <a:rPr lang="hr-HR" smtClean="0"/>
              <a:t>stranke su sporazum o nebitnim sastojcima ostavile za kasnije</a:t>
            </a:r>
          </a:p>
          <a:p>
            <a:pPr marL="640080" lvl="1" eaLnBrk="1" fontAlgn="auto" hangingPunct="1">
              <a:spcAft>
                <a:spcPts val="0"/>
              </a:spcAft>
              <a:defRPr/>
            </a:pPr>
            <a:r>
              <a:rPr lang="hr-HR" smtClean="0"/>
              <a:t>ugovor je nastao</a:t>
            </a:r>
          </a:p>
          <a:p>
            <a:pPr eaLnBrk="1" fontAlgn="auto" hangingPunct="1">
              <a:spcBef>
                <a:spcPts val="0"/>
              </a:spcBef>
              <a:spcAft>
                <a:spcPts val="0"/>
              </a:spcAft>
              <a:buFont typeface="Wingdings 2"/>
              <a:buChar char=""/>
              <a:defRPr/>
            </a:pP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1305775-933C-4FB4-BB56-B090F3D63276}" type="slidenum">
              <a:rPr lang="en-US"/>
              <a:pPr>
                <a:defRPr/>
              </a:pPr>
              <a:t>45</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z="3200" smtClean="0">
                <a:solidFill>
                  <a:schemeClr val="tx2">
                    <a:tint val="100000"/>
                    <a:shade val="90000"/>
                    <a:satMod val="250000"/>
                    <a:alpha val="100000"/>
                  </a:schemeClr>
                </a:solidFill>
              </a:rPr>
              <a:t>PRIHVAT PONUDE S PRIJEDLOGOM DA SE IZMIJENI – čl. 264</a:t>
            </a:r>
            <a:endParaRPr lang="hr-HR" sz="320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lnSpcReduction="10000"/>
          </a:bodyPr>
          <a:lstStyle/>
          <a:p>
            <a:pPr eaLnBrk="1" fontAlgn="auto" hangingPunct="1">
              <a:spcBef>
                <a:spcPts val="0"/>
              </a:spcBef>
              <a:spcAft>
                <a:spcPts val="0"/>
              </a:spcAft>
              <a:buFont typeface="Wingdings 2"/>
              <a:buChar char=""/>
              <a:defRPr/>
            </a:pPr>
            <a:r>
              <a:rPr lang="hr-HR" smtClean="0"/>
              <a:t>Ako ponuđenik izjavi da prihvaća ponudu i istodobno predloži da se ona u nečemu izmijeni ili dopuni, smatra se da je ponudu odbio i da je sa svoje strane stavio novu ponudu svome prijašnjem ponuditelju.</a:t>
            </a:r>
          </a:p>
          <a:p>
            <a:pPr eaLnBrk="1" fontAlgn="auto" hangingPunct="1">
              <a:spcBef>
                <a:spcPts val="0"/>
              </a:spcBef>
              <a:spcAft>
                <a:spcPts val="0"/>
              </a:spcAft>
              <a:buFont typeface="Wingdings 2"/>
              <a:buChar char=""/>
              <a:defRPr/>
            </a:pPr>
            <a:r>
              <a:rPr lang="hr-HR" smtClean="0"/>
              <a:t>odstupanje sadržajne naravi</a:t>
            </a:r>
          </a:p>
          <a:p>
            <a:pPr marL="640080" lvl="1" eaLnBrk="1" fontAlgn="auto" hangingPunct="1">
              <a:spcAft>
                <a:spcPts val="0"/>
              </a:spcAft>
              <a:defRPr/>
            </a:pPr>
            <a:r>
              <a:rPr lang="hr-HR" smtClean="0">
                <a:latin typeface="Times New Roman"/>
                <a:cs typeface="Times New Roman"/>
              </a:rPr>
              <a:t>≠ drugačije verbalno ili jezično izražavanje, irelevantni dodaci, dispozitivna rješenja, vlastite opservacije, izražavanje negodovanja uz davanje suglasnosti i sl.</a:t>
            </a:r>
            <a:endParaRPr lang="hr-H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A37EF9F-BC8D-4DD8-9ABF-25AAECDCD0D4}" type="slidenum">
              <a:rPr lang="en-US"/>
              <a:pPr>
                <a:defRPr/>
              </a:pPr>
              <a:t>46</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BEČKA KONVENCIJA</a:t>
            </a:r>
            <a:endParaRPr lang="hr-HR">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lnSpcReduction="10000"/>
          </a:bodyPr>
          <a:lstStyle/>
          <a:p>
            <a:pPr eaLnBrk="1" fontAlgn="auto" hangingPunct="1">
              <a:spcBef>
                <a:spcPts val="0"/>
              </a:spcBef>
              <a:spcAft>
                <a:spcPts val="0"/>
              </a:spcAft>
              <a:buFont typeface="Wingdings 2"/>
              <a:buChar char=""/>
              <a:defRPr/>
            </a:pPr>
            <a:r>
              <a:rPr lang="en-US" smtClean="0"/>
              <a:t>“</a:t>
            </a:r>
            <a:r>
              <a:rPr lang="en-US" i="1" smtClean="0"/>
              <a:t>When the offeror and the offeree have expressly (or implicitly) referred</a:t>
            </a:r>
            <a:r>
              <a:rPr lang="hr-HR" i="1" smtClean="0"/>
              <a:t> </a:t>
            </a:r>
            <a:r>
              <a:rPr lang="en-US" i="1" smtClean="0"/>
              <a:t>in the course of negotiations to general</a:t>
            </a:r>
            <a:r>
              <a:rPr lang="hr-HR" i="1" smtClean="0"/>
              <a:t> </a:t>
            </a:r>
            <a:r>
              <a:rPr lang="en-US" i="1" smtClean="0"/>
              <a:t>conditions the terms of which are mutually exclusive</a:t>
            </a:r>
            <a:r>
              <a:rPr lang="hr-HR" i="1" smtClean="0"/>
              <a:t> </a:t>
            </a:r>
            <a:r>
              <a:rPr lang="en-US" i="1" smtClean="0"/>
              <a:t>the conflict clauses should be considered not to form an integral part of the contract”. </a:t>
            </a:r>
            <a:endParaRPr lang="hr-HR" i="1" smtClean="0"/>
          </a:p>
          <a:p>
            <a:pPr marL="640080" lvl="1" eaLnBrk="1" fontAlgn="auto" hangingPunct="1">
              <a:spcAft>
                <a:spcPts val="0"/>
              </a:spcAft>
              <a:defRPr/>
            </a:pPr>
            <a:r>
              <a:rPr lang="hr-HR" i="1" smtClean="0"/>
              <a:t>Prijedlog belgijskih predstavnika; </a:t>
            </a:r>
            <a:r>
              <a:rPr lang="en-US" i="1" smtClean="0"/>
              <a:t>Official Records (A/CONF.97/C.1/SR.10, in A/CONF.97/19 at 288-289.</a:t>
            </a:r>
            <a:r>
              <a:rPr lang="hr-HR" i="1" smtClean="0"/>
              <a:t>)</a:t>
            </a:r>
            <a:endParaRPr lang="hr-H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508DDEC-6F17-4494-BBE4-FDF45894E153}" type="slidenum">
              <a:rPr lang="en-US"/>
              <a:pPr>
                <a:defRPr/>
              </a:pPr>
              <a:t>47</a:t>
            </a:fld>
            <a:endParaRPr lang="en-US"/>
          </a:p>
        </p:txBody>
      </p:sp>
      <p:sp>
        <p:nvSpPr>
          <p:cNvPr id="2" name="Title 1"/>
          <p:cNvSpPr>
            <a:spLocks noGrp="1"/>
          </p:cNvSpPr>
          <p:nvPr>
            <p:ph type="title"/>
          </p:nvPr>
        </p:nvSpPr>
        <p:spPr>
          <a:xfrm>
            <a:off x="457200" y="253536"/>
            <a:ext cx="8229600" cy="1143000"/>
          </a:xfrm>
        </p:spPr>
        <p:txBody>
          <a:bodyPr>
            <a:normAutofit/>
          </a:bodyPr>
          <a:lstStyle/>
          <a:p>
            <a:pPr marL="54864" indent="0" eaLnBrk="1" fontAlgn="auto" hangingPunct="1">
              <a:spcAft>
                <a:spcPts val="0"/>
              </a:spcAft>
              <a:defRPr/>
            </a:pPr>
            <a:r>
              <a:rPr lang="hr-HR" sz="4000" smtClean="0">
                <a:solidFill>
                  <a:schemeClr val="tx2">
                    <a:tint val="100000"/>
                    <a:shade val="90000"/>
                    <a:satMod val="250000"/>
                    <a:alpha val="100000"/>
                  </a:schemeClr>
                </a:solidFill>
              </a:rPr>
              <a:t>BEČKA KONVENCIJA – čl. 19. st. 1.</a:t>
            </a:r>
            <a:endParaRPr lang="hr-HR" sz="4000">
              <a:solidFill>
                <a:schemeClr val="tx2">
                  <a:tint val="100000"/>
                  <a:shade val="90000"/>
                  <a:satMod val="250000"/>
                  <a:alpha val="100000"/>
                </a:schemeClr>
              </a:solidFill>
            </a:endParaRPr>
          </a:p>
        </p:txBody>
      </p:sp>
      <p:sp>
        <p:nvSpPr>
          <p:cNvPr id="63491" name="Content Placeholder 2"/>
          <p:cNvSpPr>
            <a:spLocks noGrp="1"/>
          </p:cNvSpPr>
          <p:nvPr>
            <p:ph idx="1"/>
          </p:nvPr>
        </p:nvSpPr>
        <p:spPr/>
        <p:txBody>
          <a:bodyPr/>
          <a:lstStyle/>
          <a:p>
            <a:pPr eaLnBrk="1" hangingPunct="1"/>
            <a:endParaRPr lang="hr-HR" smtClean="0"/>
          </a:p>
          <a:p>
            <a:pPr eaLnBrk="1" hangingPunct="1"/>
            <a:r>
              <a:rPr lang="hr-HR" smtClean="0"/>
              <a:t>Odgovor na ponudu koji upućuje na prihvat, a sadrži dodatke, ograničenja ili druge izmjene, jest odbijanje ponude i predstavlja protuponudu.</a:t>
            </a:r>
          </a:p>
          <a:p>
            <a:pPr eaLnBrk="1" hangingPunct="1"/>
            <a:endParaRPr lang="hr-HR"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1939E67-2042-47A8-933D-F2795330E061}" type="slidenum">
              <a:rPr lang="en-US"/>
              <a:pPr>
                <a:defRPr/>
              </a:pPr>
              <a:t>48</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z="4000" smtClean="0">
                <a:solidFill>
                  <a:schemeClr val="tx2">
                    <a:tint val="100000"/>
                    <a:shade val="90000"/>
                    <a:satMod val="250000"/>
                    <a:alpha val="100000"/>
                  </a:schemeClr>
                </a:solidFill>
              </a:rPr>
              <a:t>BEČKA KONVENCIJA – čl. 19. st. 2.</a:t>
            </a:r>
            <a:endParaRPr lang="hr-HR" sz="400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a:bodyPr>
          <a:lstStyle/>
          <a:p>
            <a:pPr eaLnBrk="1" hangingPunct="1">
              <a:lnSpc>
                <a:spcPct val="90000"/>
              </a:lnSpc>
            </a:pPr>
            <a:r>
              <a:rPr lang="hr-HR" sz="3000" smtClean="0"/>
              <a:t>Međutim, odgovor na ponudu koji upućuje na prihvat, ali koji sadržava dopunske ili različite sastojke, koji </a:t>
            </a:r>
            <a:r>
              <a:rPr lang="hr-HR" sz="3000" u="sng" smtClean="0"/>
              <a:t>ne mijenjaju bitno sastojke ponude</a:t>
            </a:r>
            <a:r>
              <a:rPr lang="hr-HR" sz="3000" smtClean="0"/>
              <a:t>, predstavlja prihvat, osim ako ponuditelj bez nepotrebnog odgađanja usmeno ne stavi prigovor na razlike ili pošalje obavijest u tom smislu. Ako on tako ne postupi, ugovor je sklopljen prema sadržaju ponude s izmjenama koje se nalaze u prihvatu.</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287DEE9-EBC1-4865-90A4-63A90EFAD19D}" type="slidenum">
              <a:rPr lang="en-US"/>
              <a:pPr>
                <a:defRPr/>
              </a:pPr>
              <a:t>49</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z="4000" smtClean="0">
                <a:solidFill>
                  <a:schemeClr val="tx2">
                    <a:tint val="100000"/>
                    <a:shade val="90000"/>
                    <a:satMod val="250000"/>
                    <a:alpha val="100000"/>
                  </a:schemeClr>
                </a:solidFill>
              </a:rPr>
              <a:t>BEČKA KONVENCIJA – čl. 19. st. 3.</a:t>
            </a:r>
            <a:endParaRPr lang="hr-HR" sz="400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a:bodyPr>
          <a:lstStyle/>
          <a:p>
            <a:pPr eaLnBrk="1" hangingPunct="1">
              <a:lnSpc>
                <a:spcPct val="80000"/>
              </a:lnSpc>
            </a:pPr>
            <a:r>
              <a:rPr lang="hr-HR" sz="3000" smtClean="0"/>
              <a:t>Dopunski ili različiti sastojci koji se odnose, </a:t>
            </a:r>
            <a:r>
              <a:rPr lang="hr-HR" sz="3000" u="sng" smtClean="0"/>
              <a:t>među ostalim</a:t>
            </a:r>
            <a:r>
              <a:rPr lang="hr-HR" sz="3000" smtClean="0"/>
              <a:t>, na cijenu, plaćanje, kvalitetu i količinu robe, mjesto i vrijeme isporuke, opseg odgovornosti jedne ugovorne strane prema drugoj ili na rješavanje sporova </a:t>
            </a:r>
            <a:r>
              <a:rPr lang="hr-HR" sz="3000" u="sng" smtClean="0"/>
              <a:t>smatrat će se da bitno mijenjaju sastojke ponude</a:t>
            </a:r>
            <a:r>
              <a:rPr lang="hr-HR" sz="3000" smtClean="0"/>
              <a:t>.</a:t>
            </a:r>
          </a:p>
          <a:p>
            <a:pPr lvl="1" eaLnBrk="1" hangingPunct="1">
              <a:lnSpc>
                <a:spcPct val="80000"/>
              </a:lnSpc>
            </a:pPr>
            <a:r>
              <a:rPr lang="hr-HR" sz="2400" smtClean="0"/>
              <a:t>npr. zahtjev za plaćanje unaprijed, promjena cijene, troškova prijevoza, vremena ili mjesta isporuke, umanjenje količine, promjena kvalitete predmeta ugovora, klauzula o nadležnosti suda ili arbitražna klauzula, izbor mjerodavnog prava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D33058E-E02D-448D-9B87-8A4D0BAE37BA}" type="slidenum">
              <a:rPr lang="en-US"/>
              <a:pPr>
                <a:defRPr/>
              </a:pPr>
              <a:t>5</a:t>
            </a:fld>
            <a:endParaRPr lang="en-US"/>
          </a:p>
        </p:txBody>
      </p:sp>
      <p:sp>
        <p:nvSpPr>
          <p:cNvPr id="2" name="Title 1"/>
          <p:cNvSpPr>
            <a:spLocks noGrp="1"/>
          </p:cNvSpPr>
          <p:nvPr>
            <p:ph type="title" idx="4294967295"/>
          </p:nvPr>
        </p:nvSpPr>
        <p:spPr>
          <a:xfrm>
            <a:off x="457200" y="253536"/>
            <a:ext cx="8229600" cy="1143000"/>
          </a:xfrm>
        </p:spPr>
        <p:txBody>
          <a:bodyPr>
            <a:noAutofit/>
          </a:bodyPr>
          <a:lstStyle/>
          <a:p>
            <a:pPr marL="54864" indent="0" eaLnBrk="1" fontAlgn="auto" hangingPunct="1">
              <a:spcAft>
                <a:spcPts val="0"/>
              </a:spcAft>
              <a:defRPr/>
            </a:pPr>
            <a:r>
              <a:rPr lang="hr-HR" sz="3600" dirty="0" smtClean="0">
                <a:solidFill>
                  <a:schemeClr val="tx2">
                    <a:tint val="100000"/>
                    <a:shade val="90000"/>
                    <a:satMod val="250000"/>
                    <a:alpha val="100000"/>
                  </a:schemeClr>
                </a:solidFill>
              </a:rPr>
              <a:t>87 država su ugovorne strane Konvencije</a:t>
            </a:r>
            <a:endParaRPr lang="hr-HR" sz="3600" dirty="0">
              <a:solidFill>
                <a:schemeClr val="tx2">
                  <a:tint val="100000"/>
                  <a:shade val="90000"/>
                  <a:satMod val="250000"/>
                  <a:alpha val="100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060848"/>
            <a:ext cx="6696744" cy="4176464"/>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962B654-72B7-4A69-8392-2304E940B7B3}" type="slidenum">
              <a:rPr lang="en-US"/>
              <a:pPr>
                <a:defRPr/>
              </a:pPr>
              <a:t>50</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BEČKA KONVENCIJA</a:t>
            </a:r>
            <a:endParaRPr lang="hr-HR">
              <a:solidFill>
                <a:schemeClr val="tx2">
                  <a:tint val="100000"/>
                  <a:shade val="90000"/>
                  <a:satMod val="250000"/>
                  <a:alpha val="100000"/>
                </a:schemeClr>
              </a:solidFill>
            </a:endParaRPr>
          </a:p>
        </p:txBody>
      </p:sp>
      <p:sp>
        <p:nvSpPr>
          <p:cNvPr id="66563" name="Content Placeholder 2"/>
          <p:cNvSpPr>
            <a:spLocks noGrp="1"/>
          </p:cNvSpPr>
          <p:nvPr>
            <p:ph idx="1"/>
          </p:nvPr>
        </p:nvSpPr>
        <p:spPr/>
        <p:txBody>
          <a:bodyPr/>
          <a:lstStyle/>
          <a:p>
            <a:pPr eaLnBrk="1" hangingPunct="1"/>
            <a:r>
              <a:rPr lang="hr-HR" smtClean="0"/>
              <a:t>upućivanje na opće uvjete ugovora uobičajeno će se smatrati bitnom izmjenom ponude</a:t>
            </a:r>
          </a:p>
          <a:p>
            <a:pPr eaLnBrk="1" hangingPunct="1"/>
            <a:r>
              <a:rPr lang="hr-HR" smtClean="0"/>
              <a:t>što ako odgovor ponuđenika sadržava sastojke koji se mogu tumačiti isključivo kao sastojci koji su korisni za ponuditelja</a:t>
            </a:r>
          </a:p>
          <a:p>
            <a:pPr lvl="1" eaLnBrk="1" hangingPunct="1"/>
            <a:r>
              <a:rPr lang="hr-HR" smtClean="0"/>
              <a:t>npr. veći popust u cijeni, besplatna isporuka, duže vrijeme odgovornosti prodavatelja </a:t>
            </a:r>
            <a:r>
              <a:rPr lang="pl-PL" smtClean="0"/>
              <a:t>za nedostatke ako je ponuđenik prodavatelj i sl.</a:t>
            </a:r>
            <a:endParaRPr lang="hr-HR"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8"/>
          <p:cNvSpPr>
            <a:spLocks noGrp="1"/>
          </p:cNvSpPr>
          <p:nvPr>
            <p:ph type="sldNum" sz="quarter" idx="12"/>
          </p:nvPr>
        </p:nvSpPr>
        <p:spPr/>
        <p:txBody>
          <a:bodyPr/>
          <a:lstStyle/>
          <a:p>
            <a:pPr>
              <a:defRPr/>
            </a:pPr>
            <a:fld id="{559BDF12-7A7F-4169-93C4-719509195BCF}" type="slidenum">
              <a:rPr lang="en-US"/>
              <a:pPr>
                <a:defRPr/>
              </a:pPr>
              <a:t>51</a:t>
            </a:fld>
            <a:endParaRPr lang="en-US"/>
          </a:p>
        </p:txBody>
      </p:sp>
      <p:sp>
        <p:nvSpPr>
          <p:cNvPr id="2" name="Title 1"/>
          <p:cNvSpPr>
            <a:spLocks noGrp="1"/>
          </p:cNvSpPr>
          <p:nvPr>
            <p:ph type="title"/>
          </p:nvPr>
        </p:nvSpPr>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MOGUĆA RJEŠENJA</a:t>
            </a:r>
            <a:endParaRPr lang="hr-HR">
              <a:solidFill>
                <a:schemeClr val="tx2">
                  <a:tint val="100000"/>
                  <a:shade val="90000"/>
                  <a:satMod val="250000"/>
                  <a:alpha val="100000"/>
                </a:schemeClr>
              </a:solidFill>
            </a:endParaRPr>
          </a:p>
        </p:txBody>
      </p:sp>
      <p:sp>
        <p:nvSpPr>
          <p:cNvPr id="3" name="Text Placeholder 2"/>
          <p:cNvSpPr>
            <a:spLocks noGrp="1"/>
          </p:cNvSpPr>
          <p:nvPr>
            <p:ph type="body" idx="1"/>
          </p:nvPr>
        </p:nvSpPr>
        <p:spPr/>
        <p:txBody>
          <a:bodyPr/>
          <a:lstStyle/>
          <a:p>
            <a:pPr eaLnBrk="1" fontAlgn="auto" hangingPunct="1">
              <a:spcAft>
                <a:spcPts val="0"/>
              </a:spcAft>
              <a:buFont typeface="Wingdings 2"/>
              <a:buNone/>
              <a:defRPr/>
            </a:pPr>
            <a:r>
              <a:rPr lang="hr-HR" smtClean="0"/>
              <a:t>ZOO</a:t>
            </a:r>
            <a:endParaRPr lang="hr-HR"/>
          </a:p>
        </p:txBody>
      </p:sp>
      <p:sp>
        <p:nvSpPr>
          <p:cNvPr id="4" name="Text Placeholder 3"/>
          <p:cNvSpPr>
            <a:spLocks noGrp="1"/>
          </p:cNvSpPr>
          <p:nvPr>
            <p:ph type="body" sz="half" idx="3"/>
          </p:nvPr>
        </p:nvSpPr>
        <p:spPr/>
        <p:txBody>
          <a:bodyPr/>
          <a:lstStyle/>
          <a:p>
            <a:pPr eaLnBrk="1" fontAlgn="auto" hangingPunct="1">
              <a:spcAft>
                <a:spcPts val="0"/>
              </a:spcAft>
              <a:buFont typeface="Wingdings 2"/>
              <a:buNone/>
              <a:defRPr/>
            </a:pPr>
            <a:r>
              <a:rPr lang="hr-HR" smtClean="0"/>
              <a:t>BEČKA KONVENCIJA</a:t>
            </a:r>
            <a:endParaRPr lang="hr-HR"/>
          </a:p>
        </p:txBody>
      </p:sp>
      <p:sp>
        <p:nvSpPr>
          <p:cNvPr id="67589" name="Content Placeholder 4"/>
          <p:cNvSpPr>
            <a:spLocks noGrp="1"/>
          </p:cNvSpPr>
          <p:nvPr>
            <p:ph sz="quarter" idx="2"/>
          </p:nvPr>
        </p:nvSpPr>
        <p:spPr/>
        <p:txBody>
          <a:bodyPr/>
          <a:lstStyle/>
          <a:p>
            <a:pPr eaLnBrk="1" hangingPunct="1"/>
            <a:endParaRPr lang="hr-HR" smtClean="0"/>
          </a:p>
          <a:p>
            <a:pPr eaLnBrk="1" hangingPunct="1"/>
            <a:r>
              <a:rPr lang="hr-HR" smtClean="0"/>
              <a:t>teorija posljednje riječi?</a:t>
            </a:r>
          </a:p>
          <a:p>
            <a:pPr eaLnBrk="1" hangingPunct="1"/>
            <a:endParaRPr lang="hr-HR" smtClean="0"/>
          </a:p>
          <a:p>
            <a:pPr eaLnBrk="1" hangingPunct="1"/>
            <a:r>
              <a:rPr lang="hr-HR" smtClean="0"/>
              <a:t>teorija međusobnog isključivanja?</a:t>
            </a:r>
          </a:p>
          <a:p>
            <a:pPr eaLnBrk="1" hangingPunct="1"/>
            <a:endParaRPr lang="hr-HR" smtClean="0"/>
          </a:p>
        </p:txBody>
      </p:sp>
      <p:sp>
        <p:nvSpPr>
          <p:cNvPr id="6" name="Content Placeholder 5"/>
          <p:cNvSpPr>
            <a:spLocks noGrp="1"/>
          </p:cNvSpPr>
          <p:nvPr>
            <p:ph sz="quarter" idx="4"/>
          </p:nvPr>
        </p:nvSpPr>
        <p:spPr/>
        <p:txBody>
          <a:bodyPr>
            <a:normAutofit fontScale="92500" lnSpcReduction="10000"/>
          </a:bodyPr>
          <a:lstStyle/>
          <a:p>
            <a:pPr eaLnBrk="1" fontAlgn="auto" hangingPunct="1">
              <a:spcBef>
                <a:spcPts val="0"/>
              </a:spcBef>
              <a:spcAft>
                <a:spcPts val="0"/>
              </a:spcAft>
              <a:buFont typeface="Wingdings 2"/>
              <a:buChar char=""/>
              <a:defRPr/>
            </a:pPr>
            <a:r>
              <a:rPr lang="hr-HR" smtClean="0"/>
              <a:t>pitanje valjanosti ugovora koje uopće nije obuhvaćeno poljem primjene Bečke konvencije?</a:t>
            </a:r>
          </a:p>
          <a:p>
            <a:pPr eaLnBrk="1" fontAlgn="auto" hangingPunct="1">
              <a:spcBef>
                <a:spcPts val="0"/>
              </a:spcBef>
              <a:spcAft>
                <a:spcPts val="0"/>
              </a:spcAft>
              <a:buFont typeface="Wingdings 2"/>
              <a:buChar char=""/>
              <a:defRPr/>
            </a:pPr>
            <a:r>
              <a:rPr lang="hr-HR" smtClean="0"/>
              <a:t>teorija međusobnog isključivanja - čl. 7 i primjena načela dobre vjere?</a:t>
            </a:r>
          </a:p>
          <a:p>
            <a:pPr eaLnBrk="1" fontAlgn="auto" hangingPunct="1">
              <a:spcBef>
                <a:spcPts val="0"/>
              </a:spcBef>
              <a:spcAft>
                <a:spcPts val="0"/>
              </a:spcAft>
              <a:buFont typeface="Wingdings 2"/>
              <a:buChar char=""/>
              <a:defRPr/>
            </a:pPr>
            <a:r>
              <a:rPr lang="hr-HR" smtClean="0"/>
              <a:t>teorija posljednje riječi – čl. 19?</a:t>
            </a:r>
          </a:p>
          <a:p>
            <a:pPr eaLnBrk="1" fontAlgn="auto" hangingPunct="1">
              <a:spcBef>
                <a:spcPts val="0"/>
              </a:spcBef>
              <a:spcAft>
                <a:spcPts val="0"/>
              </a:spcAft>
              <a:buFont typeface="Wingdings 2"/>
              <a:buChar char=""/>
              <a:defRPr/>
            </a:pPr>
            <a:r>
              <a:rPr lang="hr-HR" smtClean="0"/>
              <a:t>primjena načela autonomije iz čl. 6 i pravila o tumačenju ugovora iz čl. 8, uz implicitno isključenje čl. 19?</a:t>
            </a:r>
            <a:endParaRPr lang="hr-H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22"/>
          <p:cNvSpPr>
            <a:spLocks noGrp="1"/>
          </p:cNvSpPr>
          <p:nvPr>
            <p:ph type="sldNum" sz="quarter" idx="12"/>
          </p:nvPr>
        </p:nvSpPr>
        <p:spPr/>
        <p:txBody>
          <a:bodyPr/>
          <a:lstStyle/>
          <a:p>
            <a:pPr>
              <a:defRPr/>
            </a:pPr>
            <a:fld id="{BC24131A-AFFB-4E43-9A51-8DAFDC6852BB}" type="slidenum">
              <a:rPr lang="en-US"/>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22"/>
          <p:cNvSpPr>
            <a:spLocks noGrp="1"/>
          </p:cNvSpPr>
          <p:nvPr>
            <p:ph type="sldNum" sz="quarter" idx="12"/>
          </p:nvPr>
        </p:nvSpPr>
        <p:spPr/>
        <p:txBody>
          <a:bodyPr/>
          <a:lstStyle/>
          <a:p>
            <a:pPr>
              <a:defRPr/>
            </a:pPr>
            <a:fld id="{2FC39679-D90B-436F-BD75-64C1B2C83C8B}" type="slidenum">
              <a:rPr lang="en-US"/>
              <a:pPr>
                <a:defRPr/>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A091704-8846-4F51-9FA3-6C7FDDE37B67}" type="slidenum">
              <a:rPr lang="en-US"/>
              <a:pPr>
                <a:defRPr/>
              </a:pPr>
              <a:t>54</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BEČKA KONVENCIJA</a:t>
            </a:r>
            <a:endParaRPr lang="hr-HR">
              <a:solidFill>
                <a:schemeClr val="tx2">
                  <a:tint val="100000"/>
                  <a:shade val="90000"/>
                  <a:satMod val="250000"/>
                  <a:alpha val="100000"/>
                </a:schemeClr>
              </a:solidFill>
            </a:endParaRPr>
          </a:p>
        </p:txBody>
      </p:sp>
      <p:sp>
        <p:nvSpPr>
          <p:cNvPr id="70659" name="Content Placeholder 2"/>
          <p:cNvSpPr>
            <a:spLocks noGrp="1"/>
          </p:cNvSpPr>
          <p:nvPr>
            <p:ph idx="1"/>
          </p:nvPr>
        </p:nvSpPr>
        <p:spPr/>
        <p:txBody>
          <a:bodyPr/>
          <a:lstStyle/>
          <a:p>
            <a:pPr eaLnBrk="1" hangingPunct="1"/>
            <a:r>
              <a:rPr lang="hr-HR" smtClean="0"/>
              <a:t>DIO I – POLJE PRIMJENE I OPĆE ODREDBE</a:t>
            </a:r>
          </a:p>
          <a:p>
            <a:pPr eaLnBrk="1" hangingPunct="1"/>
            <a:endParaRPr lang="hr-HR" smtClean="0"/>
          </a:p>
          <a:p>
            <a:pPr eaLnBrk="1" hangingPunct="1"/>
            <a:r>
              <a:rPr lang="hr-HR" smtClean="0"/>
              <a:t>DIO II – SKLAPANJE UGOVORA</a:t>
            </a:r>
          </a:p>
          <a:p>
            <a:pPr eaLnBrk="1" hangingPunct="1"/>
            <a:endParaRPr lang="hr-HR" smtClean="0"/>
          </a:p>
          <a:p>
            <a:pPr eaLnBrk="1" hangingPunct="1"/>
            <a:r>
              <a:rPr lang="hr-HR" smtClean="0"/>
              <a:t>DIO III – PRODAJA ROBE</a:t>
            </a:r>
          </a:p>
          <a:p>
            <a:pPr eaLnBrk="1" hangingPunct="1"/>
            <a:endParaRPr lang="hr-HR" smtClean="0"/>
          </a:p>
          <a:p>
            <a:pPr eaLnBrk="1" hangingPunct="1"/>
            <a:r>
              <a:rPr lang="hr-HR" smtClean="0"/>
              <a:t>DIO IV – ZAVRŠNE ODREDBE</a:t>
            </a:r>
          </a:p>
          <a:p>
            <a:pPr eaLnBrk="1" hangingPunct="1"/>
            <a:endParaRPr lang="hr-HR"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75A06D2-4D2D-4B8B-8421-53B199CB885C}" type="slidenum">
              <a:rPr lang="en-US"/>
              <a:pPr>
                <a:defRPr/>
              </a:pPr>
              <a:t>55</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BEČKA KONVENCIJA</a:t>
            </a:r>
            <a:endParaRPr lang="hr-HR">
              <a:solidFill>
                <a:schemeClr val="tx2">
                  <a:tint val="100000"/>
                  <a:shade val="90000"/>
                  <a:satMod val="250000"/>
                  <a:alpha val="100000"/>
                </a:schemeClr>
              </a:solidFill>
            </a:endParaRPr>
          </a:p>
        </p:txBody>
      </p:sp>
      <p:sp>
        <p:nvSpPr>
          <p:cNvPr id="71683" name="Content Placeholder 2"/>
          <p:cNvSpPr>
            <a:spLocks noGrp="1"/>
          </p:cNvSpPr>
          <p:nvPr>
            <p:ph idx="1"/>
          </p:nvPr>
        </p:nvSpPr>
        <p:spPr/>
        <p:txBody>
          <a:bodyPr/>
          <a:lstStyle/>
          <a:p>
            <a:pPr eaLnBrk="1" hangingPunct="1"/>
            <a:r>
              <a:rPr lang="hr-HR" smtClean="0"/>
              <a:t>Haška diplomatska konferencija 1964.g.</a:t>
            </a:r>
          </a:p>
          <a:p>
            <a:pPr lvl="1" eaLnBrk="1" hangingPunct="1"/>
            <a:r>
              <a:rPr lang="hr-HR" smtClean="0"/>
              <a:t>Jednoobrazni zakon o međunarodnoj prodaji robe (ULIS)</a:t>
            </a:r>
          </a:p>
          <a:p>
            <a:pPr lvl="1" eaLnBrk="1" hangingPunct="1"/>
            <a:r>
              <a:rPr lang="hr-HR" smtClean="0"/>
              <a:t>Jednoobrazni zakon o sklapanju ugovora o međunarodnoj prodaji robe (ULFIS)</a:t>
            </a:r>
          </a:p>
          <a:p>
            <a:pPr eaLnBrk="1" hangingPunct="1"/>
            <a:r>
              <a:rPr lang="hr-HR" smtClean="0"/>
              <a:t>Newyorški nacrt (</a:t>
            </a:r>
            <a:r>
              <a:rPr lang="hr-HR" i="1" smtClean="0"/>
              <a:t>New York Draft</a:t>
            </a:r>
            <a:r>
              <a:rPr lang="hr-HR" smtClean="0"/>
              <a:t>)</a:t>
            </a:r>
          </a:p>
          <a:p>
            <a:pPr eaLnBrk="1" hangingPunct="1"/>
            <a:r>
              <a:rPr lang="hr-HR" smtClean="0"/>
              <a:t>Konferencija UN-a o ugovorima o međunarodnoj prodaji robe, Beč, 10. ožujka – 11 travnja 1980.g.</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1F04B4D-DA78-4355-B760-803DA3121450}" type="slidenum">
              <a:rPr lang="en-US"/>
              <a:pPr>
                <a:defRPr/>
              </a:pPr>
              <a:t>56</a:t>
            </a:fld>
            <a:endParaRPr lang="en-US"/>
          </a:p>
        </p:txBody>
      </p:sp>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hr-HR" i="1" smtClean="0">
                <a:solidFill>
                  <a:schemeClr val="tx2">
                    <a:tint val="100000"/>
                    <a:shade val="90000"/>
                    <a:satMod val="250000"/>
                    <a:alpha val="100000"/>
                  </a:schemeClr>
                </a:solidFill>
              </a:rPr>
              <a:t>Battle of forms</a:t>
            </a:r>
            <a:r>
              <a:rPr lang="hr-HR" smtClean="0">
                <a:solidFill>
                  <a:schemeClr val="tx2">
                    <a:tint val="100000"/>
                    <a:shade val="90000"/>
                    <a:satMod val="250000"/>
                    <a:alpha val="100000"/>
                  </a:schemeClr>
                </a:solidFill>
              </a:rPr>
              <a:t> i Bečka konvencija</a:t>
            </a:r>
            <a:endParaRPr lang="hr-HR">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lnSpcReduction="10000"/>
          </a:bodyPr>
          <a:lstStyle/>
          <a:p>
            <a:pPr eaLnBrk="1" fontAlgn="auto" hangingPunct="1">
              <a:spcBef>
                <a:spcPts val="0"/>
              </a:spcBef>
              <a:spcAft>
                <a:spcPts val="0"/>
              </a:spcAft>
              <a:buFont typeface="Wingdings 2"/>
              <a:buChar char=""/>
              <a:defRPr/>
            </a:pPr>
            <a:r>
              <a:rPr lang="hr-HR" smtClean="0"/>
              <a:t>na pitanje </a:t>
            </a:r>
            <a:r>
              <a:rPr lang="hr-HR" i="1" smtClean="0"/>
              <a:t>battle of forms </a:t>
            </a:r>
            <a:r>
              <a:rPr lang="hr-HR" smtClean="0"/>
              <a:t>uopće se ne primjenjuje Bečka konvencija</a:t>
            </a:r>
          </a:p>
          <a:p>
            <a:pPr marL="640080" lvl="1" eaLnBrk="1" fontAlgn="auto" hangingPunct="1">
              <a:spcAft>
                <a:spcPts val="0"/>
              </a:spcAft>
              <a:defRPr/>
            </a:pPr>
            <a:r>
              <a:rPr lang="hr-HR" smtClean="0"/>
              <a:t>kod </a:t>
            </a:r>
            <a:r>
              <a:rPr lang="hr-HR" i="1" smtClean="0"/>
              <a:t>battle of forms </a:t>
            </a:r>
            <a:r>
              <a:rPr lang="hr-HR" smtClean="0"/>
              <a:t>je nesporno da je ugovor sklopljen, s sporno je samo pitanje njegove valjanosti (usp. čl. 4(a))?</a:t>
            </a:r>
          </a:p>
          <a:p>
            <a:pPr marL="640080" lvl="1" eaLnBrk="1" fontAlgn="auto" hangingPunct="1">
              <a:spcAft>
                <a:spcPts val="0"/>
              </a:spcAft>
              <a:defRPr/>
            </a:pPr>
            <a:endParaRPr lang="hr-HR" smtClean="0"/>
          </a:p>
          <a:p>
            <a:pPr eaLnBrk="1" fontAlgn="auto" hangingPunct="1">
              <a:spcBef>
                <a:spcPts val="0"/>
              </a:spcBef>
              <a:spcAft>
                <a:spcPts val="0"/>
              </a:spcAft>
              <a:buFont typeface="Wingdings 2"/>
              <a:buChar char=""/>
              <a:defRPr/>
            </a:pPr>
            <a:r>
              <a:rPr lang="hr-HR" smtClean="0"/>
              <a:t>na pitanje </a:t>
            </a:r>
            <a:r>
              <a:rPr lang="hr-HR" i="1" smtClean="0"/>
              <a:t>battle of forms</a:t>
            </a:r>
            <a:r>
              <a:rPr lang="hr-HR" smtClean="0"/>
              <a:t> se primjenjuje Bečka konvencija</a:t>
            </a:r>
          </a:p>
          <a:p>
            <a:pPr marL="640080" lvl="1" eaLnBrk="1" fontAlgn="auto" hangingPunct="1">
              <a:spcAft>
                <a:spcPts val="0"/>
              </a:spcAft>
              <a:defRPr/>
            </a:pPr>
            <a:r>
              <a:rPr lang="hr-HR" smtClean="0"/>
              <a:t>pravna praznina – primjena čl. 7</a:t>
            </a:r>
          </a:p>
          <a:p>
            <a:pPr marL="640080" lvl="1" eaLnBrk="1" fontAlgn="auto" hangingPunct="1">
              <a:spcAft>
                <a:spcPts val="0"/>
              </a:spcAft>
              <a:defRPr/>
            </a:pPr>
            <a:r>
              <a:rPr lang="hr-HR" smtClean="0"/>
              <a:t>primjena čl. 19</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8"/>
          <p:cNvSpPr>
            <a:spLocks noGrp="1"/>
          </p:cNvSpPr>
          <p:nvPr>
            <p:ph type="sldNum" sz="quarter" idx="12"/>
          </p:nvPr>
        </p:nvSpPr>
        <p:spPr/>
        <p:txBody>
          <a:bodyPr/>
          <a:lstStyle/>
          <a:p>
            <a:pPr>
              <a:defRPr/>
            </a:pPr>
            <a:fld id="{D87C79B7-20D9-4C25-91BA-C05C34C4AE31}" type="slidenum">
              <a:rPr lang="en-US"/>
              <a:pPr>
                <a:defRPr/>
              </a:pPr>
              <a:t>57</a:t>
            </a:fld>
            <a:endParaRPr lang="en-US"/>
          </a:p>
        </p:txBody>
      </p:sp>
      <p:sp>
        <p:nvSpPr>
          <p:cNvPr id="2" name="Title 1"/>
          <p:cNvSpPr>
            <a:spLocks noGrp="1"/>
          </p:cNvSpPr>
          <p:nvPr>
            <p:ph type="title"/>
          </p:nvPr>
        </p:nvSpPr>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OPOZIV PONUDE</a:t>
            </a:r>
            <a:endParaRPr lang="hr-HR">
              <a:solidFill>
                <a:schemeClr val="tx2">
                  <a:tint val="100000"/>
                  <a:shade val="90000"/>
                  <a:satMod val="250000"/>
                  <a:alpha val="100000"/>
                </a:schemeClr>
              </a:solidFill>
            </a:endParaRPr>
          </a:p>
        </p:txBody>
      </p:sp>
      <p:sp>
        <p:nvSpPr>
          <p:cNvPr id="3" name="Text Placeholder 2"/>
          <p:cNvSpPr>
            <a:spLocks noGrp="1"/>
          </p:cNvSpPr>
          <p:nvPr>
            <p:ph type="body" idx="1"/>
          </p:nvPr>
        </p:nvSpPr>
        <p:spPr/>
        <p:txBody>
          <a:bodyPr/>
          <a:lstStyle/>
          <a:p>
            <a:pPr eaLnBrk="1" fontAlgn="auto" hangingPunct="1">
              <a:spcAft>
                <a:spcPts val="0"/>
              </a:spcAft>
              <a:buFont typeface="Wingdings 2"/>
              <a:buNone/>
              <a:defRPr/>
            </a:pPr>
            <a:r>
              <a:rPr lang="hr-HR" dirty="0" smtClean="0"/>
              <a:t>ZOO, ČL. 257</a:t>
            </a:r>
            <a:endParaRPr lang="hr-HR" dirty="0"/>
          </a:p>
        </p:txBody>
      </p:sp>
      <p:sp>
        <p:nvSpPr>
          <p:cNvPr id="4" name="Text Placeholder 3"/>
          <p:cNvSpPr>
            <a:spLocks noGrp="1"/>
          </p:cNvSpPr>
          <p:nvPr>
            <p:ph type="body" sz="half" idx="3"/>
          </p:nvPr>
        </p:nvSpPr>
        <p:spPr/>
        <p:txBody>
          <a:bodyPr/>
          <a:lstStyle/>
          <a:p>
            <a:pPr eaLnBrk="1" fontAlgn="auto" hangingPunct="1">
              <a:spcAft>
                <a:spcPts val="0"/>
              </a:spcAft>
              <a:buFont typeface="Wingdings 2"/>
              <a:buNone/>
              <a:defRPr/>
            </a:pPr>
            <a:r>
              <a:rPr lang="hr-HR" dirty="0" smtClean="0"/>
              <a:t>BEČKA KONVENCIJA, ČL. 16</a:t>
            </a:r>
            <a:endParaRPr lang="hr-HR" dirty="0"/>
          </a:p>
        </p:txBody>
      </p:sp>
      <p:sp>
        <p:nvSpPr>
          <p:cNvPr id="73733" name="Content Placeholder 4"/>
          <p:cNvSpPr>
            <a:spLocks noGrp="1"/>
          </p:cNvSpPr>
          <p:nvPr>
            <p:ph sz="quarter" idx="2"/>
          </p:nvPr>
        </p:nvSpPr>
        <p:spPr/>
        <p:txBody>
          <a:bodyPr/>
          <a:lstStyle/>
          <a:p>
            <a:pPr eaLnBrk="1" hangingPunct="1"/>
            <a:r>
              <a:rPr lang="hr-HR" smtClean="0"/>
              <a:t>(1) Ponuditelj je vezan ponudom osim ako je svoju obvezu da održi ponudu isključio ili ako to isključenje proizlazi iz okolnosti posla.</a:t>
            </a:r>
          </a:p>
          <a:p>
            <a:pPr eaLnBrk="1" hangingPunct="1"/>
            <a:r>
              <a:rPr lang="en-US" smtClean="0"/>
              <a:t>(2) </a:t>
            </a:r>
            <a:r>
              <a:rPr lang="en-US" u="sng" smtClean="0"/>
              <a:t>Ponuda se može povući</a:t>
            </a:r>
            <a:r>
              <a:rPr lang="en-US" smtClean="0"/>
              <a:t> samo ako je ponuđenik primio izjavu o povlačenju prije primitka ponude ili istodobno s njom.</a:t>
            </a:r>
            <a:endParaRPr lang="hr-HR" smtClean="0"/>
          </a:p>
        </p:txBody>
      </p:sp>
      <p:sp>
        <p:nvSpPr>
          <p:cNvPr id="6" name="Content Placeholder 5"/>
          <p:cNvSpPr>
            <a:spLocks noGrp="1"/>
          </p:cNvSpPr>
          <p:nvPr>
            <p:ph sz="quarter" idx="4"/>
          </p:nvPr>
        </p:nvSpPr>
        <p:spPr/>
        <p:txBody>
          <a:bodyPr>
            <a:normAutofit fontScale="92500" lnSpcReduction="20000"/>
          </a:bodyPr>
          <a:lstStyle/>
          <a:p>
            <a:pPr eaLnBrk="1" fontAlgn="auto" hangingPunct="1">
              <a:spcBef>
                <a:spcPts val="0"/>
              </a:spcBef>
              <a:spcAft>
                <a:spcPts val="0"/>
              </a:spcAft>
              <a:buFont typeface="Wingdings 2"/>
              <a:buChar char=""/>
              <a:defRPr/>
            </a:pPr>
            <a:r>
              <a:rPr lang="hr-HR" dirty="0" smtClean="0"/>
              <a:t>(1) Sve dok se ugovor ne sklopi </a:t>
            </a:r>
            <a:r>
              <a:rPr lang="hr-HR" u="sng" dirty="0" smtClean="0"/>
              <a:t>ponuda se može opozvati</a:t>
            </a:r>
            <a:r>
              <a:rPr lang="hr-HR" dirty="0" smtClean="0"/>
              <a:t>, ako opoziv stigne ponuđenome prije nego što je on poslao svoj prihvat.</a:t>
            </a:r>
          </a:p>
          <a:p>
            <a:pPr eaLnBrk="1" fontAlgn="auto" hangingPunct="1">
              <a:spcBef>
                <a:spcPts val="0"/>
              </a:spcBef>
              <a:spcAft>
                <a:spcPts val="0"/>
              </a:spcAft>
              <a:buFont typeface="Wingdings 2"/>
              <a:buChar char=""/>
              <a:defRPr/>
            </a:pPr>
            <a:r>
              <a:rPr lang="hr-HR" smtClean="0"/>
              <a:t>(2) Ponuda se, međutim, ne može opozvati:</a:t>
            </a:r>
          </a:p>
          <a:p>
            <a:pPr marL="640080" lvl="1" eaLnBrk="1" fontAlgn="auto" hangingPunct="1">
              <a:spcAft>
                <a:spcPts val="0"/>
              </a:spcAft>
              <a:defRPr/>
            </a:pPr>
            <a:r>
              <a:rPr lang="hr-HR" dirty="0" smtClean="0"/>
              <a:t>(a) ako je u njoj naznačeno, bilo time što je određen rok za prihvaćanje ili na drugi način, da je neopoziva;</a:t>
            </a:r>
          </a:p>
          <a:p>
            <a:pPr marL="640080" lvl="1" eaLnBrk="1" fontAlgn="auto" hangingPunct="1">
              <a:spcAft>
                <a:spcPts val="0"/>
              </a:spcAft>
              <a:defRPr/>
            </a:pPr>
            <a:r>
              <a:rPr lang="hr-HR" dirty="0" smtClean="0"/>
              <a:t>(b) ako je ponuđeni razumno vjerovao da je ponuda neopoziva i ponašao se u skladu s tim.</a:t>
            </a:r>
            <a:endParaRPr lang="hr-H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C649A26-7A0C-4AF8-9AB3-A547EEAEE6C0}" type="slidenum">
              <a:rPr lang="en-US"/>
              <a:pPr>
                <a:defRPr/>
              </a:pPr>
              <a:t>6</a:t>
            </a:fld>
            <a:endParaRPr lang="en-US"/>
          </a:p>
        </p:txBody>
      </p:sp>
      <p:sp>
        <p:nvSpPr>
          <p:cNvPr id="2" name="Title 1"/>
          <p:cNvSpPr>
            <a:spLocks noGrp="1"/>
          </p:cNvSpPr>
          <p:nvPr>
            <p:ph type="title"/>
          </p:nvPr>
        </p:nvSpPr>
        <p:spPr>
          <a:xfrm>
            <a:off x="467544" y="188640"/>
            <a:ext cx="8229600" cy="1143000"/>
          </a:xfrm>
        </p:spPr>
        <p:txBody>
          <a:bodyPr>
            <a:normAutofit/>
          </a:bodyPr>
          <a:lstStyle/>
          <a:p>
            <a:pPr marL="54864" indent="0" eaLnBrk="1" fontAlgn="auto" hangingPunct="1">
              <a:spcAft>
                <a:spcPts val="0"/>
              </a:spcAft>
              <a:defRPr/>
            </a:pPr>
            <a:r>
              <a:rPr lang="hr-HR" dirty="0" smtClean="0">
                <a:solidFill>
                  <a:schemeClr val="tx2">
                    <a:tint val="100000"/>
                    <a:shade val="90000"/>
                    <a:satMod val="250000"/>
                    <a:alpha val="100000"/>
                  </a:schemeClr>
                </a:solidFill>
              </a:rPr>
              <a:t>POLJE PRIMJENE – </a:t>
            </a:r>
            <a:r>
              <a:rPr lang="hr-HR" dirty="0" err="1" smtClean="0">
                <a:solidFill>
                  <a:schemeClr val="tx2">
                    <a:tint val="100000"/>
                    <a:shade val="90000"/>
                    <a:satMod val="250000"/>
                    <a:alpha val="100000"/>
                  </a:schemeClr>
                </a:solidFill>
              </a:rPr>
              <a:t>čl</a:t>
            </a:r>
            <a:r>
              <a:rPr lang="hr-HR" dirty="0" smtClean="0">
                <a:solidFill>
                  <a:schemeClr val="tx2">
                    <a:tint val="100000"/>
                    <a:shade val="90000"/>
                    <a:satMod val="250000"/>
                    <a:alpha val="100000"/>
                  </a:schemeClr>
                </a:solidFill>
              </a:rPr>
              <a:t>. 1. st. 1.</a:t>
            </a:r>
            <a:endParaRPr lang="hr-HR" dirty="0">
              <a:solidFill>
                <a:schemeClr val="tx2">
                  <a:tint val="100000"/>
                  <a:shade val="90000"/>
                  <a:satMod val="250000"/>
                  <a:alpha val="100000"/>
                </a:schemeClr>
              </a:solidFill>
            </a:endParaRPr>
          </a:p>
        </p:txBody>
      </p:sp>
      <p:sp>
        <p:nvSpPr>
          <p:cNvPr id="21507" name="Content Placeholder 2"/>
          <p:cNvSpPr>
            <a:spLocks noGrp="1"/>
          </p:cNvSpPr>
          <p:nvPr>
            <p:ph idx="1"/>
          </p:nvPr>
        </p:nvSpPr>
        <p:spPr/>
        <p:txBody>
          <a:bodyPr/>
          <a:lstStyle/>
          <a:p>
            <a:pPr eaLnBrk="1" hangingPunct="1"/>
            <a:r>
              <a:rPr lang="hr-HR" dirty="0" smtClean="0"/>
              <a:t>Konvencija se primjenjuje na ugovore o prodaji robe, sklopljene između strana koje imaju svoja sjedišta na teritorijima </a:t>
            </a:r>
            <a:r>
              <a:rPr lang="hr-HR" u="sng" dirty="0" smtClean="0"/>
              <a:t>različitih država</a:t>
            </a:r>
            <a:r>
              <a:rPr lang="hr-HR" dirty="0" smtClean="0"/>
              <a:t>:</a:t>
            </a:r>
          </a:p>
          <a:p>
            <a:pPr lvl="1" eaLnBrk="1" hangingPunct="1"/>
            <a:endParaRPr lang="hr-HR" dirty="0" smtClean="0"/>
          </a:p>
          <a:p>
            <a:pPr lvl="1" eaLnBrk="1" hangingPunct="1"/>
            <a:r>
              <a:rPr lang="hr-HR" dirty="0" smtClean="0"/>
              <a:t>kad su te države </a:t>
            </a:r>
            <a:r>
              <a:rPr lang="hr-HR" u="sng" dirty="0" err="1" smtClean="0"/>
              <a:t>države</a:t>
            </a:r>
            <a:r>
              <a:rPr lang="hr-HR" u="sng" dirty="0" smtClean="0"/>
              <a:t> ugovornice</a:t>
            </a:r>
            <a:r>
              <a:rPr lang="hr-HR" dirty="0" smtClean="0"/>
              <a:t>; ili</a:t>
            </a:r>
          </a:p>
          <a:p>
            <a:pPr lvl="1" eaLnBrk="1" hangingPunct="1"/>
            <a:r>
              <a:rPr lang="hr-HR" dirty="0" smtClean="0"/>
              <a:t>kad pravila međunarodnog privatnog prava upućuju na </a:t>
            </a:r>
            <a:r>
              <a:rPr lang="hr-HR" u="sng" dirty="0" smtClean="0"/>
              <a:t>primjenu prava jedne države ugovornice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9A157A5-F0BB-4569-B30F-65ADD4C2C6D3}" type="slidenum">
              <a:rPr lang="en-US"/>
              <a:pPr>
                <a:defRPr/>
              </a:pPr>
              <a:t>7</a:t>
            </a:fld>
            <a:endParaRPr lang="en-US"/>
          </a:p>
        </p:txBody>
      </p:sp>
      <p:sp>
        <p:nvSpPr>
          <p:cNvPr id="2" name="Title 1"/>
          <p:cNvSpPr>
            <a:spLocks noGrp="1"/>
          </p:cNvSpPr>
          <p:nvPr>
            <p:ph type="title"/>
          </p:nvPr>
        </p:nvSpPr>
        <p:spPr>
          <a:xfrm>
            <a:off x="457200" y="253536"/>
            <a:ext cx="8229600" cy="1143000"/>
          </a:xfrm>
        </p:spPr>
        <p:txBody>
          <a:bodyPr>
            <a:normAutofit/>
          </a:bodyPr>
          <a:lstStyle/>
          <a:p>
            <a:pPr marL="54864" indent="0" eaLnBrk="1" fontAlgn="auto" hangingPunct="1">
              <a:spcAft>
                <a:spcPts val="0"/>
              </a:spcAft>
              <a:defRPr/>
            </a:pPr>
            <a:r>
              <a:rPr lang="hr-HR" dirty="0" smtClean="0">
                <a:solidFill>
                  <a:schemeClr val="tx2">
                    <a:tint val="100000"/>
                    <a:shade val="90000"/>
                    <a:satMod val="250000"/>
                    <a:alpha val="100000"/>
                  </a:schemeClr>
                </a:solidFill>
              </a:rPr>
              <a:t>POLJE PRIMJENE – </a:t>
            </a:r>
            <a:r>
              <a:rPr lang="hr-HR" dirty="0" err="1" smtClean="0">
                <a:solidFill>
                  <a:schemeClr val="tx2">
                    <a:tint val="100000"/>
                    <a:shade val="90000"/>
                    <a:satMod val="250000"/>
                    <a:alpha val="100000"/>
                  </a:schemeClr>
                </a:solidFill>
              </a:rPr>
              <a:t>čl</a:t>
            </a:r>
            <a:r>
              <a:rPr lang="hr-HR" dirty="0" smtClean="0">
                <a:solidFill>
                  <a:schemeClr val="tx2">
                    <a:tint val="100000"/>
                    <a:shade val="90000"/>
                    <a:satMod val="250000"/>
                    <a:alpha val="100000"/>
                  </a:schemeClr>
                </a:solidFill>
              </a:rPr>
              <a:t>. 1. st. 2.</a:t>
            </a:r>
            <a:endParaRPr lang="hr-HR" dirty="0">
              <a:solidFill>
                <a:schemeClr val="tx2">
                  <a:tint val="100000"/>
                  <a:shade val="90000"/>
                  <a:satMod val="250000"/>
                  <a:alpha val="100000"/>
                </a:schemeClr>
              </a:solidFill>
            </a:endParaRPr>
          </a:p>
        </p:txBody>
      </p:sp>
      <p:sp>
        <p:nvSpPr>
          <p:cNvPr id="22531" name="Content Placeholder 2"/>
          <p:cNvSpPr>
            <a:spLocks noGrp="1"/>
          </p:cNvSpPr>
          <p:nvPr>
            <p:ph idx="1"/>
          </p:nvPr>
        </p:nvSpPr>
        <p:spPr/>
        <p:txBody>
          <a:bodyPr/>
          <a:lstStyle/>
          <a:p>
            <a:pPr eaLnBrk="1" hangingPunct="1"/>
            <a:endParaRPr lang="hr-HR" smtClean="0"/>
          </a:p>
          <a:p>
            <a:pPr eaLnBrk="1" hangingPunct="1"/>
            <a:r>
              <a:rPr lang="hr-HR" smtClean="0"/>
              <a:t>Činjenica da ugovorne strane imaju svoja sjedišta u raznim državama neće se uzeti u obzir kad god to ne proistječe iz ugovora ili prijašnjeg poslovanja između strana ili iz obavijesti što su ih one dale bilo u koje vrijeme prije ili za vrijeme sklapanja ugovora.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89621E5-4F76-49E0-B8D3-353DCFA987A7}" type="slidenum">
              <a:rPr lang="en-US"/>
              <a:pPr>
                <a:defRPr/>
              </a:pPr>
              <a:t>8</a:t>
            </a:fld>
            <a:endParaRPr lang="en-US"/>
          </a:p>
        </p:txBody>
      </p:sp>
      <p:sp>
        <p:nvSpPr>
          <p:cNvPr id="2" name="Title 1"/>
          <p:cNvSpPr>
            <a:spLocks noGrp="1"/>
          </p:cNvSpPr>
          <p:nvPr>
            <p:ph type="title"/>
          </p:nvPr>
        </p:nvSpPr>
        <p:spPr>
          <a:xfrm>
            <a:off x="457200" y="253536"/>
            <a:ext cx="8229600" cy="1143000"/>
          </a:xfrm>
        </p:spPr>
        <p:txBody>
          <a:bodyPr>
            <a:normAutofit/>
          </a:bodyPr>
          <a:lstStyle/>
          <a:p>
            <a:pPr marL="54864" indent="0" eaLnBrk="1" fontAlgn="auto" hangingPunct="1">
              <a:spcAft>
                <a:spcPts val="0"/>
              </a:spcAft>
              <a:defRPr/>
            </a:pPr>
            <a:r>
              <a:rPr lang="hr-HR" smtClean="0">
                <a:solidFill>
                  <a:schemeClr val="tx2">
                    <a:tint val="100000"/>
                    <a:shade val="90000"/>
                    <a:satMod val="250000"/>
                    <a:alpha val="100000"/>
                  </a:schemeClr>
                </a:solidFill>
              </a:rPr>
              <a:t>POLJE PRIMJENE – čl. 1. st. 3.</a:t>
            </a:r>
            <a:endParaRPr lang="hr-HR">
              <a:solidFill>
                <a:schemeClr val="tx2">
                  <a:tint val="100000"/>
                  <a:shade val="90000"/>
                  <a:satMod val="250000"/>
                  <a:alpha val="100000"/>
                </a:schemeClr>
              </a:solidFill>
            </a:endParaRPr>
          </a:p>
        </p:txBody>
      </p:sp>
      <p:sp>
        <p:nvSpPr>
          <p:cNvPr id="23555" name="Content Placeholder 2"/>
          <p:cNvSpPr>
            <a:spLocks noGrp="1"/>
          </p:cNvSpPr>
          <p:nvPr>
            <p:ph idx="1"/>
          </p:nvPr>
        </p:nvSpPr>
        <p:spPr/>
        <p:txBody>
          <a:bodyPr/>
          <a:lstStyle/>
          <a:p>
            <a:pPr eaLnBrk="1" hangingPunct="1"/>
            <a:endParaRPr lang="hr-HR" smtClean="0"/>
          </a:p>
          <a:p>
            <a:pPr eaLnBrk="1" hangingPunct="1"/>
            <a:r>
              <a:rPr lang="hr-HR" smtClean="0"/>
              <a:t>Ni državljanstvo ugovornih strana kao ni građanski ili trgovački karakter ugovornih strana ili ugovora ne uzimaju se u obzir pri primjeni ove Konvencije.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E3F4935-211C-4666-A8B3-EB8ECFD32CAC}" type="slidenum">
              <a:rPr lang="en-US"/>
              <a:pPr>
                <a:defRPr/>
              </a:pPr>
              <a:t>9</a:t>
            </a:fld>
            <a:endParaRPr lang="en-US"/>
          </a:p>
        </p:txBody>
      </p:sp>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hr-HR" smtClean="0">
                <a:solidFill>
                  <a:schemeClr val="tx2">
                    <a:tint val="100000"/>
                    <a:shade val="90000"/>
                    <a:satMod val="250000"/>
                    <a:alpha val="100000"/>
                  </a:schemeClr>
                </a:solidFill>
              </a:rPr>
              <a:t>POLJE PRIMJENE – čl. 10</a:t>
            </a:r>
            <a:endParaRPr lang="hr-HR">
              <a:solidFill>
                <a:schemeClr val="tx2">
                  <a:tint val="100000"/>
                  <a:shade val="90000"/>
                  <a:satMod val="250000"/>
                  <a:alpha val="100000"/>
                </a:schemeClr>
              </a:solidFill>
            </a:endParaRPr>
          </a:p>
        </p:txBody>
      </p:sp>
      <p:sp>
        <p:nvSpPr>
          <p:cNvPr id="24579" name="Content Placeholder 2"/>
          <p:cNvSpPr>
            <a:spLocks noGrp="1"/>
          </p:cNvSpPr>
          <p:nvPr>
            <p:ph idx="1"/>
          </p:nvPr>
        </p:nvSpPr>
        <p:spPr/>
        <p:txBody>
          <a:bodyPr/>
          <a:lstStyle/>
          <a:p>
            <a:pPr eaLnBrk="1" hangingPunct="1"/>
            <a:r>
              <a:rPr lang="hr-HR" smtClean="0"/>
              <a:t>ako jedna strana ima više sjedišta, uzima se u obzir sjedište koje ima najčvršću vezu s ugovorom i njegovim izvršenjem, imajući na umu okolnosti koje su bile poznate stranama ili koje su strane imale na umu bilo u koje vrijeme prije ili u trenutku sklapanja ugovora</a:t>
            </a:r>
          </a:p>
          <a:p>
            <a:pPr eaLnBrk="1" hangingPunct="1"/>
            <a:r>
              <a:rPr lang="hr-HR" smtClean="0"/>
              <a:t>ako jedna strana nema sjedište, uzet će se u obzir njezino redovno boravište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7845</TotalTime>
  <Words>3216</Words>
  <Application>Microsoft Office PowerPoint</Application>
  <PresentationFormat>On-screen Show (4:3)</PresentationFormat>
  <Paragraphs>396</Paragraphs>
  <Slides>57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Calibri</vt:lpstr>
      <vt:lpstr>Rockwell</vt:lpstr>
      <vt:lpstr>Times New Roman</vt:lpstr>
      <vt:lpstr>Wingdings 2</vt:lpstr>
      <vt:lpstr>Foundry</vt:lpstr>
      <vt:lpstr>KONVENCIJA UJEDINJENIH NARODA O UGOVORIMA O MEĐUNARODNOJ PRODAJI ROBE</vt:lpstr>
      <vt:lpstr>- Lex mercatoria -</vt:lpstr>
      <vt:lpstr>P.J.Mazzacano: “Harmonizing Values, Not Laws: The CISG and the Benefits of a Neo-Realist Perspective” 2008 NJCL 1</vt:lpstr>
      <vt:lpstr>P.J.Mazzacano: “Harmonizing Values, Not Laws: The CISG and the Benefits of a Neo-Realist Perspective” 2008 NJCL 1</vt:lpstr>
      <vt:lpstr>87 država su ugovorne strane Konvencije</vt:lpstr>
      <vt:lpstr>POLJE PRIMJENE – čl. 1. st. 1.</vt:lpstr>
      <vt:lpstr>POLJE PRIMJENE – čl. 1. st. 2.</vt:lpstr>
      <vt:lpstr>POLJE PRIMJENE – čl. 1. st. 3.</vt:lpstr>
      <vt:lpstr>POLJE PRIMJENE – čl. 10</vt:lpstr>
      <vt:lpstr>POLJE PRIMJENE – čl. 1. st. 1.</vt:lpstr>
      <vt:lpstr>REZERVA – čl. 95</vt:lpstr>
      <vt:lpstr>REZERVA – čl. 95</vt:lpstr>
      <vt:lpstr>POLJE PRIMJENE – čl. 1. st. 1. (b)</vt:lpstr>
      <vt:lpstr>BEČKA KONVENCIJA</vt:lpstr>
      <vt:lpstr>BEČKA KONVENCIJA</vt:lpstr>
      <vt:lpstr>ISKLJUČENJE PRIMJENE – čl. 6</vt:lpstr>
      <vt:lpstr>ISKLJUČENJE PRIMJENE – čl. 6</vt:lpstr>
      <vt:lpstr>BEČKA KONVENCIJA</vt:lpstr>
      <vt:lpstr>POLJE PRIMJENE – čl. 3.</vt:lpstr>
      <vt:lpstr>ZOO – čl. 590</vt:lpstr>
      <vt:lpstr>ZOO – čl. 591</vt:lpstr>
      <vt:lpstr>ZOO</vt:lpstr>
      <vt:lpstr>POLJE PRIMJENE – čl. 3.</vt:lpstr>
      <vt:lpstr>PRODAJE NA KOJE SE NE PRIMJENJUJE BEČKA KONVENCIJA – čl. 2.</vt:lpstr>
      <vt:lpstr>ZOO – čl. 14 (1) i (2)</vt:lpstr>
      <vt:lpstr>ZOO – čl. 402 (3)</vt:lpstr>
      <vt:lpstr>PITANJA KOJA (NI)SU OBUHVAĆENA KONVENCIJOM – čl. 4 i čl. 5</vt:lpstr>
      <vt:lpstr>STRUKTURA</vt:lpstr>
      <vt:lpstr>PITANJA KOJA (NI)SU OBUHVAĆENA KONVENCIJOM – čl. 4 i čl. 5</vt:lpstr>
      <vt:lpstr>TUMAČENJE UGOVORA – čl. 8</vt:lpstr>
      <vt:lpstr>TUMAČENJE KONVENCIJE I POPUNJAVANJE PRAVNIH PRAZNINA – čl. 7</vt:lpstr>
      <vt:lpstr>TUMAČENJE KONVENCIJE – čl. 7. st. 1.</vt:lpstr>
      <vt:lpstr>TUMAČENJE KONVENCIJE I POPUNJAVANJE PRAVNIH PRAZNINA – čl. 7</vt:lpstr>
      <vt:lpstr>PRAVNE PRAZNINE – čl. 7. st. 2.</vt:lpstr>
      <vt:lpstr>PRAVNE PRAZNINE – čl. 7. st. 2.</vt:lpstr>
      <vt:lpstr>Popunjavanje unutarnjih praznina BK</vt:lpstr>
      <vt:lpstr>OPĆA NAČELA NA KOJIMA SE TEMELJI BEČKA KONVENCIJA</vt:lpstr>
      <vt:lpstr>OPĆA NAČELA NA KOJIMA SE TEMELJI BEČKA KONVENCIJA</vt:lpstr>
      <vt:lpstr>Battle of forms I</vt:lpstr>
      <vt:lpstr>Battle of forms II</vt:lpstr>
      <vt:lpstr>Battle of forms II</vt:lpstr>
      <vt:lpstr>ZOO – čl. 247</vt:lpstr>
      <vt:lpstr>ZOO – čl. 253. st. 2.</vt:lpstr>
      <vt:lpstr>TRI MOGUĆA SCENARIJA (stranke su pregovarale i suglasile se o bitnim sastojcima)</vt:lpstr>
      <vt:lpstr>PRIHVAT PONUDE S PRIJEDLOGOM DA SE IZMIJENI – čl. 264</vt:lpstr>
      <vt:lpstr>BEČKA KONVENCIJA</vt:lpstr>
      <vt:lpstr>BEČKA KONVENCIJA – čl. 19. st. 1.</vt:lpstr>
      <vt:lpstr>BEČKA KONVENCIJA – čl. 19. st. 2.</vt:lpstr>
      <vt:lpstr>BEČKA KONVENCIJA – čl. 19. st. 3.</vt:lpstr>
      <vt:lpstr>BEČKA KONVENCIJA</vt:lpstr>
      <vt:lpstr>MOGUĆA RJEŠENJA</vt:lpstr>
      <vt:lpstr>PowerPoint Presentation</vt:lpstr>
      <vt:lpstr>PowerPoint Presentation</vt:lpstr>
      <vt:lpstr>BEČKA KONVENCIJA</vt:lpstr>
      <vt:lpstr>BEČKA KONVENCIJA</vt:lpstr>
      <vt:lpstr>Battle of forms i Bečka konvencija</vt:lpstr>
      <vt:lpstr>OPOZIV PONUDE</vt:lpstr>
    </vt:vector>
  </TitlesOfParts>
  <Company>Pravni Fakultet u Zagrebu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Klauzula promijenjenih okolnosti</dc:title>
  <dc:creator>Nina Tepeš</dc:creator>
  <cp:lastModifiedBy>Antun Bilić</cp:lastModifiedBy>
  <cp:revision>306</cp:revision>
  <dcterms:created xsi:type="dcterms:W3CDTF">2009-10-29T10:44:22Z</dcterms:created>
  <dcterms:modified xsi:type="dcterms:W3CDTF">2017-10-26T10:42:52Z</dcterms:modified>
</cp:coreProperties>
</file>