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6"/>
  </p:handoutMasterIdLst>
  <p:sldIdLst>
    <p:sldId id="256" r:id="rId2"/>
    <p:sldId id="293" r:id="rId3"/>
    <p:sldId id="294" r:id="rId4"/>
    <p:sldId id="295" r:id="rId5"/>
    <p:sldId id="296" r:id="rId6"/>
    <p:sldId id="297" r:id="rId7"/>
    <p:sldId id="298" r:id="rId8"/>
    <p:sldId id="270" r:id="rId9"/>
    <p:sldId id="274" r:id="rId10"/>
    <p:sldId id="276" r:id="rId11"/>
    <p:sldId id="275" r:id="rId12"/>
    <p:sldId id="277" r:id="rId13"/>
    <p:sldId id="278" r:id="rId14"/>
    <p:sldId id="279" r:id="rId15"/>
    <p:sldId id="280" r:id="rId16"/>
    <p:sldId id="281" r:id="rId17"/>
    <p:sldId id="282" r:id="rId18"/>
    <p:sldId id="287" r:id="rId19"/>
    <p:sldId id="286" r:id="rId20"/>
    <p:sldId id="283" r:id="rId21"/>
    <p:sldId id="285" r:id="rId22"/>
    <p:sldId id="284" r:id="rId23"/>
    <p:sldId id="288" r:id="rId24"/>
    <p:sldId id="289" r:id="rId25"/>
    <p:sldId id="290" r:id="rId26"/>
    <p:sldId id="291" r:id="rId27"/>
    <p:sldId id="299" r:id="rId28"/>
    <p:sldId id="300" r:id="rId29"/>
    <p:sldId id="301" r:id="rId30"/>
    <p:sldId id="302" r:id="rId31"/>
    <p:sldId id="303" r:id="rId32"/>
    <p:sldId id="304" r:id="rId33"/>
    <p:sldId id="306" r:id="rId34"/>
    <p:sldId id="292" r:id="rId35"/>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4727" autoAdjust="0"/>
  </p:normalViewPr>
  <p:slideViewPr>
    <p:cSldViewPr>
      <p:cViewPr varScale="1">
        <p:scale>
          <a:sx n="87" d="100"/>
          <a:sy n="87" d="100"/>
        </p:scale>
        <p:origin x="15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30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30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30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8C3F2AF-7DFD-4787-98DF-227C1EABCD7A}" type="slidenum">
              <a:rPr lang="en-US"/>
              <a:pPr/>
              <a:t>‹#›</a:t>
            </a:fld>
            <a:endParaRPr lang="en-US"/>
          </a:p>
        </p:txBody>
      </p:sp>
    </p:spTree>
    <p:extLst>
      <p:ext uri="{BB962C8B-B14F-4D97-AF65-F5344CB8AC3E}">
        <p14:creationId xmlns:p14="http://schemas.microsoft.com/office/powerpoint/2010/main" val="34571831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Pravokutnik s dijagonalno zaobljenim kuto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slov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10" name="Rezervirano mjesto datuma 9"/>
          <p:cNvSpPr>
            <a:spLocks noGrp="1"/>
          </p:cNvSpPr>
          <p:nvPr>
            <p:ph type="dt" sz="half" idx="10"/>
          </p:nvPr>
        </p:nvSpPr>
        <p:spPr>
          <a:xfrm>
            <a:off x="5562600" y="6509004"/>
            <a:ext cx="3002280" cy="274320"/>
          </a:xfrm>
        </p:spPr>
        <p:txBody>
          <a:bodyPr vert="horz" rtlCol="0"/>
          <a:lstStyle>
            <a:extLst/>
          </a:lstStyle>
          <a:p>
            <a:endParaRPr lang="hr-HR"/>
          </a:p>
        </p:txBody>
      </p:sp>
      <p:sp>
        <p:nvSpPr>
          <p:cNvPr id="11" name="Rezervirano mjesto broja slajda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1AD935E-2A31-4D56-997D-1208BFD03495}" type="slidenum">
              <a:rPr lang="hr-HR" smtClean="0"/>
              <a:pPr/>
              <a:t>‹#›</a:t>
            </a:fld>
            <a:endParaRPr lang="hr-HR"/>
          </a:p>
        </p:txBody>
      </p:sp>
      <p:sp>
        <p:nvSpPr>
          <p:cNvPr id="12" name="Rezervirano mjesto podnožja 11"/>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0C23E2CF-13ED-458B-A566-0613DB07D38F}" type="slidenum">
              <a:rPr lang="hr-HR" smtClean="0"/>
              <a:pPr/>
              <a:t>‹#›</a:t>
            </a:fld>
            <a:endParaRPr lang="hr-HR"/>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lvl1pPr algn="l">
              <a:defRPr/>
            </a:lvl1pPr>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A632BF99-B80A-4400-8F56-91CA65FF1429}" type="slidenum">
              <a:rPr lang="hr-HR" smtClean="0"/>
              <a:pPr/>
              <a:t>‹#›</a:t>
            </a:fld>
            <a:endParaRPr lang="hr-HR"/>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095FB213-4446-435E-BD9C-3D3B075F6270}" type="slidenum">
              <a:rPr lang="hr-HR" smtClean="0"/>
              <a:pPr/>
              <a:t>‹#›</a:t>
            </a:fld>
            <a:endParaRPr lang="hr-HR"/>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1">
        <a:schemeClr val="bg2"/>
      </p:bgRef>
    </p:bg>
    <p:spTree>
      <p:nvGrpSpPr>
        <p:cNvPr id="1" name=""/>
        <p:cNvGrpSpPr/>
        <p:nvPr/>
      </p:nvGrpSpPr>
      <p:grpSpPr>
        <a:xfrm>
          <a:off x="0" y="0"/>
          <a:ext cx="0" cy="0"/>
          <a:chOff x="0" y="0"/>
          <a:chExt cx="0" cy="0"/>
        </a:xfrm>
      </p:grpSpPr>
      <p:sp>
        <p:nvSpPr>
          <p:cNvPr id="7" name="Pravokutni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8" name="Rezervirano mjesto datuma 7"/>
          <p:cNvSpPr>
            <a:spLocks noGrp="1"/>
          </p:cNvSpPr>
          <p:nvPr>
            <p:ph type="dt" sz="half" idx="10"/>
          </p:nvPr>
        </p:nvSpPr>
        <p:spPr>
          <a:xfrm>
            <a:off x="5562600" y="6513670"/>
            <a:ext cx="3002280" cy="274320"/>
          </a:xfrm>
        </p:spPr>
        <p:txBody>
          <a:bodyPr vert="horz" rtlCol="0"/>
          <a:lstStyle>
            <a:extLst/>
          </a:lstStyle>
          <a:p>
            <a:endParaRPr lang="hr-HR"/>
          </a:p>
        </p:txBody>
      </p:sp>
      <p:sp>
        <p:nvSpPr>
          <p:cNvPr id="9" name="Rezervirano mjesto broja slajda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998E46-370B-4292-AD1C-FFCA0BA70C0A}" type="slidenum">
              <a:rPr lang="hr-HR" smtClean="0"/>
              <a:pPr/>
              <a:t>‹#›</a:t>
            </a:fld>
            <a:endParaRPr lang="hr-HR"/>
          </a:p>
        </p:txBody>
      </p:sp>
      <p:sp>
        <p:nvSpPr>
          <p:cNvPr id="10" name="Rezervirano mjesto podnožja 9"/>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a:xfrm>
            <a:off x="8641080" y="6514568"/>
            <a:ext cx="464288" cy="274320"/>
          </a:xfrm>
        </p:spPr>
        <p:txBody>
          <a:bodyPr/>
          <a:lstStyle>
            <a:extLst/>
          </a:lstStyle>
          <a:p>
            <a:fld id="{5CFAAAE4-F255-4C50-A779-166D081ABF4D}" type="slidenum">
              <a:rPr lang="hr-HR" smtClean="0"/>
              <a:pPr/>
              <a:t>‹#›</a:t>
            </a:fld>
            <a:endParaRPr lang="hr-HR"/>
          </a:p>
        </p:txBody>
      </p:sp>
      <p:sp>
        <p:nvSpPr>
          <p:cNvPr id="10" name="Pravokutni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Pravokutni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avokutni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slov 1"/>
          <p:cNvSpPr>
            <a:spLocks noGrp="1"/>
          </p:cNvSpPr>
          <p:nvPr>
            <p:ph type="title"/>
          </p:nvPr>
        </p:nvSpPr>
        <p:spPr>
          <a:xfrm>
            <a:off x="457200" y="251948"/>
            <a:ext cx="8229600"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a:xfrm>
            <a:off x="8641080" y="6514568"/>
            <a:ext cx="464288" cy="274320"/>
          </a:xfrm>
        </p:spPr>
        <p:txBody>
          <a:bodyPr/>
          <a:lstStyle>
            <a:extLst/>
          </a:lstStyle>
          <a:p>
            <a:fld id="{38F4C601-E169-47D8-A765-F270C8FE956F}" type="slidenum">
              <a:rPr lang="hr-HR" smtClean="0"/>
              <a:pPr/>
              <a:t>‹#›</a:t>
            </a:fld>
            <a:endParaRPr lang="hr-HR"/>
          </a:p>
        </p:txBody>
      </p: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53218"/>
            <a:ext cx="8229600"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50429849-FD17-40F6-9466-8A6AFE502B05}" type="slidenum">
              <a:rPr lang="hr-HR" smtClean="0"/>
              <a:pPr/>
              <a:t>‹#›</a:t>
            </a:fld>
            <a:endParaRPr lang="hr-HR"/>
          </a:p>
        </p:txBody>
      </p:sp>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fld id="{A19B3C96-5C89-4732-A1A7-A378E5538B57}" type="slidenum">
              <a:rPr lang="hr-HR" smtClean="0"/>
              <a:pPr/>
              <a:t>‹#›</a:t>
            </a:fld>
            <a:endParaRPr lang="hr-HR"/>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1">
        <a:schemeClr val="bg2"/>
      </p:bgRef>
    </p:bg>
    <p:spTree>
      <p:nvGrpSpPr>
        <p:cNvPr id="1" name=""/>
        <p:cNvGrpSpPr/>
        <p:nvPr/>
      </p:nvGrpSpPr>
      <p:grpSpPr>
        <a:xfrm>
          <a:off x="0" y="0"/>
          <a:ext cx="0" cy="0"/>
          <a:chOff x="0" y="0"/>
          <a:chExt cx="0" cy="0"/>
        </a:xfrm>
      </p:grpSpPr>
      <p:sp>
        <p:nvSpPr>
          <p:cNvPr id="8" name="Pravokutni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4963136" y="304800"/>
            <a:ext cx="3931920" cy="762000"/>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9" name="Rezervirano mjesto datuma 8"/>
          <p:cNvSpPr>
            <a:spLocks noGrp="1"/>
          </p:cNvSpPr>
          <p:nvPr>
            <p:ph type="dt" sz="half" idx="10"/>
          </p:nvPr>
        </p:nvSpPr>
        <p:spPr>
          <a:xfrm>
            <a:off x="5562600" y="6513670"/>
            <a:ext cx="3002280" cy="274320"/>
          </a:xfrm>
        </p:spPr>
        <p:txBody>
          <a:bodyPr vert="horz" rtlCol="0"/>
          <a:lstStyle>
            <a:extLst/>
          </a:lstStyle>
          <a:p>
            <a:endParaRPr lang="hr-HR"/>
          </a:p>
        </p:txBody>
      </p:sp>
      <p:sp>
        <p:nvSpPr>
          <p:cNvPr id="10" name="Rezervirano mjesto broja slajda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C8676C3-FF4A-404D-B9C1-6CE6A0F882F7}" type="slidenum">
              <a:rPr lang="hr-HR" smtClean="0"/>
              <a:pPr/>
              <a:t>‹#›</a:t>
            </a:fld>
            <a:endParaRPr lang="hr-HR"/>
          </a:p>
        </p:txBody>
      </p:sp>
      <p:sp>
        <p:nvSpPr>
          <p:cNvPr id="11" name="Rezervirano mjesto podnožja 10"/>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3040443" y="4724400"/>
            <a:ext cx="5486400" cy="664536"/>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13" name="Rezervirano mjesto slik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hr-HR" smtClean="0">
                <a:solidFill>
                  <a:schemeClr val="lt1"/>
                </a:solidFill>
                <a:latin typeface="+mn-lt"/>
                <a:ea typeface="+mn-ea"/>
                <a:cs typeface="+mn-cs"/>
              </a:rPr>
              <a:t>Pritisnite ikonu za dodavanje slike</a:t>
            </a:r>
            <a:endParaRPr kumimoji="0" lang="en-US" dirty="0">
              <a:solidFill>
                <a:schemeClr val="lt1"/>
              </a:solidFill>
              <a:latin typeface="+mn-lt"/>
              <a:ea typeface="+mn-ea"/>
              <a:cs typeface="+mn-cs"/>
            </a:endParaRPr>
          </a:p>
        </p:txBody>
      </p:sp>
      <p:sp>
        <p:nvSpPr>
          <p:cNvPr id="8" name="Rezervirano mjesto datuma 7"/>
          <p:cNvSpPr>
            <a:spLocks noGrp="1"/>
          </p:cNvSpPr>
          <p:nvPr>
            <p:ph type="dt" sz="half" idx="10"/>
          </p:nvPr>
        </p:nvSpPr>
        <p:spPr>
          <a:xfrm>
            <a:off x="5562600" y="6509004"/>
            <a:ext cx="3002280" cy="274320"/>
          </a:xfrm>
        </p:spPr>
        <p:txBody>
          <a:bodyPr vert="horz" rtlCol="0"/>
          <a:lstStyle>
            <a:extLst/>
          </a:lstStyle>
          <a:p>
            <a:endParaRPr lang="hr-HR"/>
          </a:p>
        </p:txBody>
      </p:sp>
      <p:sp>
        <p:nvSpPr>
          <p:cNvPr id="9" name="Rezervirano mjesto broja slajda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8AD767C-FBB1-4110-A468-C5E8B3281348}" type="slidenum">
              <a:rPr lang="hr-HR" smtClean="0"/>
              <a:pPr/>
              <a:t>‹#›</a:t>
            </a:fld>
            <a:endParaRPr lang="hr-HR"/>
          </a:p>
        </p:txBody>
      </p:sp>
      <p:sp>
        <p:nvSpPr>
          <p:cNvPr id="10" name="Rezervirano mjesto podnožja 9"/>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avokutnik s dijagonalno zaobljenim kuto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podnožja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hr-HR"/>
          </a:p>
        </p:txBody>
      </p:sp>
      <p:sp>
        <p:nvSpPr>
          <p:cNvPr id="14" name="Rezervirano mjesto datum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endParaRPr lang="hr-HR"/>
          </a:p>
        </p:txBody>
      </p:sp>
      <p:sp>
        <p:nvSpPr>
          <p:cNvPr id="23" name="Rezervirano mjesto broja slajda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A002715-565E-43B1-96FF-B2503A467A9F}" type="slidenum">
              <a:rPr lang="hr-HR" smtClean="0"/>
              <a:pPr/>
              <a:t>‹#›</a:t>
            </a:fld>
            <a:endParaRPr lang="hr-HR"/>
          </a:p>
        </p:txBody>
      </p:sp>
      <p:sp>
        <p:nvSpPr>
          <p:cNvPr id="22" name="Rezervirano mjesto naslova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timing>
    <p:tnLst>
      <p:par>
        <p:cTn id="1" dur="indefinite" restart="never" nodeType="tmRoot"/>
      </p:par>
    </p:tnLst>
  </p:timing>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hr-HR" sz="4000"/>
              <a:t>Polje primjene Bečke konvencije o ugovorima o međunarodnoj prodaji robe</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hr-HR"/>
              <a:t>Čl. 4. BK</a:t>
            </a:r>
            <a:endParaRPr lang="en-US"/>
          </a:p>
        </p:txBody>
      </p:sp>
      <p:sp>
        <p:nvSpPr>
          <p:cNvPr id="26627" name="Rectangle 3"/>
          <p:cNvSpPr>
            <a:spLocks noGrp="1" noChangeArrowheads="1"/>
          </p:cNvSpPr>
          <p:nvPr>
            <p:ph idx="1"/>
          </p:nvPr>
        </p:nvSpPr>
        <p:spPr/>
        <p:txBody>
          <a:bodyPr/>
          <a:lstStyle/>
          <a:p>
            <a:pPr>
              <a:lnSpc>
                <a:spcPct val="90000"/>
              </a:lnSpc>
            </a:pPr>
            <a:r>
              <a:rPr lang="hr-HR" sz="2400"/>
              <a:t>izričito je određeno da Konvencija uređuje samo</a:t>
            </a:r>
          </a:p>
          <a:p>
            <a:pPr lvl="1">
              <a:lnSpc>
                <a:spcPct val="90000"/>
              </a:lnSpc>
            </a:pPr>
            <a:r>
              <a:rPr lang="hr-HR" sz="2000"/>
              <a:t>sklapanje ugovora</a:t>
            </a:r>
          </a:p>
          <a:p>
            <a:pPr lvl="1">
              <a:lnSpc>
                <a:spcPct val="90000"/>
              </a:lnSpc>
            </a:pPr>
            <a:r>
              <a:rPr lang="hr-HR" sz="2000"/>
              <a:t>prava i obveze strana ugovora</a:t>
            </a:r>
          </a:p>
          <a:p>
            <a:pPr>
              <a:lnSpc>
                <a:spcPct val="90000"/>
              </a:lnSpc>
            </a:pPr>
            <a:r>
              <a:rPr lang="hr-HR" sz="2400"/>
              <a:t>Konvencija ne uređuje (primjerice određeno izričito – “in particular”)</a:t>
            </a:r>
          </a:p>
          <a:p>
            <a:pPr lvl="1">
              <a:lnSpc>
                <a:spcPct val="90000"/>
              </a:lnSpc>
            </a:pPr>
            <a:r>
              <a:rPr lang="hr-HR" sz="2000"/>
              <a:t>valjanost ugovora </a:t>
            </a:r>
          </a:p>
          <a:p>
            <a:pPr lvl="2">
              <a:lnSpc>
                <a:spcPct val="90000"/>
              </a:lnSpc>
            </a:pPr>
            <a:r>
              <a:rPr lang="hr-HR" sz="1800"/>
              <a:t>oblik ugovora – čl. 11, 12, 96. BK</a:t>
            </a:r>
          </a:p>
          <a:p>
            <a:pPr lvl="2">
              <a:lnSpc>
                <a:spcPct val="90000"/>
              </a:lnSpc>
            </a:pPr>
            <a:r>
              <a:rPr lang="hr-HR" sz="1800"/>
              <a:t>pravna sposobnost stranaka (zastupanje)</a:t>
            </a:r>
          </a:p>
          <a:p>
            <a:pPr lvl="1">
              <a:lnSpc>
                <a:spcPct val="90000"/>
              </a:lnSpc>
            </a:pPr>
            <a:r>
              <a:rPr lang="hr-HR" sz="2000"/>
              <a:t>prijenos vlasništva</a:t>
            </a:r>
          </a:p>
          <a:p>
            <a:pPr>
              <a:lnSpc>
                <a:spcPct val="90000"/>
              </a:lnSpc>
            </a:pPr>
            <a:r>
              <a:rPr lang="hr-HR" sz="2400"/>
              <a:t>Konvencija ne uređuje niti npr.</a:t>
            </a:r>
          </a:p>
          <a:p>
            <a:pPr lvl="1">
              <a:lnSpc>
                <a:spcPct val="90000"/>
              </a:lnSpc>
            </a:pPr>
            <a:r>
              <a:rPr lang="hr-HR" sz="2000"/>
              <a:t>zastaru</a:t>
            </a:r>
          </a:p>
          <a:p>
            <a:pPr lvl="1">
              <a:lnSpc>
                <a:spcPct val="90000"/>
              </a:lnSpc>
            </a:pPr>
            <a:r>
              <a:rPr lang="hr-HR" sz="2000"/>
              <a:t>cesiju</a:t>
            </a:r>
          </a:p>
          <a:p>
            <a:pPr lvl="1">
              <a:lnSpc>
                <a:spcPct val="90000"/>
              </a:lnSpc>
            </a:pPr>
            <a:r>
              <a:rPr lang="hr-HR" sz="2000"/>
              <a:t>stjecanje bez osnove</a:t>
            </a:r>
            <a:endParaRPr lang="en-US" sz="20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anim calcmode="lin" valueType="num">
                                      <p:cBhvr>
                                        <p:cTn id="8"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Effect transition="in" filter="fade">
                                      <p:cBhvr>
                                        <p:cTn id="14" dur="1000"/>
                                        <p:tgtEl>
                                          <p:spTgt spid="26627">
                                            <p:txEl>
                                              <p:pRg st="1" end="1"/>
                                            </p:txEl>
                                          </p:spTgt>
                                        </p:tgtEl>
                                      </p:cBhvr>
                                    </p:animEffect>
                                    <p:anim calcmode="lin" valueType="num">
                                      <p:cBhvr>
                                        <p:cTn id="15"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66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6627">
                                            <p:txEl>
                                              <p:pRg st="2" end="2"/>
                                            </p:txEl>
                                          </p:spTgt>
                                        </p:tgtEl>
                                        <p:attrNameLst>
                                          <p:attrName>style.visibility</p:attrName>
                                        </p:attrNameLst>
                                      </p:cBhvr>
                                      <p:to>
                                        <p:strVal val="visible"/>
                                      </p:to>
                                    </p:set>
                                    <p:animEffect transition="in" filter="fade">
                                      <p:cBhvr>
                                        <p:cTn id="21" dur="1000"/>
                                        <p:tgtEl>
                                          <p:spTgt spid="26627">
                                            <p:txEl>
                                              <p:pRg st="2" end="2"/>
                                            </p:txEl>
                                          </p:spTgt>
                                        </p:tgtEl>
                                      </p:cBhvr>
                                    </p:animEffect>
                                    <p:anim calcmode="lin" valueType="num">
                                      <p:cBhvr>
                                        <p:cTn id="22" dur="10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66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6627">
                                            <p:txEl>
                                              <p:pRg st="3" end="3"/>
                                            </p:txEl>
                                          </p:spTgt>
                                        </p:tgtEl>
                                        <p:attrNameLst>
                                          <p:attrName>style.visibility</p:attrName>
                                        </p:attrNameLst>
                                      </p:cBhvr>
                                      <p:to>
                                        <p:strVal val="visible"/>
                                      </p:to>
                                    </p:set>
                                    <p:animEffect transition="in" filter="fade">
                                      <p:cBhvr>
                                        <p:cTn id="28" dur="1000"/>
                                        <p:tgtEl>
                                          <p:spTgt spid="26627">
                                            <p:txEl>
                                              <p:pRg st="3" end="3"/>
                                            </p:txEl>
                                          </p:spTgt>
                                        </p:tgtEl>
                                      </p:cBhvr>
                                    </p:animEffect>
                                    <p:anim calcmode="lin" valueType="num">
                                      <p:cBhvr>
                                        <p:cTn id="29" dur="10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66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6627">
                                            <p:txEl>
                                              <p:pRg st="4" end="4"/>
                                            </p:txEl>
                                          </p:spTgt>
                                        </p:tgtEl>
                                        <p:attrNameLst>
                                          <p:attrName>style.visibility</p:attrName>
                                        </p:attrNameLst>
                                      </p:cBhvr>
                                      <p:to>
                                        <p:strVal val="visible"/>
                                      </p:to>
                                    </p:set>
                                    <p:animEffect transition="in" filter="fade">
                                      <p:cBhvr>
                                        <p:cTn id="35" dur="1000"/>
                                        <p:tgtEl>
                                          <p:spTgt spid="26627">
                                            <p:txEl>
                                              <p:pRg st="4" end="4"/>
                                            </p:txEl>
                                          </p:spTgt>
                                        </p:tgtEl>
                                      </p:cBhvr>
                                    </p:animEffect>
                                    <p:anim calcmode="lin" valueType="num">
                                      <p:cBhvr>
                                        <p:cTn id="36" dur="10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66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6627">
                                            <p:txEl>
                                              <p:pRg st="5" end="5"/>
                                            </p:txEl>
                                          </p:spTgt>
                                        </p:tgtEl>
                                        <p:attrNameLst>
                                          <p:attrName>style.visibility</p:attrName>
                                        </p:attrNameLst>
                                      </p:cBhvr>
                                      <p:to>
                                        <p:strVal val="visible"/>
                                      </p:to>
                                    </p:set>
                                    <p:animEffect transition="in" filter="fade">
                                      <p:cBhvr>
                                        <p:cTn id="42" dur="1000"/>
                                        <p:tgtEl>
                                          <p:spTgt spid="26627">
                                            <p:txEl>
                                              <p:pRg st="5" end="5"/>
                                            </p:txEl>
                                          </p:spTgt>
                                        </p:tgtEl>
                                      </p:cBhvr>
                                    </p:animEffect>
                                    <p:anim calcmode="lin" valueType="num">
                                      <p:cBhvr>
                                        <p:cTn id="43" dur="10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662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6627">
                                            <p:txEl>
                                              <p:pRg st="6" end="6"/>
                                            </p:txEl>
                                          </p:spTgt>
                                        </p:tgtEl>
                                        <p:attrNameLst>
                                          <p:attrName>style.visibility</p:attrName>
                                        </p:attrNameLst>
                                      </p:cBhvr>
                                      <p:to>
                                        <p:strVal val="visible"/>
                                      </p:to>
                                    </p:set>
                                    <p:animEffect transition="in" filter="fade">
                                      <p:cBhvr>
                                        <p:cTn id="49" dur="1000"/>
                                        <p:tgtEl>
                                          <p:spTgt spid="26627">
                                            <p:txEl>
                                              <p:pRg st="6" end="6"/>
                                            </p:txEl>
                                          </p:spTgt>
                                        </p:tgtEl>
                                      </p:cBhvr>
                                    </p:animEffect>
                                    <p:anim calcmode="lin" valueType="num">
                                      <p:cBhvr>
                                        <p:cTn id="50" dur="10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662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6627">
                                            <p:txEl>
                                              <p:pRg st="7" end="7"/>
                                            </p:txEl>
                                          </p:spTgt>
                                        </p:tgtEl>
                                        <p:attrNameLst>
                                          <p:attrName>style.visibility</p:attrName>
                                        </p:attrNameLst>
                                      </p:cBhvr>
                                      <p:to>
                                        <p:strVal val="visible"/>
                                      </p:to>
                                    </p:set>
                                    <p:animEffect transition="in" filter="fade">
                                      <p:cBhvr>
                                        <p:cTn id="56" dur="1000"/>
                                        <p:tgtEl>
                                          <p:spTgt spid="26627">
                                            <p:txEl>
                                              <p:pRg st="7" end="7"/>
                                            </p:txEl>
                                          </p:spTgt>
                                        </p:tgtEl>
                                      </p:cBhvr>
                                    </p:animEffect>
                                    <p:anim calcmode="lin" valueType="num">
                                      <p:cBhvr>
                                        <p:cTn id="57" dur="10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662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6627">
                                            <p:txEl>
                                              <p:pRg st="8" end="8"/>
                                            </p:txEl>
                                          </p:spTgt>
                                        </p:tgtEl>
                                        <p:attrNameLst>
                                          <p:attrName>style.visibility</p:attrName>
                                        </p:attrNameLst>
                                      </p:cBhvr>
                                      <p:to>
                                        <p:strVal val="visible"/>
                                      </p:to>
                                    </p:set>
                                    <p:animEffect transition="in" filter="fade">
                                      <p:cBhvr>
                                        <p:cTn id="63" dur="1000"/>
                                        <p:tgtEl>
                                          <p:spTgt spid="26627">
                                            <p:txEl>
                                              <p:pRg st="8" end="8"/>
                                            </p:txEl>
                                          </p:spTgt>
                                        </p:tgtEl>
                                      </p:cBhvr>
                                    </p:animEffect>
                                    <p:anim calcmode="lin" valueType="num">
                                      <p:cBhvr>
                                        <p:cTn id="64" dur="10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662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6627">
                                            <p:txEl>
                                              <p:pRg st="9" end="9"/>
                                            </p:txEl>
                                          </p:spTgt>
                                        </p:tgtEl>
                                        <p:attrNameLst>
                                          <p:attrName>style.visibility</p:attrName>
                                        </p:attrNameLst>
                                      </p:cBhvr>
                                      <p:to>
                                        <p:strVal val="visible"/>
                                      </p:to>
                                    </p:set>
                                    <p:animEffect transition="in" filter="fade">
                                      <p:cBhvr>
                                        <p:cTn id="70" dur="1000"/>
                                        <p:tgtEl>
                                          <p:spTgt spid="26627">
                                            <p:txEl>
                                              <p:pRg st="9" end="9"/>
                                            </p:txEl>
                                          </p:spTgt>
                                        </p:tgtEl>
                                      </p:cBhvr>
                                    </p:animEffect>
                                    <p:anim calcmode="lin" valueType="num">
                                      <p:cBhvr>
                                        <p:cTn id="71" dur="10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662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6627">
                                            <p:txEl>
                                              <p:pRg st="10" end="10"/>
                                            </p:txEl>
                                          </p:spTgt>
                                        </p:tgtEl>
                                        <p:attrNameLst>
                                          <p:attrName>style.visibility</p:attrName>
                                        </p:attrNameLst>
                                      </p:cBhvr>
                                      <p:to>
                                        <p:strVal val="visible"/>
                                      </p:to>
                                    </p:set>
                                    <p:animEffect transition="in" filter="fade">
                                      <p:cBhvr>
                                        <p:cTn id="77" dur="1000"/>
                                        <p:tgtEl>
                                          <p:spTgt spid="26627">
                                            <p:txEl>
                                              <p:pRg st="10" end="10"/>
                                            </p:txEl>
                                          </p:spTgt>
                                        </p:tgtEl>
                                      </p:cBhvr>
                                    </p:animEffect>
                                    <p:anim calcmode="lin" valueType="num">
                                      <p:cBhvr>
                                        <p:cTn id="78" dur="10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6627">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6627">
                                            <p:txEl>
                                              <p:pRg st="11" end="11"/>
                                            </p:txEl>
                                          </p:spTgt>
                                        </p:tgtEl>
                                        <p:attrNameLst>
                                          <p:attrName>style.visibility</p:attrName>
                                        </p:attrNameLst>
                                      </p:cBhvr>
                                      <p:to>
                                        <p:strVal val="visible"/>
                                      </p:to>
                                    </p:set>
                                    <p:animEffect transition="in" filter="fade">
                                      <p:cBhvr>
                                        <p:cTn id="84" dur="1000"/>
                                        <p:tgtEl>
                                          <p:spTgt spid="26627">
                                            <p:txEl>
                                              <p:pRg st="11" end="11"/>
                                            </p:txEl>
                                          </p:spTgt>
                                        </p:tgtEl>
                                      </p:cBhvr>
                                    </p:animEffect>
                                    <p:anim calcmode="lin" valueType="num">
                                      <p:cBhvr>
                                        <p:cTn id="85" dur="1000" fill="hold"/>
                                        <p:tgtEl>
                                          <p:spTgt spid="26627">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6627">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hr-HR"/>
              <a:t>Čl. 5. BK</a:t>
            </a:r>
            <a:endParaRPr lang="en-US"/>
          </a:p>
        </p:txBody>
      </p:sp>
      <p:sp>
        <p:nvSpPr>
          <p:cNvPr id="25603" name="Rectangle 3"/>
          <p:cNvSpPr>
            <a:spLocks noGrp="1" noChangeArrowheads="1"/>
          </p:cNvSpPr>
          <p:nvPr>
            <p:ph idx="1"/>
          </p:nvPr>
        </p:nvSpPr>
        <p:spPr/>
        <p:txBody>
          <a:bodyPr/>
          <a:lstStyle/>
          <a:p>
            <a:r>
              <a:rPr lang="en-US"/>
              <a:t>This Convention does not apply to the liability of the seller for death or personal injury caused by the goods to any person </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hr-HR"/>
              <a:t>Čl. 2. BK</a:t>
            </a:r>
            <a:endParaRPr lang="en-US"/>
          </a:p>
        </p:txBody>
      </p:sp>
      <p:sp>
        <p:nvSpPr>
          <p:cNvPr id="27651" name="Rectangle 3"/>
          <p:cNvSpPr>
            <a:spLocks noGrp="1" noChangeArrowheads="1"/>
          </p:cNvSpPr>
          <p:nvPr>
            <p:ph idx="1"/>
          </p:nvPr>
        </p:nvSpPr>
        <p:spPr/>
        <p:txBody>
          <a:bodyPr/>
          <a:lstStyle/>
          <a:p>
            <a:pPr>
              <a:lnSpc>
                <a:spcPct val="80000"/>
              </a:lnSpc>
            </a:pPr>
            <a:r>
              <a:rPr lang="en-US" sz="2800"/>
              <a:t>This Convention does not apply to sales: </a:t>
            </a:r>
          </a:p>
          <a:p>
            <a:pPr lvl="1">
              <a:lnSpc>
                <a:spcPct val="80000"/>
              </a:lnSpc>
            </a:pPr>
            <a:r>
              <a:rPr lang="en-US" sz="2400"/>
              <a:t>(a) of goods bought for personal, family or household use, unless the seller, at any time before or at the conclusion of the contract, neither knew nor ought to have known that the goods were bought for any such use; </a:t>
            </a:r>
          </a:p>
          <a:p>
            <a:pPr lvl="1">
              <a:lnSpc>
                <a:spcPct val="80000"/>
              </a:lnSpc>
            </a:pPr>
            <a:r>
              <a:rPr lang="en-US" sz="2400"/>
              <a:t>(b) by auction; </a:t>
            </a:r>
          </a:p>
          <a:p>
            <a:pPr lvl="1">
              <a:lnSpc>
                <a:spcPct val="80000"/>
              </a:lnSpc>
            </a:pPr>
            <a:r>
              <a:rPr lang="en-US" sz="2400"/>
              <a:t>(c) on execution or otherwise by authority of law; </a:t>
            </a:r>
          </a:p>
          <a:p>
            <a:pPr lvl="1">
              <a:lnSpc>
                <a:spcPct val="80000"/>
              </a:lnSpc>
            </a:pPr>
            <a:r>
              <a:rPr lang="en-US" sz="2400"/>
              <a:t>(d) of stocks, shares, investment securities, negotiable instruments or money; </a:t>
            </a:r>
          </a:p>
          <a:p>
            <a:pPr lvl="1">
              <a:lnSpc>
                <a:spcPct val="80000"/>
              </a:lnSpc>
            </a:pPr>
            <a:r>
              <a:rPr lang="en-US" sz="2400"/>
              <a:t>(e) of ships, vessels, hovercraft or aircraft; </a:t>
            </a:r>
          </a:p>
          <a:p>
            <a:pPr lvl="1">
              <a:lnSpc>
                <a:spcPct val="80000"/>
              </a:lnSpc>
            </a:pPr>
            <a:r>
              <a:rPr lang="en-US" sz="2400"/>
              <a:t>(f) of electricity.</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hr-HR"/>
              <a:t>Čl. 2.</a:t>
            </a:r>
            <a:endParaRPr lang="en-US"/>
          </a:p>
        </p:txBody>
      </p:sp>
      <p:sp>
        <p:nvSpPr>
          <p:cNvPr id="28675" name="Rectangle 3"/>
          <p:cNvSpPr>
            <a:spLocks noGrp="1" noChangeArrowheads="1"/>
          </p:cNvSpPr>
          <p:nvPr>
            <p:ph idx="1"/>
          </p:nvPr>
        </p:nvSpPr>
        <p:spPr/>
        <p:txBody>
          <a:bodyPr/>
          <a:lstStyle/>
          <a:p>
            <a:r>
              <a:rPr lang="hr-HR"/>
              <a:t>nije bitno tko je stranka ugovora, nego koja mu je svrha</a:t>
            </a:r>
          </a:p>
          <a:p>
            <a:pPr lvl="1"/>
            <a:r>
              <a:rPr lang="hr-HR" i="1"/>
              <a:t>de facto</a:t>
            </a:r>
            <a:r>
              <a:rPr lang="hr-HR"/>
              <a:t> “trgovački ugovori”, ali ne u smislu pojma trgovačkog ugovora u nacionalnom pravu</a:t>
            </a:r>
            <a:endParaRPr lang="en-US"/>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hr-HR"/>
              <a:t>Čl. 3. BK</a:t>
            </a:r>
            <a:endParaRPr lang="en-US"/>
          </a:p>
        </p:txBody>
      </p:sp>
      <p:sp>
        <p:nvSpPr>
          <p:cNvPr id="29699" name="Rectangle 3"/>
          <p:cNvSpPr>
            <a:spLocks noGrp="1" noChangeArrowheads="1"/>
          </p:cNvSpPr>
          <p:nvPr>
            <p:ph idx="1"/>
          </p:nvPr>
        </p:nvSpPr>
        <p:spPr/>
        <p:txBody>
          <a:bodyPr/>
          <a:lstStyle/>
          <a:p>
            <a:r>
              <a:rPr lang="en-US" sz="2800"/>
              <a:t>(1) Contracts for the supply of goods to be manufactured or produced are to be considered sales unless the party who orders the goods undertakes to supply a substantial part of the materials necessary for such manufacture or production. </a:t>
            </a:r>
          </a:p>
          <a:p>
            <a:r>
              <a:rPr lang="en-US" sz="2800"/>
              <a:t>(2) This Convention does not apply to contracts in which the preponderant part of the obligations of the party who furnishes the goods consists in the supply of labor or other services.</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hr-HR"/>
              <a:t>“Unutarnje praznine” BK</a:t>
            </a:r>
            <a:endParaRPr lang="en-US"/>
          </a:p>
        </p:txBody>
      </p:sp>
      <p:sp>
        <p:nvSpPr>
          <p:cNvPr id="30723" name="Rectangle 3"/>
          <p:cNvSpPr>
            <a:spLocks noGrp="1" noChangeArrowheads="1"/>
          </p:cNvSpPr>
          <p:nvPr>
            <p:ph idx="1"/>
          </p:nvPr>
        </p:nvSpPr>
        <p:spPr/>
        <p:txBody>
          <a:bodyPr/>
          <a:lstStyle/>
          <a:p>
            <a:r>
              <a:rPr lang="hr-HR"/>
              <a:t>pitanja koja Konvencija uređuje, ali ne rješava (“governed but not expressly settled”)</a:t>
            </a:r>
          </a:p>
          <a:p>
            <a:pPr lvl="1"/>
            <a:r>
              <a:rPr lang="hr-HR"/>
              <a:t>npr. battle of forms</a:t>
            </a:r>
          </a:p>
          <a:p>
            <a:pPr lvl="1"/>
            <a:r>
              <a:rPr lang="hr-HR"/>
              <a:t>teret dokaza</a:t>
            </a:r>
          </a:p>
          <a:p>
            <a:pPr lvl="1"/>
            <a:r>
              <a:rPr lang="hr-HR"/>
              <a:t>način pregleda robe</a:t>
            </a:r>
          </a:p>
          <a:p>
            <a:pPr lvl="1"/>
            <a:r>
              <a:rPr lang="hr-HR"/>
              <a:t>prijelaz rizika</a:t>
            </a:r>
          </a:p>
          <a:p>
            <a:pPr lvl="1"/>
            <a:r>
              <a:rPr lang="hr-HR"/>
              <a:t>kamate</a:t>
            </a: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anim calcmode="lin" valueType="num">
                                      <p:cBhvr>
                                        <p:cTn id="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2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1000"/>
                                        <p:tgtEl>
                                          <p:spTgt spid="30723">
                                            <p:txEl>
                                              <p:pRg st="1" end="1"/>
                                            </p:txEl>
                                          </p:spTgt>
                                        </p:tgtEl>
                                      </p:cBhvr>
                                    </p:animEffect>
                                    <p:anim calcmode="lin" valueType="num">
                                      <p:cBhvr>
                                        <p:cTn id="13" dur="1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072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1000"/>
                                        <p:tgtEl>
                                          <p:spTgt spid="30723">
                                            <p:txEl>
                                              <p:pRg st="2" end="2"/>
                                            </p:txEl>
                                          </p:spTgt>
                                        </p:tgtEl>
                                      </p:cBhvr>
                                    </p:animEffect>
                                    <p:anim calcmode="lin" valueType="num">
                                      <p:cBhvr>
                                        <p:cTn id="18" dur="1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072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1000"/>
                                        <p:tgtEl>
                                          <p:spTgt spid="30723">
                                            <p:txEl>
                                              <p:pRg st="3" end="3"/>
                                            </p:txEl>
                                          </p:spTgt>
                                        </p:tgtEl>
                                      </p:cBhvr>
                                    </p:animEffect>
                                    <p:anim calcmode="lin" valueType="num">
                                      <p:cBhvr>
                                        <p:cTn id="23" dur="10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072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fade">
                                      <p:cBhvr>
                                        <p:cTn id="27" dur="1000"/>
                                        <p:tgtEl>
                                          <p:spTgt spid="30723">
                                            <p:txEl>
                                              <p:pRg st="4" end="4"/>
                                            </p:txEl>
                                          </p:spTgt>
                                        </p:tgtEl>
                                      </p:cBhvr>
                                    </p:animEffect>
                                    <p:anim calcmode="lin" valueType="num">
                                      <p:cBhvr>
                                        <p:cTn id="28" dur="10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072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fade">
                                      <p:cBhvr>
                                        <p:cTn id="32" dur="1000"/>
                                        <p:tgtEl>
                                          <p:spTgt spid="30723">
                                            <p:txEl>
                                              <p:pRg st="5" end="5"/>
                                            </p:txEl>
                                          </p:spTgt>
                                        </p:tgtEl>
                                      </p:cBhvr>
                                    </p:animEffect>
                                    <p:anim calcmode="lin" valueType="num">
                                      <p:cBhvr>
                                        <p:cTn id="33" dur="10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072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hr-HR" sz="4000"/>
              <a:t>Popunjavanje unutarnjih praznina BK</a:t>
            </a:r>
            <a:endParaRPr lang="en-US" sz="4000"/>
          </a:p>
        </p:txBody>
      </p:sp>
      <p:sp>
        <p:nvSpPr>
          <p:cNvPr id="31747" name="Rectangle 3"/>
          <p:cNvSpPr>
            <a:spLocks noGrp="1" noChangeArrowheads="1"/>
          </p:cNvSpPr>
          <p:nvPr>
            <p:ph idx="1"/>
          </p:nvPr>
        </p:nvSpPr>
        <p:spPr/>
        <p:txBody>
          <a:bodyPr/>
          <a:lstStyle/>
          <a:p>
            <a:r>
              <a:rPr lang="hr-HR"/>
              <a:t>opća načela na kojima se Konvencija temelji</a:t>
            </a:r>
          </a:p>
          <a:p>
            <a:pPr lvl="1"/>
            <a:r>
              <a:rPr lang="hr-HR"/>
              <a:t>neka su u Konvenciji određena izričito ili jasno iz nje proizlaze</a:t>
            </a:r>
          </a:p>
          <a:p>
            <a:pPr lvl="1"/>
            <a:r>
              <a:rPr lang="hr-HR"/>
              <a:t>neka se tumače analogijom</a:t>
            </a:r>
          </a:p>
          <a:p>
            <a:pPr lvl="1">
              <a:buFontTx/>
              <a:buNone/>
            </a:pPr>
            <a:endParaRPr lang="hr-HR"/>
          </a:p>
          <a:p>
            <a:pPr lvl="1"/>
            <a:r>
              <a:rPr lang="hr-HR"/>
              <a:t>dobra vjera – čl. 7/1 - nije samo posebno načelo, nego je i načelo na kojem se temelje sva ostala pravila</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747">
                                            <p:txEl>
                                              <p:pRg st="4" end="4"/>
                                            </p:txEl>
                                          </p:spTgt>
                                        </p:tgtEl>
                                        <p:attrNameLst>
                                          <p:attrName>style.visibility</p:attrName>
                                        </p:attrNameLst>
                                      </p:cBhvr>
                                      <p:to>
                                        <p:strVal val="visible"/>
                                      </p:to>
                                    </p:set>
                                    <p:anim calcmode="lin" valueType="num">
                                      <p:cBhvr additive="base">
                                        <p:cTn id="25"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hr-HR" sz="4000"/>
              <a:t>Opća načela na kojima se BK temelji</a:t>
            </a:r>
            <a:endParaRPr lang="en-US" sz="4000"/>
          </a:p>
        </p:txBody>
      </p:sp>
      <p:sp>
        <p:nvSpPr>
          <p:cNvPr id="32771" name="Rectangle 3"/>
          <p:cNvSpPr>
            <a:spLocks noGrp="1" noChangeArrowheads="1"/>
          </p:cNvSpPr>
          <p:nvPr>
            <p:ph idx="1"/>
          </p:nvPr>
        </p:nvSpPr>
        <p:spPr/>
        <p:txBody>
          <a:bodyPr/>
          <a:lstStyle/>
          <a:p>
            <a:r>
              <a:rPr lang="hr-HR" sz="2800"/>
              <a:t>autonomija stranaka – čl. 6</a:t>
            </a:r>
          </a:p>
          <a:p>
            <a:r>
              <a:rPr lang="hr-HR" sz="2800"/>
              <a:t>neformalnost – čl. 11. </a:t>
            </a:r>
          </a:p>
          <a:p>
            <a:r>
              <a:rPr lang="hr-HR" sz="2800"/>
              <a:t>Pacta sunt servanda</a:t>
            </a:r>
          </a:p>
          <a:p>
            <a:r>
              <a:rPr lang="hr-HR" sz="2800"/>
              <a:t>primjena običaja</a:t>
            </a:r>
          </a:p>
          <a:p>
            <a:r>
              <a:rPr lang="hr-HR" sz="2800"/>
              <a:t>prijelaz rizika – čl. 67. i 69, pa analogijom proizlazi i u čl. 68. </a:t>
            </a:r>
          </a:p>
          <a:p>
            <a:r>
              <a:rPr lang="hr-HR" sz="2800"/>
              <a:t>računanje praznika – samo u čl. 20/2, ali proizlazi da to vrijedi i za ostale slučajeve</a:t>
            </a:r>
          </a:p>
          <a:p>
            <a:r>
              <a:rPr lang="hr-HR" sz="2800"/>
              <a:t>non venire contra factum proprium/ estoppel</a:t>
            </a:r>
          </a:p>
          <a:p>
            <a:endParaRPr lang="en-US" sz="2800"/>
          </a:p>
          <a:p>
            <a:endParaRPr lang="en-US" sz="2800"/>
          </a:p>
        </p:txBody>
      </p:sp>
      <p:sp>
        <p:nvSpPr>
          <p:cNvPr id="32772" name="AutoShape 4">
            <a:hlinkClick r:id="rId2" action="ppaction://hlinksldjump" highlightClick="1"/>
          </p:cNvPr>
          <p:cNvSpPr>
            <a:spLocks noChangeArrowheads="1"/>
          </p:cNvSpPr>
          <p:nvPr/>
        </p:nvSpPr>
        <p:spPr bwMode="auto">
          <a:xfrm>
            <a:off x="5795963" y="1916113"/>
            <a:ext cx="576262" cy="503237"/>
          </a:xfrm>
          <a:prstGeom prst="actionButtonForwardNext">
            <a:avLst/>
          </a:prstGeom>
          <a:solidFill>
            <a:schemeClr val="accent1"/>
          </a:solidFill>
          <a:ln w="9525">
            <a:noFill/>
            <a:miter lim="800000"/>
            <a:headEnd/>
            <a:tailEnd/>
          </a:ln>
          <a:effectLst/>
        </p:spPr>
        <p:txBody>
          <a:bodyPr wrap="none" anchor="ctr"/>
          <a:lstStyle/>
          <a:p>
            <a:endParaRPr lang="hr-H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additive="base">
                                        <p:cTn id="19"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2771">
                                            <p:txEl>
                                              <p:pRg st="3" end="3"/>
                                            </p:txEl>
                                          </p:spTgt>
                                        </p:tgtEl>
                                        <p:attrNameLst>
                                          <p:attrName>style.visibility</p:attrName>
                                        </p:attrNameLst>
                                      </p:cBhvr>
                                      <p:to>
                                        <p:strVal val="visible"/>
                                      </p:to>
                                    </p:set>
                                    <p:anim calcmode="lin" valueType="num">
                                      <p:cBhvr additive="base">
                                        <p:cTn id="25"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2771">
                                            <p:txEl>
                                              <p:pRg st="4" end="4"/>
                                            </p:txEl>
                                          </p:spTgt>
                                        </p:tgtEl>
                                        <p:attrNameLst>
                                          <p:attrName>style.visibility</p:attrName>
                                        </p:attrNameLst>
                                      </p:cBhvr>
                                      <p:to>
                                        <p:strVal val="visible"/>
                                      </p:to>
                                    </p:set>
                                    <p:anim calcmode="lin" valueType="num">
                                      <p:cBhvr additive="base">
                                        <p:cTn id="31"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7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2771">
                                            <p:txEl>
                                              <p:pRg st="5" end="5"/>
                                            </p:txEl>
                                          </p:spTgt>
                                        </p:tgtEl>
                                        <p:attrNameLst>
                                          <p:attrName>style.visibility</p:attrName>
                                        </p:attrNameLst>
                                      </p:cBhvr>
                                      <p:to>
                                        <p:strVal val="visible"/>
                                      </p:to>
                                    </p:set>
                                    <p:anim calcmode="lin" valueType="num">
                                      <p:cBhvr additive="base">
                                        <p:cTn id="37" dur="5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27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2771">
                                            <p:txEl>
                                              <p:pRg st="6" end="6"/>
                                            </p:txEl>
                                          </p:spTgt>
                                        </p:tgtEl>
                                        <p:attrNameLst>
                                          <p:attrName>style.visibility</p:attrName>
                                        </p:attrNameLst>
                                      </p:cBhvr>
                                      <p:to>
                                        <p:strVal val="visible"/>
                                      </p:to>
                                    </p:set>
                                    <p:anim calcmode="lin" valueType="num">
                                      <p:cBhvr additive="base">
                                        <p:cTn id="43" dur="500" fill="hold"/>
                                        <p:tgtEl>
                                          <p:spTgt spid="327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27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hr-HR" sz="4000" i="1"/>
              <a:t>Non venire contra factum proprium</a:t>
            </a:r>
            <a:endParaRPr lang="en-US" sz="4000" i="1"/>
          </a:p>
        </p:txBody>
      </p:sp>
      <p:sp>
        <p:nvSpPr>
          <p:cNvPr id="37891" name="Rectangle 3"/>
          <p:cNvSpPr>
            <a:spLocks noGrp="1" noChangeArrowheads="1"/>
          </p:cNvSpPr>
          <p:nvPr>
            <p:ph idx="1"/>
          </p:nvPr>
        </p:nvSpPr>
        <p:spPr/>
        <p:txBody>
          <a:bodyPr/>
          <a:lstStyle/>
          <a:p>
            <a:pPr>
              <a:buFontTx/>
              <a:buNone/>
            </a:pPr>
            <a:endParaRPr lang="hr-HR"/>
          </a:p>
          <a:p>
            <a:r>
              <a:rPr lang="en-US" i="1"/>
              <a:t>ARTICLE 1.8</a:t>
            </a:r>
            <a:r>
              <a:rPr lang="hr-HR" i="1"/>
              <a:t> UNIDROIT</a:t>
            </a:r>
            <a:endParaRPr lang="en-US" i="1"/>
          </a:p>
          <a:p>
            <a:pPr>
              <a:buFontTx/>
              <a:buNone/>
            </a:pPr>
            <a:r>
              <a:rPr lang="hr-HR"/>
              <a:t>	</a:t>
            </a:r>
            <a:r>
              <a:rPr lang="en-US"/>
              <a:t>A party cannot act inconsistently with an understanding it has caused the other</a:t>
            </a:r>
            <a:r>
              <a:rPr lang="hr-HR"/>
              <a:t> </a:t>
            </a:r>
            <a:r>
              <a:rPr lang="en-US"/>
              <a:t>party to have and upon which that other party reasonably has acted in reliance to its</a:t>
            </a:r>
            <a:r>
              <a:rPr lang="hr-HR"/>
              <a:t> </a:t>
            </a:r>
            <a:r>
              <a:rPr lang="en-US"/>
              <a:t>detriment.</a:t>
            </a:r>
          </a:p>
          <a:p>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Effect transition="in" filter="fade">
                                      <p:cBhvr>
                                        <p:cTn id="7" dur="1000"/>
                                        <p:tgtEl>
                                          <p:spTgt spid="37891">
                                            <p:txEl>
                                              <p:pRg st="1" end="1"/>
                                            </p:txEl>
                                          </p:spTgt>
                                        </p:tgtEl>
                                      </p:cBhvr>
                                    </p:animEffect>
                                    <p:anim calcmode="lin" valueType="num">
                                      <p:cBhvr>
                                        <p:cTn id="8"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7891">
                                            <p:txEl>
                                              <p:pRg st="2" end="2"/>
                                            </p:txEl>
                                          </p:spTgt>
                                        </p:tgtEl>
                                        <p:attrNameLst>
                                          <p:attrName>style.visibility</p:attrName>
                                        </p:attrNameLst>
                                      </p:cBhvr>
                                      <p:to>
                                        <p:strVal val="visible"/>
                                      </p:to>
                                    </p:set>
                                    <p:animEffect transition="in" filter="fade">
                                      <p:cBhvr>
                                        <p:cTn id="14" dur="1000"/>
                                        <p:tgtEl>
                                          <p:spTgt spid="37891">
                                            <p:txEl>
                                              <p:pRg st="2" end="2"/>
                                            </p:txEl>
                                          </p:spTgt>
                                        </p:tgtEl>
                                      </p:cBhvr>
                                    </p:animEffect>
                                    <p:anim calcmode="lin" valueType="num">
                                      <p:cBhvr>
                                        <p:cTn id="15"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789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i="1"/>
              <a:t>Freedom of contract</a:t>
            </a:r>
          </a:p>
        </p:txBody>
      </p:sp>
      <p:sp>
        <p:nvSpPr>
          <p:cNvPr id="36867" name="Rectangle 3"/>
          <p:cNvSpPr>
            <a:spLocks noGrp="1" noChangeArrowheads="1"/>
          </p:cNvSpPr>
          <p:nvPr>
            <p:ph idx="1"/>
          </p:nvPr>
        </p:nvSpPr>
        <p:spPr/>
        <p:txBody>
          <a:bodyPr/>
          <a:lstStyle/>
          <a:p>
            <a:pPr>
              <a:lnSpc>
                <a:spcPct val="90000"/>
              </a:lnSpc>
            </a:pPr>
            <a:r>
              <a:rPr lang="en-US" sz="2800" i="1"/>
              <a:t>Art 1:102: </a:t>
            </a:r>
            <a:r>
              <a:rPr lang="hr-HR" sz="2800" i="1"/>
              <a:t>PECL</a:t>
            </a:r>
            <a:r>
              <a:rPr lang="en-US" sz="2800"/>
              <a:t/>
            </a:r>
            <a:br>
              <a:rPr lang="en-US" sz="2800"/>
            </a:br>
            <a:r>
              <a:rPr lang="en-US" sz="2800"/>
              <a:t>(1) Parties are free to enter into a contract and to determine its contents, subject to the requirements of good faith and fair dealing, and the mandatory rules established by these Principles. </a:t>
            </a:r>
            <a:endParaRPr lang="hr-HR" sz="2800"/>
          </a:p>
          <a:p>
            <a:pPr>
              <a:lnSpc>
                <a:spcPct val="90000"/>
              </a:lnSpc>
              <a:buFontTx/>
              <a:buNone/>
            </a:pPr>
            <a:endParaRPr lang="hr-HR" sz="2800"/>
          </a:p>
          <a:p>
            <a:pPr>
              <a:lnSpc>
                <a:spcPct val="90000"/>
              </a:lnSpc>
            </a:pPr>
            <a:r>
              <a:rPr lang="en-US" sz="2800" i="1"/>
              <a:t>ARTICLE 1.1</a:t>
            </a:r>
            <a:r>
              <a:rPr lang="hr-HR" sz="2800" i="1"/>
              <a:t> UNIDROIT</a:t>
            </a:r>
          </a:p>
          <a:p>
            <a:pPr>
              <a:lnSpc>
                <a:spcPct val="90000"/>
              </a:lnSpc>
              <a:buFontTx/>
              <a:buNone/>
            </a:pPr>
            <a:r>
              <a:rPr lang="hr-HR" sz="2800"/>
              <a:t>	</a:t>
            </a:r>
            <a:r>
              <a:rPr lang="en-US" sz="2800"/>
              <a:t>The parties are free to enter into a contract and to determine its content.</a:t>
            </a:r>
          </a:p>
          <a:p>
            <a:pPr>
              <a:lnSpc>
                <a:spcPct val="90000"/>
              </a:lnSpc>
            </a:pPr>
            <a:endParaRPr lang="en-US" sz="2800"/>
          </a:p>
        </p:txBody>
      </p:sp>
      <p:sp>
        <p:nvSpPr>
          <p:cNvPr id="36868" name="AutoShape 4">
            <a:hlinkClick r:id="" action="ppaction://hlinkshowjump?jump=previousslide" highlightClick="1"/>
          </p:cNvPr>
          <p:cNvSpPr>
            <a:spLocks noChangeArrowheads="1"/>
          </p:cNvSpPr>
          <p:nvPr/>
        </p:nvSpPr>
        <p:spPr bwMode="auto">
          <a:xfrm>
            <a:off x="7524750" y="4149725"/>
            <a:ext cx="503238" cy="647700"/>
          </a:xfrm>
          <a:prstGeom prst="actionButtonBackPrevious">
            <a:avLst/>
          </a:prstGeom>
          <a:solidFill>
            <a:schemeClr val="accent1"/>
          </a:solidFill>
          <a:ln w="9525">
            <a:noFill/>
            <a:miter lim="800000"/>
            <a:headEnd/>
            <a:tailEnd/>
          </a:ln>
          <a:effectLst/>
        </p:spPr>
        <p:txBody>
          <a:bodyPr wrap="none" anchor="ctr"/>
          <a:lstStyle/>
          <a:p>
            <a:endParaRPr lang="hr-H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1000"/>
                                        <p:tgtEl>
                                          <p:spTgt spid="36867">
                                            <p:txEl>
                                              <p:pRg st="0" end="0"/>
                                            </p:txEl>
                                          </p:spTgt>
                                        </p:tgtEl>
                                      </p:cBhvr>
                                    </p:animEffect>
                                    <p:anim calcmode="lin" valueType="num">
                                      <p:cBhvr>
                                        <p:cTn id="8"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6867">
                                            <p:txEl>
                                              <p:pRg st="2" end="2"/>
                                            </p:txEl>
                                          </p:spTgt>
                                        </p:tgtEl>
                                        <p:attrNameLst>
                                          <p:attrName>style.visibility</p:attrName>
                                        </p:attrNameLst>
                                      </p:cBhvr>
                                      <p:to>
                                        <p:strVal val="visible"/>
                                      </p:to>
                                    </p:set>
                                    <p:animEffect transition="in" filter="fade">
                                      <p:cBhvr>
                                        <p:cTn id="14" dur="1000"/>
                                        <p:tgtEl>
                                          <p:spTgt spid="36867">
                                            <p:txEl>
                                              <p:pRg st="2" end="2"/>
                                            </p:txEl>
                                          </p:spTgt>
                                        </p:tgtEl>
                                      </p:cBhvr>
                                    </p:animEffect>
                                    <p:anim calcmode="lin" valueType="num">
                                      <p:cBhvr>
                                        <p:cTn id="15"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6867">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Effect transition="in" filter="fade">
                                      <p:cBhvr>
                                        <p:cTn id="19" dur="1000"/>
                                        <p:tgtEl>
                                          <p:spTgt spid="36867">
                                            <p:txEl>
                                              <p:pRg st="3" end="3"/>
                                            </p:txEl>
                                          </p:spTgt>
                                        </p:tgtEl>
                                      </p:cBhvr>
                                    </p:animEffect>
                                    <p:anim calcmode="lin" valueType="num">
                                      <p:cBhvr>
                                        <p:cTn id="20" dur="10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68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r>
              <a:rPr lang="hr-HR" sz="4000"/>
              <a:t>Polje primjene BK </a:t>
            </a:r>
            <a:r>
              <a:rPr lang="hr-HR" sz="4000" i="1"/>
              <a:t>ratione personae</a:t>
            </a:r>
            <a:endParaRPr lang="en-US" sz="4000" i="1"/>
          </a:p>
        </p:txBody>
      </p:sp>
      <p:sp>
        <p:nvSpPr>
          <p:cNvPr id="53251" name="Rectangle 3"/>
          <p:cNvSpPr>
            <a:spLocks noGrp="1" noChangeArrowheads="1"/>
          </p:cNvSpPr>
          <p:nvPr>
            <p:ph idx="1"/>
          </p:nvPr>
        </p:nvSpPr>
        <p:spPr/>
        <p:txBody>
          <a:bodyPr/>
          <a:lstStyle/>
          <a:p>
            <a:pPr>
              <a:lnSpc>
                <a:spcPct val="90000"/>
              </a:lnSpc>
            </a:pPr>
            <a:r>
              <a:rPr lang="hr-HR"/>
              <a:t>stranke iz različitih država</a:t>
            </a:r>
          </a:p>
          <a:p>
            <a:pPr>
              <a:lnSpc>
                <a:spcPct val="90000"/>
              </a:lnSpc>
            </a:pPr>
            <a:r>
              <a:rPr lang="hr-HR"/>
              <a:t>ograničenje – čl. 1. st. 2. </a:t>
            </a:r>
          </a:p>
          <a:p>
            <a:pPr lvl="1">
              <a:lnSpc>
                <a:spcPct val="90000"/>
              </a:lnSpc>
            </a:pPr>
            <a:r>
              <a:rPr lang="hr-HR"/>
              <a:t>“</a:t>
            </a:r>
            <a:r>
              <a:rPr lang="en-US"/>
              <a:t>The fact that the parties have their places of business in different States is to be disregarded whenever this fact does not appear either from the contract or from any dealings between, or from information disclosed by, the parties at any time before or at the conclusion of the contract.</a:t>
            </a:r>
            <a:r>
              <a:rPr lang="hr-HR"/>
              <a:t>”</a:t>
            </a:r>
          </a:p>
          <a:p>
            <a:pPr lvl="1">
              <a:lnSpc>
                <a:spcPct val="90000"/>
              </a:lnSpc>
            </a:pPr>
            <a:r>
              <a:rPr lang="hr-HR"/>
              <a:t>načelo dobre vjere</a:t>
            </a: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hr-HR" sz="4000"/>
              <a:t>Opća načela na kojima se BK temelji</a:t>
            </a:r>
            <a:endParaRPr lang="en-US" sz="4000"/>
          </a:p>
        </p:txBody>
      </p:sp>
      <p:sp>
        <p:nvSpPr>
          <p:cNvPr id="33795" name="Rectangle 3"/>
          <p:cNvSpPr>
            <a:spLocks noGrp="1" noChangeArrowheads="1"/>
          </p:cNvSpPr>
          <p:nvPr>
            <p:ph idx="1"/>
          </p:nvPr>
        </p:nvSpPr>
        <p:spPr/>
        <p:txBody>
          <a:bodyPr/>
          <a:lstStyle/>
          <a:p>
            <a:pPr>
              <a:lnSpc>
                <a:spcPct val="90000"/>
              </a:lnSpc>
            </a:pPr>
            <a:r>
              <a:rPr lang="hr-HR"/>
              <a:t>zabrana nanošenja štete i zlouporabe prava</a:t>
            </a:r>
          </a:p>
          <a:p>
            <a:pPr>
              <a:lnSpc>
                <a:spcPct val="90000"/>
              </a:lnSpc>
            </a:pPr>
            <a:r>
              <a:rPr lang="hr-HR"/>
              <a:t>tumačenje izjava i ponašanja stranaka po objektivnom mjerilu</a:t>
            </a:r>
          </a:p>
          <a:p>
            <a:pPr>
              <a:lnSpc>
                <a:spcPct val="90000"/>
              </a:lnSpc>
            </a:pPr>
            <a:r>
              <a:rPr lang="hr-HR"/>
              <a:t>obveza suradnje (duty to cooperate)</a:t>
            </a:r>
          </a:p>
          <a:p>
            <a:pPr>
              <a:lnSpc>
                <a:spcPct val="90000"/>
              </a:lnSpc>
            </a:pPr>
            <a:r>
              <a:rPr lang="hr-HR"/>
              <a:t>obveza obavještavanja (duty to communicate)</a:t>
            </a:r>
          </a:p>
          <a:p>
            <a:pPr>
              <a:lnSpc>
                <a:spcPct val="90000"/>
              </a:lnSpc>
            </a:pPr>
            <a:r>
              <a:rPr lang="hr-HR"/>
              <a:t>standard razumnosti (razumna osoba, razuman rok)</a:t>
            </a: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1000"/>
                                        <p:tgtEl>
                                          <p:spTgt spid="33795">
                                            <p:txEl>
                                              <p:pRg st="0" end="0"/>
                                            </p:txEl>
                                          </p:spTgt>
                                        </p:tgtEl>
                                      </p:cBhvr>
                                    </p:animEffect>
                                    <p:anim calcmode="lin" valueType="num">
                                      <p:cBhvr>
                                        <p:cTn id="8" dur="10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37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3795">
                                            <p:txEl>
                                              <p:pRg st="1" end="1"/>
                                            </p:txEl>
                                          </p:spTgt>
                                        </p:tgtEl>
                                        <p:attrNameLst>
                                          <p:attrName>style.visibility</p:attrName>
                                        </p:attrNameLst>
                                      </p:cBhvr>
                                      <p:to>
                                        <p:strVal val="visible"/>
                                      </p:to>
                                    </p:set>
                                    <p:animEffect transition="in" filter="fade">
                                      <p:cBhvr>
                                        <p:cTn id="14" dur="1000"/>
                                        <p:tgtEl>
                                          <p:spTgt spid="33795">
                                            <p:txEl>
                                              <p:pRg st="1" end="1"/>
                                            </p:txEl>
                                          </p:spTgt>
                                        </p:tgtEl>
                                      </p:cBhvr>
                                    </p:animEffect>
                                    <p:anim calcmode="lin" valueType="num">
                                      <p:cBhvr>
                                        <p:cTn id="15" dur="10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37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3795">
                                            <p:txEl>
                                              <p:pRg st="2" end="2"/>
                                            </p:txEl>
                                          </p:spTgt>
                                        </p:tgtEl>
                                        <p:attrNameLst>
                                          <p:attrName>style.visibility</p:attrName>
                                        </p:attrNameLst>
                                      </p:cBhvr>
                                      <p:to>
                                        <p:strVal val="visible"/>
                                      </p:to>
                                    </p:set>
                                    <p:animEffect transition="in" filter="fade">
                                      <p:cBhvr>
                                        <p:cTn id="21" dur="1000"/>
                                        <p:tgtEl>
                                          <p:spTgt spid="33795">
                                            <p:txEl>
                                              <p:pRg st="2" end="2"/>
                                            </p:txEl>
                                          </p:spTgt>
                                        </p:tgtEl>
                                      </p:cBhvr>
                                    </p:animEffect>
                                    <p:anim calcmode="lin" valueType="num">
                                      <p:cBhvr>
                                        <p:cTn id="22" dur="10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37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3795">
                                            <p:txEl>
                                              <p:pRg st="3" end="3"/>
                                            </p:txEl>
                                          </p:spTgt>
                                        </p:tgtEl>
                                        <p:attrNameLst>
                                          <p:attrName>style.visibility</p:attrName>
                                        </p:attrNameLst>
                                      </p:cBhvr>
                                      <p:to>
                                        <p:strVal val="visible"/>
                                      </p:to>
                                    </p:set>
                                    <p:animEffect transition="in" filter="fade">
                                      <p:cBhvr>
                                        <p:cTn id="28" dur="1000"/>
                                        <p:tgtEl>
                                          <p:spTgt spid="33795">
                                            <p:txEl>
                                              <p:pRg st="3" end="3"/>
                                            </p:txEl>
                                          </p:spTgt>
                                        </p:tgtEl>
                                      </p:cBhvr>
                                    </p:animEffect>
                                    <p:anim calcmode="lin" valueType="num">
                                      <p:cBhvr>
                                        <p:cTn id="29" dur="10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37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3795">
                                            <p:txEl>
                                              <p:pRg st="4" end="4"/>
                                            </p:txEl>
                                          </p:spTgt>
                                        </p:tgtEl>
                                        <p:attrNameLst>
                                          <p:attrName>style.visibility</p:attrName>
                                        </p:attrNameLst>
                                      </p:cBhvr>
                                      <p:to>
                                        <p:strVal val="visible"/>
                                      </p:to>
                                    </p:set>
                                    <p:animEffect transition="in" filter="fade">
                                      <p:cBhvr>
                                        <p:cTn id="35" dur="1000"/>
                                        <p:tgtEl>
                                          <p:spTgt spid="33795">
                                            <p:txEl>
                                              <p:pRg st="4" end="4"/>
                                            </p:txEl>
                                          </p:spTgt>
                                        </p:tgtEl>
                                      </p:cBhvr>
                                    </p:animEffect>
                                    <p:anim calcmode="lin" valueType="num">
                                      <p:cBhvr>
                                        <p:cTn id="36" dur="10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37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hr-HR"/>
              <a:t>Čl. </a:t>
            </a:r>
            <a:r>
              <a:rPr lang="en-US"/>
              <a:t>1:302</a:t>
            </a:r>
            <a:r>
              <a:rPr lang="en-US" i="1"/>
              <a:t> </a:t>
            </a:r>
            <a:r>
              <a:rPr lang="hr-HR"/>
              <a:t>PECL</a:t>
            </a:r>
            <a:endParaRPr lang="en-US"/>
          </a:p>
        </p:txBody>
      </p:sp>
      <p:sp>
        <p:nvSpPr>
          <p:cNvPr id="35843" name="Rectangle 3"/>
          <p:cNvSpPr>
            <a:spLocks noGrp="1" noChangeArrowheads="1"/>
          </p:cNvSpPr>
          <p:nvPr>
            <p:ph idx="1"/>
          </p:nvPr>
        </p:nvSpPr>
        <p:spPr/>
        <p:txBody>
          <a:bodyPr/>
          <a:lstStyle/>
          <a:p>
            <a:pPr>
              <a:lnSpc>
                <a:spcPct val="80000"/>
              </a:lnSpc>
            </a:pPr>
            <a:r>
              <a:rPr lang="en-US" sz="2800" i="1"/>
              <a:t>Reasonableness </a:t>
            </a:r>
            <a:br>
              <a:rPr lang="en-US" sz="2800" i="1"/>
            </a:br>
            <a:r>
              <a:rPr lang="en-US" sz="2800"/>
              <a:t/>
            </a:r>
            <a:br>
              <a:rPr lang="en-US" sz="2800"/>
            </a:br>
            <a:r>
              <a:rPr lang="en-US" sz="2800"/>
              <a:t>Under these Principles reasonableness is to be judged by what persons acting in good faith and in the same situation as the parties would consider to be reasonable. In particular, in assessing what is reasonable the nature and purpose of the contract, the circumstances of the case, and the usages and practices of the trades or professions involved should be taken into account.</a:t>
            </a:r>
            <a:br>
              <a:rPr lang="en-US" sz="2800"/>
            </a:br>
            <a:endParaRPr lang="en-US" sz="280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hr-HR" sz="4000"/>
              <a:t>Opća načela na kojima se BK temelji</a:t>
            </a:r>
            <a:endParaRPr lang="en-US" sz="4000"/>
          </a:p>
        </p:txBody>
      </p:sp>
      <p:sp>
        <p:nvSpPr>
          <p:cNvPr id="34819" name="Rectangle 3"/>
          <p:cNvSpPr>
            <a:spLocks noGrp="1" noChangeArrowheads="1"/>
          </p:cNvSpPr>
          <p:nvPr>
            <p:ph idx="1"/>
          </p:nvPr>
        </p:nvSpPr>
        <p:spPr/>
        <p:txBody>
          <a:bodyPr/>
          <a:lstStyle/>
          <a:p>
            <a:pPr>
              <a:lnSpc>
                <a:spcPct val="80000"/>
              </a:lnSpc>
            </a:pPr>
            <a:r>
              <a:rPr lang="hr-HR" sz="2800"/>
              <a:t>favor contractus</a:t>
            </a:r>
          </a:p>
          <a:p>
            <a:pPr>
              <a:lnSpc>
                <a:spcPct val="80000"/>
              </a:lnSpc>
            </a:pPr>
            <a:r>
              <a:rPr lang="hr-HR" sz="2800"/>
              <a:t>istodobnost činidaba</a:t>
            </a:r>
          </a:p>
          <a:p>
            <a:pPr>
              <a:lnSpc>
                <a:spcPct val="80000"/>
              </a:lnSpc>
            </a:pPr>
            <a:r>
              <a:rPr lang="hr-HR" sz="2800"/>
              <a:t>računanje vremena – čl. 20/1</a:t>
            </a:r>
          </a:p>
          <a:p>
            <a:pPr>
              <a:lnSpc>
                <a:spcPct val="80000"/>
              </a:lnSpc>
            </a:pPr>
            <a:r>
              <a:rPr lang="hr-HR" sz="2800"/>
              <a:t>teorija prijema (čl. 24) </a:t>
            </a:r>
          </a:p>
          <a:p>
            <a:pPr lvl="1">
              <a:lnSpc>
                <a:spcPct val="80000"/>
              </a:lnSpc>
            </a:pPr>
            <a:r>
              <a:rPr lang="hr-HR" sz="2400"/>
              <a:t>čl. 47/2 – određenje dodatnog vremena za ispunjenje obveze prodavatelja</a:t>
            </a:r>
          </a:p>
          <a:p>
            <a:pPr lvl="1">
              <a:lnSpc>
                <a:spcPct val="80000"/>
              </a:lnSpc>
            </a:pPr>
            <a:r>
              <a:rPr lang="hr-HR" sz="2400"/>
              <a:t>čl. 48/4 obavijesta prodavatelja kupcu da kaže hoće li primiti zakašnjelo ispunjenje</a:t>
            </a:r>
          </a:p>
          <a:p>
            <a:pPr lvl="1">
              <a:lnSpc>
                <a:spcPct val="80000"/>
              </a:lnSpc>
            </a:pPr>
            <a:r>
              <a:rPr lang="hr-HR" sz="2400"/>
              <a:t>čl.63/2</a:t>
            </a:r>
          </a:p>
          <a:p>
            <a:pPr lvl="1">
              <a:lnSpc>
                <a:spcPct val="80000"/>
              </a:lnSpc>
            </a:pPr>
            <a:r>
              <a:rPr lang="hr-HR" sz="2400"/>
              <a:t>čl. 65/1. i 2.</a:t>
            </a:r>
          </a:p>
          <a:p>
            <a:pPr lvl="1">
              <a:lnSpc>
                <a:spcPct val="80000"/>
              </a:lnSpc>
            </a:pPr>
            <a:r>
              <a:rPr lang="hr-HR" sz="2400"/>
              <a:t>čl. 79/4</a:t>
            </a:r>
          </a:p>
        </p:txBody>
      </p:sp>
      <p:sp>
        <p:nvSpPr>
          <p:cNvPr id="34820" name="AutoShape 4">
            <a:hlinkClick r:id="" action="ppaction://hlinkshowjump?jump=nextslide" highlightClick="1"/>
          </p:cNvPr>
          <p:cNvSpPr>
            <a:spLocks noChangeArrowheads="1"/>
          </p:cNvSpPr>
          <p:nvPr/>
        </p:nvSpPr>
        <p:spPr bwMode="auto">
          <a:xfrm>
            <a:off x="7380288" y="2565400"/>
            <a:ext cx="431800" cy="576263"/>
          </a:xfrm>
          <a:prstGeom prst="actionButtonForwardNext">
            <a:avLst/>
          </a:prstGeom>
          <a:solidFill>
            <a:schemeClr val="accent1"/>
          </a:solidFill>
          <a:ln w="9525">
            <a:noFill/>
            <a:miter lim="800000"/>
            <a:headEnd/>
            <a:tailEnd/>
          </a:ln>
          <a:effectLst/>
        </p:spPr>
        <p:txBody>
          <a:bodyPr wrap="none" anchor="ctr"/>
          <a:lstStyle/>
          <a:p>
            <a:endParaRPr lang="hr-H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1000"/>
                                        <p:tgtEl>
                                          <p:spTgt spid="34819">
                                            <p:txEl>
                                              <p:pRg st="1" end="1"/>
                                            </p:txEl>
                                          </p:spTgt>
                                        </p:tgtEl>
                                      </p:cBhvr>
                                    </p:animEffect>
                                    <p:anim calcmode="lin" valueType="num">
                                      <p:cBhvr>
                                        <p:cTn id="15"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Effect transition="in" filter="fade">
                                      <p:cBhvr>
                                        <p:cTn id="21" dur="1000"/>
                                        <p:tgtEl>
                                          <p:spTgt spid="34819">
                                            <p:txEl>
                                              <p:pRg st="2" end="2"/>
                                            </p:txEl>
                                          </p:spTgt>
                                        </p:tgtEl>
                                      </p:cBhvr>
                                    </p:animEffect>
                                    <p:anim calcmode="lin" valueType="num">
                                      <p:cBhvr>
                                        <p:cTn id="22"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819">
                                            <p:txEl>
                                              <p:pRg st="3" end="3"/>
                                            </p:txEl>
                                          </p:spTgt>
                                        </p:tgtEl>
                                        <p:attrNameLst>
                                          <p:attrName>style.visibility</p:attrName>
                                        </p:attrNameLst>
                                      </p:cBhvr>
                                      <p:to>
                                        <p:strVal val="visible"/>
                                      </p:to>
                                    </p:set>
                                    <p:animEffect transition="in" filter="fade">
                                      <p:cBhvr>
                                        <p:cTn id="28" dur="1000"/>
                                        <p:tgtEl>
                                          <p:spTgt spid="34819">
                                            <p:txEl>
                                              <p:pRg st="3" end="3"/>
                                            </p:txEl>
                                          </p:spTgt>
                                        </p:tgtEl>
                                      </p:cBhvr>
                                    </p:animEffect>
                                    <p:anim calcmode="lin" valueType="num">
                                      <p:cBhvr>
                                        <p:cTn id="29"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48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4819">
                                            <p:txEl>
                                              <p:pRg st="4" end="4"/>
                                            </p:txEl>
                                          </p:spTgt>
                                        </p:tgtEl>
                                        <p:attrNameLst>
                                          <p:attrName>style.visibility</p:attrName>
                                        </p:attrNameLst>
                                      </p:cBhvr>
                                      <p:to>
                                        <p:strVal val="visible"/>
                                      </p:to>
                                    </p:set>
                                    <p:animEffect transition="in" filter="fade">
                                      <p:cBhvr>
                                        <p:cTn id="35" dur="1000"/>
                                        <p:tgtEl>
                                          <p:spTgt spid="34819">
                                            <p:txEl>
                                              <p:pRg st="4" end="4"/>
                                            </p:txEl>
                                          </p:spTgt>
                                        </p:tgtEl>
                                      </p:cBhvr>
                                    </p:animEffect>
                                    <p:anim calcmode="lin" valueType="num">
                                      <p:cBhvr>
                                        <p:cTn id="36"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48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819">
                                            <p:txEl>
                                              <p:pRg st="5" end="5"/>
                                            </p:txEl>
                                          </p:spTgt>
                                        </p:tgtEl>
                                        <p:attrNameLst>
                                          <p:attrName>style.visibility</p:attrName>
                                        </p:attrNameLst>
                                      </p:cBhvr>
                                      <p:to>
                                        <p:strVal val="visible"/>
                                      </p:to>
                                    </p:set>
                                    <p:animEffect transition="in" filter="fade">
                                      <p:cBhvr>
                                        <p:cTn id="42" dur="1000"/>
                                        <p:tgtEl>
                                          <p:spTgt spid="34819">
                                            <p:txEl>
                                              <p:pRg st="5" end="5"/>
                                            </p:txEl>
                                          </p:spTgt>
                                        </p:tgtEl>
                                      </p:cBhvr>
                                    </p:animEffect>
                                    <p:anim calcmode="lin" valueType="num">
                                      <p:cBhvr>
                                        <p:cTn id="43"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48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4819">
                                            <p:txEl>
                                              <p:pRg st="6" end="6"/>
                                            </p:txEl>
                                          </p:spTgt>
                                        </p:tgtEl>
                                        <p:attrNameLst>
                                          <p:attrName>style.visibility</p:attrName>
                                        </p:attrNameLst>
                                      </p:cBhvr>
                                      <p:to>
                                        <p:strVal val="visible"/>
                                      </p:to>
                                    </p:set>
                                    <p:animEffect transition="in" filter="fade">
                                      <p:cBhvr>
                                        <p:cTn id="49" dur="1000"/>
                                        <p:tgtEl>
                                          <p:spTgt spid="34819">
                                            <p:txEl>
                                              <p:pRg st="6" end="6"/>
                                            </p:txEl>
                                          </p:spTgt>
                                        </p:tgtEl>
                                      </p:cBhvr>
                                    </p:animEffect>
                                    <p:anim calcmode="lin" valueType="num">
                                      <p:cBhvr>
                                        <p:cTn id="50"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4819">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4819">
                                            <p:txEl>
                                              <p:pRg st="7" end="7"/>
                                            </p:txEl>
                                          </p:spTgt>
                                        </p:tgtEl>
                                        <p:attrNameLst>
                                          <p:attrName>style.visibility</p:attrName>
                                        </p:attrNameLst>
                                      </p:cBhvr>
                                      <p:to>
                                        <p:strVal val="visible"/>
                                      </p:to>
                                    </p:set>
                                    <p:animEffect transition="in" filter="fade">
                                      <p:cBhvr>
                                        <p:cTn id="54" dur="1000"/>
                                        <p:tgtEl>
                                          <p:spTgt spid="34819">
                                            <p:txEl>
                                              <p:pRg st="7" end="7"/>
                                            </p:txEl>
                                          </p:spTgt>
                                        </p:tgtEl>
                                      </p:cBhvr>
                                    </p:animEffect>
                                    <p:anim calcmode="lin" valueType="num">
                                      <p:cBhvr>
                                        <p:cTn id="55" dur="1000" fill="hold"/>
                                        <p:tgtEl>
                                          <p:spTgt spid="34819">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4819">
                                            <p:txEl>
                                              <p:pRg st="7" end="7"/>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4819">
                                            <p:txEl>
                                              <p:pRg st="8" end="8"/>
                                            </p:txEl>
                                          </p:spTgt>
                                        </p:tgtEl>
                                        <p:attrNameLst>
                                          <p:attrName>style.visibility</p:attrName>
                                        </p:attrNameLst>
                                      </p:cBhvr>
                                      <p:to>
                                        <p:strVal val="visible"/>
                                      </p:to>
                                    </p:set>
                                    <p:animEffect transition="in" filter="fade">
                                      <p:cBhvr>
                                        <p:cTn id="59" dur="1000"/>
                                        <p:tgtEl>
                                          <p:spTgt spid="34819">
                                            <p:txEl>
                                              <p:pRg st="8" end="8"/>
                                            </p:txEl>
                                          </p:spTgt>
                                        </p:tgtEl>
                                      </p:cBhvr>
                                    </p:animEffect>
                                    <p:anim calcmode="lin" valueType="num">
                                      <p:cBhvr>
                                        <p:cTn id="60" dur="1000" fill="hold"/>
                                        <p:tgtEl>
                                          <p:spTgt spid="34819">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481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hr-HR" dirty="0" smtClean="0"/>
              <a:t>                </a:t>
            </a:r>
            <a:r>
              <a:rPr lang="hr-HR" dirty="0" err="1" smtClean="0"/>
              <a:t>Čl</a:t>
            </a:r>
            <a:r>
              <a:rPr lang="hr-HR" dirty="0"/>
              <a:t>. 24. BK</a:t>
            </a:r>
            <a:endParaRPr lang="en-US" dirty="0"/>
          </a:p>
        </p:txBody>
      </p:sp>
      <p:sp>
        <p:nvSpPr>
          <p:cNvPr id="38915" name="Rectangle 3"/>
          <p:cNvSpPr>
            <a:spLocks noGrp="1" noChangeArrowheads="1"/>
          </p:cNvSpPr>
          <p:nvPr>
            <p:ph idx="1"/>
          </p:nvPr>
        </p:nvSpPr>
        <p:spPr/>
        <p:txBody>
          <a:bodyPr/>
          <a:lstStyle/>
          <a:p>
            <a:r>
              <a:rPr lang="en-US"/>
              <a:t>For the purposes of this Part of the Convention, an offer, declaration of acceptance or any other indication of intention "reaches" the addressee when it is made orally to him or delivered by any other means to him personally, to his place of business or mailing address or, if he does not have a place of business or mailing address, to his habitual residence.</a:t>
            </a:r>
          </a:p>
        </p:txBody>
      </p:sp>
      <p:sp>
        <p:nvSpPr>
          <p:cNvPr id="38917" name="AutoShape 5">
            <a:hlinkClick r:id="" action="ppaction://hlinkshowjump?jump=previousslide" highlightClick="1"/>
          </p:cNvPr>
          <p:cNvSpPr>
            <a:spLocks noChangeArrowheads="1"/>
          </p:cNvSpPr>
          <p:nvPr/>
        </p:nvSpPr>
        <p:spPr bwMode="auto">
          <a:xfrm>
            <a:off x="7884368" y="692696"/>
            <a:ext cx="609600" cy="576263"/>
          </a:xfrm>
          <a:prstGeom prst="actionButtonBackPrevious">
            <a:avLst/>
          </a:prstGeom>
          <a:solidFill>
            <a:schemeClr val="accent1"/>
          </a:solidFill>
          <a:ln w="9525">
            <a:noFill/>
            <a:miter lim="800000"/>
            <a:headEnd/>
            <a:tailEnd/>
          </a:ln>
          <a:effectLst/>
        </p:spPr>
        <p:txBody>
          <a:bodyPr wrap="none" anchor="ctr"/>
          <a:lstStyle/>
          <a:p>
            <a:endParaRPr lang="hr-H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hr-HR" sz="4000"/>
              <a:t>Opća načela na kojima se BK temelji</a:t>
            </a:r>
            <a:endParaRPr lang="en-US" sz="4000"/>
          </a:p>
        </p:txBody>
      </p:sp>
      <p:sp>
        <p:nvSpPr>
          <p:cNvPr id="39939" name="Rectangle 3"/>
          <p:cNvSpPr>
            <a:spLocks noGrp="1" noChangeArrowheads="1"/>
          </p:cNvSpPr>
          <p:nvPr>
            <p:ph idx="1"/>
          </p:nvPr>
        </p:nvSpPr>
        <p:spPr/>
        <p:txBody>
          <a:bodyPr/>
          <a:lstStyle/>
          <a:p>
            <a:r>
              <a:rPr lang="hr-HR"/>
              <a:t>teorija odašiljanja (čl. 27)</a:t>
            </a:r>
          </a:p>
          <a:p>
            <a:pPr lvl="1"/>
            <a:r>
              <a:rPr lang="hr-HR"/>
              <a:t>iznimke su slučajevi valjanosti ponude i prihvata (čl. 15, 18/2 BK)</a:t>
            </a:r>
          </a:p>
          <a:p>
            <a:r>
              <a:rPr lang="hr-HR"/>
              <a:t>prijeboj – proizlazi iz čl. 84/2</a:t>
            </a:r>
            <a:endParaRPr lang="en-US"/>
          </a:p>
          <a:p>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anim calcmode="lin" valueType="num">
                                      <p:cBhvr>
                                        <p:cTn id="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fade">
                                      <p:cBhvr>
                                        <p:cTn id="12" dur="1000"/>
                                        <p:tgtEl>
                                          <p:spTgt spid="39939">
                                            <p:txEl>
                                              <p:pRg st="1" end="1"/>
                                            </p:txEl>
                                          </p:spTgt>
                                        </p:tgtEl>
                                      </p:cBhvr>
                                    </p:animEffect>
                                    <p:anim calcmode="lin" valueType="num">
                                      <p:cBhvr>
                                        <p:cTn id="13" dur="1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99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Effect transition="in" filter="fade">
                                      <p:cBhvr>
                                        <p:cTn id="19" dur="1000"/>
                                        <p:tgtEl>
                                          <p:spTgt spid="39939">
                                            <p:txEl>
                                              <p:pRg st="2" end="2"/>
                                            </p:txEl>
                                          </p:spTgt>
                                        </p:tgtEl>
                                      </p:cBhvr>
                                    </p:animEffect>
                                    <p:anim calcmode="lin" valueType="num">
                                      <p:cBhvr>
                                        <p:cTn id="20"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99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hr-HR"/>
              <a:t>Čl. 84 BK</a:t>
            </a:r>
            <a:endParaRPr lang="en-US"/>
          </a:p>
        </p:txBody>
      </p:sp>
      <p:sp>
        <p:nvSpPr>
          <p:cNvPr id="40963" name="Rectangle 3"/>
          <p:cNvSpPr>
            <a:spLocks noGrp="1" noChangeArrowheads="1"/>
          </p:cNvSpPr>
          <p:nvPr>
            <p:ph idx="1"/>
          </p:nvPr>
        </p:nvSpPr>
        <p:spPr/>
        <p:txBody>
          <a:bodyPr/>
          <a:lstStyle/>
          <a:p>
            <a:r>
              <a:rPr lang="en-US"/>
              <a:t>(1) If the seller is bound to refund the price, he must also pay interest on it, from the date on which the price was paid. </a:t>
            </a:r>
            <a:endParaRPr lang="hr-HR"/>
          </a:p>
          <a:p>
            <a:r>
              <a:rPr lang="en-US"/>
              <a:t>(2) The buyer must account to the seller for all benefits which he has derived from the goods or part of them: </a:t>
            </a:r>
          </a:p>
          <a:p>
            <a:pPr lvl="1"/>
            <a:r>
              <a:rPr lang="en-US"/>
              <a:t>(a) if </a:t>
            </a:r>
            <a:r>
              <a:rPr lang="hr-HR"/>
              <a:t>.......</a:t>
            </a:r>
            <a:r>
              <a:rPr lang="en-US"/>
              <a:t>or </a:t>
            </a:r>
          </a:p>
          <a:p>
            <a:pPr lvl="1"/>
            <a:r>
              <a:rPr lang="en-US"/>
              <a:t>(b) if </a:t>
            </a:r>
            <a:r>
              <a:rPr lang="hr-HR"/>
              <a:t>.......</a:t>
            </a:r>
            <a:endParaRPr lang="en-US"/>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hr-HR"/>
              <a:t>Što nisu opća načela BK</a:t>
            </a:r>
            <a:endParaRPr lang="en-US"/>
          </a:p>
        </p:txBody>
      </p:sp>
      <p:sp>
        <p:nvSpPr>
          <p:cNvPr id="41987" name="Rectangle 3"/>
          <p:cNvSpPr>
            <a:spLocks noGrp="1" noChangeArrowheads="1"/>
          </p:cNvSpPr>
          <p:nvPr>
            <p:ph idx="1"/>
          </p:nvPr>
        </p:nvSpPr>
        <p:spPr/>
        <p:txBody>
          <a:bodyPr/>
          <a:lstStyle/>
          <a:p>
            <a:r>
              <a:rPr lang="hr-HR"/>
              <a:t>kamatna stopa </a:t>
            </a:r>
          </a:p>
          <a:p>
            <a:r>
              <a:rPr lang="hr-HR"/>
              <a:t>uračunavanje plaćanja</a:t>
            </a:r>
          </a:p>
          <a:p>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1000"/>
                                        <p:tgtEl>
                                          <p:spTgt spid="41987">
                                            <p:txEl>
                                              <p:pRg st="0" end="0"/>
                                            </p:txEl>
                                          </p:spTgt>
                                        </p:tgtEl>
                                      </p:cBhvr>
                                    </p:animEffect>
                                    <p:anim calcmode="lin" valueType="num">
                                      <p:cBhvr>
                                        <p:cTn id="8" dur="1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9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987">
                                            <p:txEl>
                                              <p:pRg st="1" end="1"/>
                                            </p:txEl>
                                          </p:spTgt>
                                        </p:tgtEl>
                                        <p:attrNameLst>
                                          <p:attrName>style.visibility</p:attrName>
                                        </p:attrNameLst>
                                      </p:cBhvr>
                                      <p:to>
                                        <p:strVal val="visible"/>
                                      </p:to>
                                    </p:set>
                                    <p:animEffect transition="in" filter="fade">
                                      <p:cBhvr>
                                        <p:cTn id="14" dur="1000"/>
                                        <p:tgtEl>
                                          <p:spTgt spid="41987">
                                            <p:txEl>
                                              <p:pRg st="1" end="1"/>
                                            </p:txEl>
                                          </p:spTgt>
                                        </p:tgtEl>
                                      </p:cBhvr>
                                    </p:animEffect>
                                    <p:anim calcmode="lin" valueType="num">
                                      <p:cBhvr>
                                        <p:cTn id="15" dur="10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98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hr-HR"/>
              <a:t>Članak 7/2 BK</a:t>
            </a:r>
          </a:p>
        </p:txBody>
      </p:sp>
      <p:sp>
        <p:nvSpPr>
          <p:cNvPr id="59395" name="Rectangle 3"/>
          <p:cNvSpPr>
            <a:spLocks noGrp="1" noChangeArrowheads="1"/>
          </p:cNvSpPr>
          <p:nvPr>
            <p:ph idx="1"/>
          </p:nvPr>
        </p:nvSpPr>
        <p:spPr/>
        <p:txBody>
          <a:bodyPr/>
          <a:lstStyle/>
          <a:p>
            <a:r>
              <a:rPr lang="en-US"/>
              <a:t>Questions concerning matters governed by this Convention which are not expressly settled in it are to be settled in conformity with the general principles on which it is based or, in the absence of such principles, in conformity with the law applicable by virtue of the rules of private international law.</a:t>
            </a:r>
            <a:endParaRPr lang="hr-H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hr-HR"/>
              <a:t>Čl. 7/1 BK</a:t>
            </a:r>
            <a:endParaRPr lang="en-US"/>
          </a:p>
        </p:txBody>
      </p:sp>
      <p:sp>
        <p:nvSpPr>
          <p:cNvPr id="60419" name="Rectangle 3"/>
          <p:cNvSpPr>
            <a:spLocks noGrp="1" noChangeArrowheads="1"/>
          </p:cNvSpPr>
          <p:nvPr>
            <p:ph idx="1"/>
          </p:nvPr>
        </p:nvSpPr>
        <p:spPr/>
        <p:txBody>
          <a:bodyPr/>
          <a:lstStyle/>
          <a:p>
            <a:r>
              <a:rPr lang="en-US"/>
              <a:t>In the interpretation of this Convention, regard is to be had to its international character and to the need to promote uniformity in its application and the observance of good faith in international trade.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hr-HR"/>
              <a:t>Tumačenje BK I</a:t>
            </a:r>
            <a:endParaRPr lang="en-US"/>
          </a:p>
        </p:txBody>
      </p:sp>
      <p:sp>
        <p:nvSpPr>
          <p:cNvPr id="61443" name="Rectangle 3"/>
          <p:cNvSpPr>
            <a:spLocks noGrp="1" noChangeArrowheads="1"/>
          </p:cNvSpPr>
          <p:nvPr>
            <p:ph idx="1"/>
          </p:nvPr>
        </p:nvSpPr>
        <p:spPr/>
        <p:txBody>
          <a:bodyPr/>
          <a:lstStyle/>
          <a:p>
            <a:r>
              <a:rPr lang="hr-HR" sz="2800"/>
              <a:t>jedinstvenost primjene</a:t>
            </a:r>
          </a:p>
          <a:p>
            <a:pPr lvl="1"/>
            <a:r>
              <a:rPr lang="hr-HR" sz="2400"/>
              <a:t>praksa sudova i arbitraža (praksa US sudova)</a:t>
            </a:r>
          </a:p>
          <a:p>
            <a:pPr lvl="1"/>
            <a:r>
              <a:rPr lang="hr-HR" sz="2400"/>
              <a:t>baze podataka</a:t>
            </a:r>
          </a:p>
          <a:p>
            <a:pPr lvl="1"/>
            <a:r>
              <a:rPr lang="hr-HR" sz="2400"/>
              <a:t>različiti pravni krugovi i tradicije</a:t>
            </a:r>
          </a:p>
          <a:p>
            <a:pPr lvl="1"/>
            <a:r>
              <a:rPr lang="hr-HR" sz="2400"/>
              <a:t>usko povezano s pitanjem međunarodnog karaktera Konvencije</a:t>
            </a:r>
          </a:p>
          <a:p>
            <a:r>
              <a:rPr lang="hr-HR" sz="2800"/>
              <a:t>međunarodni karakter Konvencije</a:t>
            </a:r>
          </a:p>
          <a:p>
            <a:pPr lvl="1"/>
            <a:r>
              <a:rPr lang="hr-HR" sz="2400"/>
              <a:t>ono što doista ima međunarodni karakter</a:t>
            </a:r>
          </a:p>
          <a:p>
            <a:pPr lvl="1"/>
            <a:r>
              <a:rPr lang="hr-HR" sz="2400"/>
              <a:t>ne nacionalna prava</a:t>
            </a:r>
          </a:p>
          <a:p>
            <a:pPr lvl="1"/>
            <a:r>
              <a:rPr lang="hr-HR" sz="2400"/>
              <a:t>ne nacionalni običaji (čl. 9. st. 1. BK)</a:t>
            </a:r>
            <a:endParaRPr lang="en-US" sz="24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fade">
                                      <p:cBhvr>
                                        <p:cTn id="7" dur="1000"/>
                                        <p:tgtEl>
                                          <p:spTgt spid="61443">
                                            <p:txEl>
                                              <p:pRg st="0" end="0"/>
                                            </p:txEl>
                                          </p:spTgt>
                                        </p:tgtEl>
                                      </p:cBhvr>
                                    </p:animEffect>
                                    <p:anim calcmode="lin" valueType="num">
                                      <p:cBhvr>
                                        <p:cTn id="8" dur="10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1443">
                                            <p:txEl>
                                              <p:pRg st="1" end="1"/>
                                            </p:txEl>
                                          </p:spTgt>
                                        </p:tgtEl>
                                        <p:attrNameLst>
                                          <p:attrName>style.visibility</p:attrName>
                                        </p:attrNameLst>
                                      </p:cBhvr>
                                      <p:to>
                                        <p:strVal val="visible"/>
                                      </p:to>
                                    </p:set>
                                    <p:animEffect transition="in" filter="fade">
                                      <p:cBhvr>
                                        <p:cTn id="14" dur="1000"/>
                                        <p:tgtEl>
                                          <p:spTgt spid="61443">
                                            <p:txEl>
                                              <p:pRg st="1" end="1"/>
                                            </p:txEl>
                                          </p:spTgt>
                                        </p:tgtEl>
                                      </p:cBhvr>
                                    </p:animEffect>
                                    <p:anim calcmode="lin" valueType="num">
                                      <p:cBhvr>
                                        <p:cTn id="15" dur="10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1443">
                                            <p:txEl>
                                              <p:pRg st="2" end="2"/>
                                            </p:txEl>
                                          </p:spTgt>
                                        </p:tgtEl>
                                        <p:attrNameLst>
                                          <p:attrName>style.visibility</p:attrName>
                                        </p:attrNameLst>
                                      </p:cBhvr>
                                      <p:to>
                                        <p:strVal val="visible"/>
                                      </p:to>
                                    </p:set>
                                    <p:animEffect transition="in" filter="fade">
                                      <p:cBhvr>
                                        <p:cTn id="21" dur="1000"/>
                                        <p:tgtEl>
                                          <p:spTgt spid="61443">
                                            <p:txEl>
                                              <p:pRg st="2" end="2"/>
                                            </p:txEl>
                                          </p:spTgt>
                                        </p:tgtEl>
                                      </p:cBhvr>
                                    </p:animEffect>
                                    <p:anim calcmode="lin" valueType="num">
                                      <p:cBhvr>
                                        <p:cTn id="22" dur="10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1443">
                                            <p:txEl>
                                              <p:pRg st="3" end="3"/>
                                            </p:txEl>
                                          </p:spTgt>
                                        </p:tgtEl>
                                        <p:attrNameLst>
                                          <p:attrName>style.visibility</p:attrName>
                                        </p:attrNameLst>
                                      </p:cBhvr>
                                      <p:to>
                                        <p:strVal val="visible"/>
                                      </p:to>
                                    </p:set>
                                    <p:animEffect transition="in" filter="fade">
                                      <p:cBhvr>
                                        <p:cTn id="28" dur="1000"/>
                                        <p:tgtEl>
                                          <p:spTgt spid="61443">
                                            <p:txEl>
                                              <p:pRg st="3" end="3"/>
                                            </p:txEl>
                                          </p:spTgt>
                                        </p:tgtEl>
                                      </p:cBhvr>
                                    </p:animEffect>
                                    <p:anim calcmode="lin" valueType="num">
                                      <p:cBhvr>
                                        <p:cTn id="29" dur="10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14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1443">
                                            <p:txEl>
                                              <p:pRg st="4" end="4"/>
                                            </p:txEl>
                                          </p:spTgt>
                                        </p:tgtEl>
                                        <p:attrNameLst>
                                          <p:attrName>style.visibility</p:attrName>
                                        </p:attrNameLst>
                                      </p:cBhvr>
                                      <p:to>
                                        <p:strVal val="visible"/>
                                      </p:to>
                                    </p:set>
                                    <p:animEffect transition="in" filter="fade">
                                      <p:cBhvr>
                                        <p:cTn id="35" dur="1000"/>
                                        <p:tgtEl>
                                          <p:spTgt spid="61443">
                                            <p:txEl>
                                              <p:pRg st="4" end="4"/>
                                            </p:txEl>
                                          </p:spTgt>
                                        </p:tgtEl>
                                      </p:cBhvr>
                                    </p:animEffect>
                                    <p:anim calcmode="lin" valueType="num">
                                      <p:cBhvr>
                                        <p:cTn id="36" dur="1000" fill="hold"/>
                                        <p:tgtEl>
                                          <p:spTgt spid="6144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14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1443">
                                            <p:txEl>
                                              <p:pRg st="5" end="5"/>
                                            </p:txEl>
                                          </p:spTgt>
                                        </p:tgtEl>
                                        <p:attrNameLst>
                                          <p:attrName>style.visibility</p:attrName>
                                        </p:attrNameLst>
                                      </p:cBhvr>
                                      <p:to>
                                        <p:strVal val="visible"/>
                                      </p:to>
                                    </p:set>
                                    <p:animEffect transition="in" filter="fade">
                                      <p:cBhvr>
                                        <p:cTn id="42" dur="1000"/>
                                        <p:tgtEl>
                                          <p:spTgt spid="61443">
                                            <p:txEl>
                                              <p:pRg st="5" end="5"/>
                                            </p:txEl>
                                          </p:spTgt>
                                        </p:tgtEl>
                                      </p:cBhvr>
                                    </p:animEffect>
                                    <p:anim calcmode="lin" valueType="num">
                                      <p:cBhvr>
                                        <p:cTn id="43" dur="1000" fill="hold"/>
                                        <p:tgtEl>
                                          <p:spTgt spid="6144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144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1443">
                                            <p:txEl>
                                              <p:pRg st="6" end="6"/>
                                            </p:txEl>
                                          </p:spTgt>
                                        </p:tgtEl>
                                        <p:attrNameLst>
                                          <p:attrName>style.visibility</p:attrName>
                                        </p:attrNameLst>
                                      </p:cBhvr>
                                      <p:to>
                                        <p:strVal val="visible"/>
                                      </p:to>
                                    </p:set>
                                    <p:animEffect transition="in" filter="fade">
                                      <p:cBhvr>
                                        <p:cTn id="49" dur="1000"/>
                                        <p:tgtEl>
                                          <p:spTgt spid="61443">
                                            <p:txEl>
                                              <p:pRg st="6" end="6"/>
                                            </p:txEl>
                                          </p:spTgt>
                                        </p:tgtEl>
                                      </p:cBhvr>
                                    </p:animEffect>
                                    <p:anim calcmode="lin" valueType="num">
                                      <p:cBhvr>
                                        <p:cTn id="50" dur="1000" fill="hold"/>
                                        <p:tgtEl>
                                          <p:spTgt spid="6144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6144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1443">
                                            <p:txEl>
                                              <p:pRg st="7" end="7"/>
                                            </p:txEl>
                                          </p:spTgt>
                                        </p:tgtEl>
                                        <p:attrNameLst>
                                          <p:attrName>style.visibility</p:attrName>
                                        </p:attrNameLst>
                                      </p:cBhvr>
                                      <p:to>
                                        <p:strVal val="visible"/>
                                      </p:to>
                                    </p:set>
                                    <p:animEffect transition="in" filter="fade">
                                      <p:cBhvr>
                                        <p:cTn id="56" dur="1000"/>
                                        <p:tgtEl>
                                          <p:spTgt spid="61443">
                                            <p:txEl>
                                              <p:pRg st="7" end="7"/>
                                            </p:txEl>
                                          </p:spTgt>
                                        </p:tgtEl>
                                      </p:cBhvr>
                                    </p:animEffect>
                                    <p:anim calcmode="lin" valueType="num">
                                      <p:cBhvr>
                                        <p:cTn id="57" dur="1000" fill="hold"/>
                                        <p:tgtEl>
                                          <p:spTgt spid="6144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6144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61443">
                                            <p:txEl>
                                              <p:pRg st="8" end="8"/>
                                            </p:txEl>
                                          </p:spTgt>
                                        </p:tgtEl>
                                        <p:attrNameLst>
                                          <p:attrName>style.visibility</p:attrName>
                                        </p:attrNameLst>
                                      </p:cBhvr>
                                      <p:to>
                                        <p:strVal val="visible"/>
                                      </p:to>
                                    </p:set>
                                    <p:animEffect transition="in" filter="fade">
                                      <p:cBhvr>
                                        <p:cTn id="63" dur="1000"/>
                                        <p:tgtEl>
                                          <p:spTgt spid="61443">
                                            <p:txEl>
                                              <p:pRg st="8" end="8"/>
                                            </p:txEl>
                                          </p:spTgt>
                                        </p:tgtEl>
                                      </p:cBhvr>
                                    </p:animEffect>
                                    <p:anim calcmode="lin" valueType="num">
                                      <p:cBhvr>
                                        <p:cTn id="64" dur="1000" fill="hold"/>
                                        <p:tgtEl>
                                          <p:spTgt spid="6144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6144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hr-HR" sz="4000"/>
              <a:t>Polje primjene BK </a:t>
            </a:r>
            <a:r>
              <a:rPr lang="hr-HR" sz="4000" i="1"/>
              <a:t>ratione personae</a:t>
            </a:r>
            <a:endParaRPr lang="en-US" sz="4000" i="1"/>
          </a:p>
        </p:txBody>
      </p:sp>
      <p:sp>
        <p:nvSpPr>
          <p:cNvPr id="54275" name="Rectangle 3"/>
          <p:cNvSpPr>
            <a:spLocks noGrp="1" noChangeArrowheads="1"/>
          </p:cNvSpPr>
          <p:nvPr>
            <p:ph idx="1"/>
          </p:nvPr>
        </p:nvSpPr>
        <p:spPr/>
        <p:txBody>
          <a:bodyPr/>
          <a:lstStyle/>
          <a:p>
            <a:r>
              <a:rPr lang="hr-HR" sz="2800" dirty="0"/>
              <a:t>pitanje sjedišta ugovorne strane</a:t>
            </a:r>
          </a:p>
          <a:p>
            <a:r>
              <a:rPr lang="hr-HR" sz="2800" dirty="0" err="1"/>
              <a:t>čl</a:t>
            </a:r>
            <a:r>
              <a:rPr lang="hr-HR" sz="2800" dirty="0"/>
              <a:t>. 1. st. 3. BK</a:t>
            </a:r>
          </a:p>
          <a:p>
            <a:pPr lvl="1"/>
            <a:r>
              <a:rPr lang="hr-HR" sz="2400" dirty="0"/>
              <a:t>“</a:t>
            </a:r>
            <a:r>
              <a:rPr lang="en-US" sz="2400" dirty="0"/>
              <a:t>Neither the nationality of the parties nor the civil or commercial character of the parties or of the contract is to be taken into consideration in determining the application of this Convention.</a:t>
            </a:r>
            <a:r>
              <a:rPr lang="hr-HR" sz="2400" dirty="0"/>
              <a:t>”</a:t>
            </a:r>
          </a:p>
          <a:p>
            <a:r>
              <a:rPr lang="hr-HR" sz="2800" dirty="0"/>
              <a:t>nije odlučna nacionalnost ugovorne strane</a:t>
            </a:r>
          </a:p>
          <a:p>
            <a:r>
              <a:rPr lang="hr-HR" sz="2800" dirty="0"/>
              <a:t>nije odlučan status ugovorne strane (povezano s pitanjem kada se Konvencija ne primjenjuje po </a:t>
            </a:r>
            <a:r>
              <a:rPr lang="hr-HR" sz="2800" dirty="0" err="1"/>
              <a:t>čl</a:t>
            </a:r>
            <a:r>
              <a:rPr lang="hr-HR" sz="2800" dirty="0"/>
              <a:t>. 2(a))</a:t>
            </a:r>
            <a:endParaRPr lang="en-US" sz="2800" dirty="0"/>
          </a:p>
        </p:txBody>
      </p:sp>
      <p:sp>
        <p:nvSpPr>
          <p:cNvPr id="54276" name="AutoShape 4">
            <a:hlinkClick r:id="" action="ppaction://hlinkshowjump?jump=nextslide" highlightClick="1"/>
          </p:cNvPr>
          <p:cNvSpPr>
            <a:spLocks noChangeArrowheads="1"/>
          </p:cNvSpPr>
          <p:nvPr/>
        </p:nvSpPr>
        <p:spPr bwMode="auto">
          <a:xfrm>
            <a:off x="7956550" y="1700213"/>
            <a:ext cx="466725" cy="576262"/>
          </a:xfrm>
          <a:prstGeom prst="actionButtonForwardNext">
            <a:avLst/>
          </a:prstGeom>
          <a:solidFill>
            <a:schemeClr val="accent1"/>
          </a:solidFill>
          <a:ln w="9525">
            <a:noFill/>
            <a:miter lim="800000"/>
            <a:headEnd/>
            <a:tailEnd/>
          </a:ln>
          <a:effectLst/>
        </p:spPr>
        <p:txBody>
          <a:bodyPr wrap="none" anchor="ctr"/>
          <a:lstStyle/>
          <a:p>
            <a:endParaRPr lang="hr-H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1000"/>
                                        <p:tgtEl>
                                          <p:spTgt spid="54275">
                                            <p:txEl>
                                              <p:pRg st="0" end="0"/>
                                            </p:txEl>
                                          </p:spTgt>
                                        </p:tgtEl>
                                      </p:cBhvr>
                                    </p:animEffect>
                                    <p:anim calcmode="lin" valueType="num">
                                      <p:cBhvr>
                                        <p:cTn id="8" dur="1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4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anim calcmode="lin" valueType="num">
                                      <p:cBhvr>
                                        <p:cTn id="15" dur="10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427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Effect transition="in" filter="fade">
                                      <p:cBhvr>
                                        <p:cTn id="19" dur="1000"/>
                                        <p:tgtEl>
                                          <p:spTgt spid="54275">
                                            <p:txEl>
                                              <p:pRg st="2" end="2"/>
                                            </p:txEl>
                                          </p:spTgt>
                                        </p:tgtEl>
                                      </p:cBhvr>
                                    </p:animEffect>
                                    <p:anim calcmode="lin" valueType="num">
                                      <p:cBhvr>
                                        <p:cTn id="20" dur="1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42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4275">
                                            <p:txEl>
                                              <p:pRg st="3" end="3"/>
                                            </p:txEl>
                                          </p:spTgt>
                                        </p:tgtEl>
                                        <p:attrNameLst>
                                          <p:attrName>style.visibility</p:attrName>
                                        </p:attrNameLst>
                                      </p:cBhvr>
                                      <p:to>
                                        <p:strVal val="visible"/>
                                      </p:to>
                                    </p:set>
                                    <p:animEffect transition="in" filter="fade">
                                      <p:cBhvr>
                                        <p:cTn id="26" dur="1000"/>
                                        <p:tgtEl>
                                          <p:spTgt spid="54275">
                                            <p:txEl>
                                              <p:pRg st="3" end="3"/>
                                            </p:txEl>
                                          </p:spTgt>
                                        </p:tgtEl>
                                      </p:cBhvr>
                                    </p:animEffect>
                                    <p:anim calcmode="lin" valueType="num">
                                      <p:cBhvr>
                                        <p:cTn id="27" dur="10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42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4275">
                                            <p:txEl>
                                              <p:pRg st="4" end="4"/>
                                            </p:txEl>
                                          </p:spTgt>
                                        </p:tgtEl>
                                        <p:attrNameLst>
                                          <p:attrName>style.visibility</p:attrName>
                                        </p:attrNameLst>
                                      </p:cBhvr>
                                      <p:to>
                                        <p:strVal val="visible"/>
                                      </p:to>
                                    </p:set>
                                    <p:animEffect transition="in" filter="fade">
                                      <p:cBhvr>
                                        <p:cTn id="33" dur="1000"/>
                                        <p:tgtEl>
                                          <p:spTgt spid="54275">
                                            <p:txEl>
                                              <p:pRg st="4" end="4"/>
                                            </p:txEl>
                                          </p:spTgt>
                                        </p:tgtEl>
                                      </p:cBhvr>
                                    </p:animEffect>
                                    <p:anim calcmode="lin" valueType="num">
                                      <p:cBhvr>
                                        <p:cTn id="34" dur="10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42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hr-HR"/>
              <a:t>Čl. 9. BK</a:t>
            </a:r>
            <a:endParaRPr lang="en-US"/>
          </a:p>
        </p:txBody>
      </p:sp>
      <p:sp>
        <p:nvSpPr>
          <p:cNvPr id="62467" name="Rectangle 3"/>
          <p:cNvSpPr>
            <a:spLocks noGrp="1" noChangeArrowheads="1"/>
          </p:cNvSpPr>
          <p:nvPr>
            <p:ph idx="1"/>
          </p:nvPr>
        </p:nvSpPr>
        <p:spPr/>
        <p:txBody>
          <a:bodyPr/>
          <a:lstStyle/>
          <a:p>
            <a:r>
              <a:rPr lang="en-US" sz="2800"/>
              <a:t>(1) The parties are bound by any usage to which they have agreed </a:t>
            </a:r>
            <a:r>
              <a:rPr lang="hr-HR" sz="2800"/>
              <a:t>.......</a:t>
            </a:r>
          </a:p>
          <a:p>
            <a:r>
              <a:rPr lang="en-US" sz="2800"/>
              <a:t>(2) The parties are considered, unless otherwise agreed, to have impliedly made applicable to their contract or its formation a usage of which the parties knew or ought to have known and which in international trade is widely known to, and regularly observed by, parties to contracts of the type involved in the particular trade concerned.</a:t>
            </a:r>
          </a:p>
          <a:p>
            <a:endParaRPr lang="en-US" sz="28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fade">
                                      <p:cBhvr>
                                        <p:cTn id="7" dur="1000"/>
                                        <p:tgtEl>
                                          <p:spTgt spid="62467">
                                            <p:txEl>
                                              <p:pRg st="0" end="0"/>
                                            </p:txEl>
                                          </p:spTgt>
                                        </p:tgtEl>
                                      </p:cBhvr>
                                    </p:animEffect>
                                    <p:anim calcmode="lin" valueType="num">
                                      <p:cBhvr>
                                        <p:cTn id="8" dur="10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24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2467">
                                            <p:txEl>
                                              <p:pRg st="1" end="1"/>
                                            </p:txEl>
                                          </p:spTgt>
                                        </p:tgtEl>
                                        <p:attrNameLst>
                                          <p:attrName>style.visibility</p:attrName>
                                        </p:attrNameLst>
                                      </p:cBhvr>
                                      <p:to>
                                        <p:strVal val="visible"/>
                                      </p:to>
                                    </p:set>
                                    <p:animEffect transition="in" filter="fade">
                                      <p:cBhvr>
                                        <p:cTn id="14" dur="1000"/>
                                        <p:tgtEl>
                                          <p:spTgt spid="62467">
                                            <p:txEl>
                                              <p:pRg st="1" end="1"/>
                                            </p:txEl>
                                          </p:spTgt>
                                        </p:tgtEl>
                                      </p:cBhvr>
                                    </p:animEffect>
                                    <p:anim calcmode="lin" valueType="num">
                                      <p:cBhvr>
                                        <p:cTn id="15" dur="10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24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hr-HR"/>
              <a:t>Tumačenje BK II</a:t>
            </a:r>
            <a:endParaRPr lang="en-US"/>
          </a:p>
        </p:txBody>
      </p:sp>
      <p:sp>
        <p:nvSpPr>
          <p:cNvPr id="63491" name="Rectangle 3"/>
          <p:cNvSpPr>
            <a:spLocks noGrp="1" noChangeArrowheads="1"/>
          </p:cNvSpPr>
          <p:nvPr>
            <p:ph idx="1"/>
          </p:nvPr>
        </p:nvSpPr>
        <p:spPr/>
        <p:txBody>
          <a:bodyPr/>
          <a:lstStyle/>
          <a:p>
            <a:pPr>
              <a:lnSpc>
                <a:spcPct val="90000"/>
              </a:lnSpc>
            </a:pPr>
            <a:r>
              <a:rPr lang="hr-HR"/>
              <a:t>objektivno tumačenje – Konvencija kao autonoman instrument</a:t>
            </a:r>
          </a:p>
          <a:p>
            <a:pPr lvl="1">
              <a:lnSpc>
                <a:spcPct val="90000"/>
              </a:lnSpc>
            </a:pPr>
            <a:r>
              <a:rPr lang="hr-HR"/>
              <a:t>doslovno tumačenje odredaba</a:t>
            </a:r>
          </a:p>
          <a:p>
            <a:pPr lvl="2">
              <a:lnSpc>
                <a:spcPct val="90000"/>
              </a:lnSpc>
            </a:pPr>
            <a:r>
              <a:rPr lang="hr-HR"/>
              <a:t>više jezika – koji ima prednost</a:t>
            </a:r>
          </a:p>
          <a:p>
            <a:pPr lvl="1">
              <a:lnSpc>
                <a:spcPct val="90000"/>
              </a:lnSpc>
            </a:pPr>
            <a:r>
              <a:rPr lang="hr-HR"/>
              <a:t>travaux preparatoires</a:t>
            </a:r>
          </a:p>
          <a:p>
            <a:pPr lvl="2">
              <a:lnSpc>
                <a:spcPct val="90000"/>
              </a:lnSpc>
            </a:pPr>
            <a:r>
              <a:rPr lang="hr-HR"/>
              <a:t>ako nešto nije dogovoreno, jasno da nije riješeno</a:t>
            </a:r>
          </a:p>
          <a:p>
            <a:pPr lvl="2">
              <a:lnSpc>
                <a:spcPct val="90000"/>
              </a:lnSpc>
            </a:pPr>
            <a:r>
              <a:rPr lang="hr-HR"/>
              <a:t>ako se o nečemu uopće nije raspravljalo, kako tumačiti</a:t>
            </a:r>
          </a:p>
          <a:p>
            <a:pPr>
              <a:lnSpc>
                <a:spcPct val="90000"/>
              </a:lnSpc>
            </a:pPr>
            <a:r>
              <a:rPr lang="hr-HR"/>
              <a:t>čl. 8. - ne tiče se pitanja tumačenja Konvencije</a:t>
            </a: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box(in)">
                                      <p:cBhvr>
                                        <p:cTn id="7" dur="500"/>
                                        <p:tgtEl>
                                          <p:spTgt spid="63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box(in)">
                                      <p:cBhvr>
                                        <p:cTn id="12" dur="500"/>
                                        <p:tgtEl>
                                          <p:spTgt spid="634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box(in)">
                                      <p:cBhvr>
                                        <p:cTn id="17" dur="500"/>
                                        <p:tgtEl>
                                          <p:spTgt spid="634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Effect transition="in" filter="box(in)">
                                      <p:cBhvr>
                                        <p:cTn id="22" dur="500"/>
                                        <p:tgtEl>
                                          <p:spTgt spid="634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Effect transition="in" filter="box(in)">
                                      <p:cBhvr>
                                        <p:cTn id="27" dur="500"/>
                                        <p:tgtEl>
                                          <p:spTgt spid="634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3491">
                                            <p:txEl>
                                              <p:pRg st="5" end="5"/>
                                            </p:txEl>
                                          </p:spTgt>
                                        </p:tgtEl>
                                        <p:attrNameLst>
                                          <p:attrName>style.visibility</p:attrName>
                                        </p:attrNameLst>
                                      </p:cBhvr>
                                      <p:to>
                                        <p:strVal val="visible"/>
                                      </p:to>
                                    </p:set>
                                    <p:animEffect transition="in" filter="box(in)">
                                      <p:cBhvr>
                                        <p:cTn id="32" dur="500"/>
                                        <p:tgtEl>
                                          <p:spTgt spid="634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3491">
                                            <p:txEl>
                                              <p:pRg st="6" end="6"/>
                                            </p:txEl>
                                          </p:spTgt>
                                        </p:tgtEl>
                                        <p:attrNameLst>
                                          <p:attrName>style.visibility</p:attrName>
                                        </p:attrNameLst>
                                      </p:cBhvr>
                                      <p:to>
                                        <p:strVal val="visible"/>
                                      </p:to>
                                    </p:set>
                                    <p:animEffect transition="in" filter="box(in)">
                                      <p:cBhvr>
                                        <p:cTn id="37" dur="500"/>
                                        <p:tgtEl>
                                          <p:spTgt spid="634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hr-HR"/>
              <a:t>Čl. 8. BK</a:t>
            </a:r>
            <a:endParaRPr lang="en-US"/>
          </a:p>
        </p:txBody>
      </p:sp>
      <p:sp>
        <p:nvSpPr>
          <p:cNvPr id="64515" name="Rectangle 3"/>
          <p:cNvSpPr>
            <a:spLocks noGrp="1" noChangeArrowheads="1"/>
          </p:cNvSpPr>
          <p:nvPr>
            <p:ph idx="1"/>
          </p:nvPr>
        </p:nvSpPr>
        <p:spPr/>
        <p:txBody>
          <a:bodyPr/>
          <a:lstStyle/>
          <a:p>
            <a:pPr>
              <a:lnSpc>
                <a:spcPct val="80000"/>
              </a:lnSpc>
            </a:pPr>
            <a:r>
              <a:rPr lang="en-US" sz="2000"/>
              <a:t>(1) For the purposes of this Convention statements made by and other conduct of a party are to be interpreted according to his intent where the other party knew or could not have been unaware what that intent was. </a:t>
            </a:r>
            <a:endParaRPr lang="hr-HR" sz="2000"/>
          </a:p>
          <a:p>
            <a:pPr>
              <a:lnSpc>
                <a:spcPct val="80000"/>
              </a:lnSpc>
            </a:pPr>
            <a:endParaRPr lang="hr-HR" sz="2000"/>
          </a:p>
          <a:p>
            <a:pPr>
              <a:lnSpc>
                <a:spcPct val="80000"/>
              </a:lnSpc>
            </a:pPr>
            <a:r>
              <a:rPr lang="en-US" sz="2000"/>
              <a:t>(2) If the preceding paragraph is not applicable, statements made by and other conduct of a party are to be interpreted according to the understanding that a reasonable person of the same kind as the other party would have had in the same circumstances. </a:t>
            </a:r>
            <a:endParaRPr lang="hr-HR" sz="2000"/>
          </a:p>
          <a:p>
            <a:pPr>
              <a:lnSpc>
                <a:spcPct val="80000"/>
              </a:lnSpc>
            </a:pPr>
            <a:endParaRPr lang="en-US" sz="2000"/>
          </a:p>
          <a:p>
            <a:pPr>
              <a:lnSpc>
                <a:spcPct val="80000"/>
              </a:lnSpc>
            </a:pPr>
            <a:r>
              <a:rPr lang="en-US" sz="2000"/>
              <a:t>(3) In determining the intent of a party or the understanding a reasonable person would have had, due consideration is to be given to all relevant circumstances of the case including the negotiations, any practices which the parties have established between themselves, usages and any subsequent conduct of the parties.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diamond(in)">
                                      <p:cBhvr>
                                        <p:cTn id="7" dur="2000"/>
                                        <p:tgtEl>
                                          <p:spTgt spid="64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4515">
                                            <p:txEl>
                                              <p:pRg st="2" end="2"/>
                                            </p:txEl>
                                          </p:spTgt>
                                        </p:tgtEl>
                                        <p:attrNameLst>
                                          <p:attrName>style.visibility</p:attrName>
                                        </p:attrNameLst>
                                      </p:cBhvr>
                                      <p:to>
                                        <p:strVal val="visible"/>
                                      </p:to>
                                    </p:set>
                                    <p:animEffect transition="in" filter="diamond(in)">
                                      <p:cBhvr>
                                        <p:cTn id="12" dur="2000"/>
                                        <p:tgtEl>
                                          <p:spTgt spid="645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4515">
                                            <p:txEl>
                                              <p:pRg st="4" end="4"/>
                                            </p:txEl>
                                          </p:spTgt>
                                        </p:tgtEl>
                                        <p:attrNameLst>
                                          <p:attrName>style.visibility</p:attrName>
                                        </p:attrNameLst>
                                      </p:cBhvr>
                                      <p:to>
                                        <p:strVal val="visible"/>
                                      </p:to>
                                    </p:set>
                                    <p:animEffect transition="in" filter="diamond(in)">
                                      <p:cBhvr>
                                        <p:cTn id="17" dur="2000"/>
                                        <p:tgtEl>
                                          <p:spTgt spid="645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hr-HR"/>
              <a:t>Članak 7/2 BK</a:t>
            </a:r>
          </a:p>
        </p:txBody>
      </p:sp>
      <p:sp>
        <p:nvSpPr>
          <p:cNvPr id="66563" name="Rectangle 3"/>
          <p:cNvSpPr>
            <a:spLocks noGrp="1" noChangeArrowheads="1"/>
          </p:cNvSpPr>
          <p:nvPr>
            <p:ph idx="1"/>
          </p:nvPr>
        </p:nvSpPr>
        <p:spPr/>
        <p:txBody>
          <a:bodyPr/>
          <a:lstStyle/>
          <a:p>
            <a:r>
              <a:rPr lang="en-US"/>
              <a:t>Questions concerning matters governed by this Convention which are not expressly settled in it are to be settled in conformity with the general principles on which it is based or, in the absence of such principles, in conformity with the law applicable by virtue of the rules of private international law.</a:t>
            </a:r>
            <a:endParaRPr lang="hr-H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1000"/>
                                        <p:tgtEl>
                                          <p:spTgt spid="66563">
                                            <p:txEl>
                                              <p:pRg st="0" end="0"/>
                                            </p:txEl>
                                          </p:spTgt>
                                        </p:tgtEl>
                                      </p:cBhvr>
                                    </p:animEffect>
                                    <p:anim calcmode="lin" valueType="num">
                                      <p:cBhvr>
                                        <p:cTn id="8" dur="10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656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4"/>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hr-HR" sz="4000"/>
              <a:t>Popunjavanje praznina, ako nema općih načela</a:t>
            </a:r>
            <a:endParaRPr lang="en-US" sz="4000"/>
          </a:p>
        </p:txBody>
      </p:sp>
      <p:sp>
        <p:nvSpPr>
          <p:cNvPr id="45059" name="Rectangle 3"/>
          <p:cNvSpPr>
            <a:spLocks noGrp="1" noChangeArrowheads="1"/>
          </p:cNvSpPr>
          <p:nvPr>
            <p:ph idx="1"/>
          </p:nvPr>
        </p:nvSpPr>
        <p:spPr/>
        <p:txBody>
          <a:bodyPr/>
          <a:lstStyle/>
          <a:p>
            <a:r>
              <a:rPr lang="hr-HR"/>
              <a:t>pravila MPP</a:t>
            </a: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1000"/>
                                        <p:tgtEl>
                                          <p:spTgt spid="45059">
                                            <p:txEl>
                                              <p:pRg st="0" end="0"/>
                                            </p:txEl>
                                          </p:spTgt>
                                        </p:tgtEl>
                                      </p:cBhvr>
                                    </p:animEffect>
                                    <p:anim calcmode="lin" valueType="num">
                                      <p:cBhvr>
                                        <p:cTn id="8" dur="10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0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a:r>
              <a:rPr lang="hr-HR" dirty="0" smtClean="0"/>
              <a:t>                   </a:t>
            </a:r>
            <a:r>
              <a:rPr lang="hr-HR" dirty="0" err="1" smtClean="0"/>
              <a:t>Čl</a:t>
            </a:r>
            <a:r>
              <a:rPr lang="hr-HR" dirty="0"/>
              <a:t>. 10. BK</a:t>
            </a:r>
            <a:endParaRPr lang="en-US" dirty="0"/>
          </a:p>
        </p:txBody>
      </p:sp>
      <p:sp>
        <p:nvSpPr>
          <p:cNvPr id="55299" name="Rectangle 3"/>
          <p:cNvSpPr>
            <a:spLocks noGrp="1" noChangeArrowheads="1"/>
          </p:cNvSpPr>
          <p:nvPr>
            <p:ph idx="1"/>
          </p:nvPr>
        </p:nvSpPr>
        <p:spPr/>
        <p:txBody>
          <a:bodyPr/>
          <a:lstStyle/>
          <a:p>
            <a:r>
              <a:rPr lang="en-US" sz="2800" dirty="0"/>
              <a:t>For the purposes of this Convention: </a:t>
            </a:r>
          </a:p>
          <a:p>
            <a:pPr lvl="1"/>
            <a:r>
              <a:rPr lang="en-US" sz="2400" dirty="0"/>
              <a:t>(a) if a party has more than one place of business, the place of business is that which has the closest relationship to the contract and its performance, having regard to the circumstances known to or contemplated by the parties at any time before or at the conclusion of the contract; </a:t>
            </a:r>
          </a:p>
          <a:p>
            <a:pPr lvl="1"/>
            <a:r>
              <a:rPr lang="en-US" sz="2400" dirty="0"/>
              <a:t>(b) if a party does not have a place of business, reference is to be made to his habitual residence.</a:t>
            </a:r>
          </a:p>
        </p:txBody>
      </p:sp>
      <p:sp>
        <p:nvSpPr>
          <p:cNvPr id="55300" name="AutoShape 4">
            <a:hlinkClick r:id="" action="ppaction://hlinkshowjump?jump=previousslide" highlightClick="1"/>
          </p:cNvPr>
          <p:cNvSpPr>
            <a:spLocks noChangeArrowheads="1"/>
          </p:cNvSpPr>
          <p:nvPr/>
        </p:nvSpPr>
        <p:spPr bwMode="auto">
          <a:xfrm>
            <a:off x="7884368" y="764704"/>
            <a:ext cx="538162" cy="504825"/>
          </a:xfrm>
          <a:prstGeom prst="actionButtonBackPrevious">
            <a:avLst/>
          </a:prstGeom>
          <a:solidFill>
            <a:schemeClr val="accent1"/>
          </a:solidFill>
          <a:ln w="9525">
            <a:noFill/>
            <a:miter lim="800000"/>
            <a:headEnd/>
            <a:tailEnd/>
          </a:ln>
          <a:effectLst/>
        </p:spPr>
        <p:txBody>
          <a:bodyPr wrap="none" anchor="ctr"/>
          <a:lstStyle/>
          <a:p>
            <a:endParaRPr lang="hr-H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hr-HR" sz="4000"/>
              <a:t>Polje primjene BK </a:t>
            </a:r>
            <a:r>
              <a:rPr lang="hr-HR" sz="4000" i="1"/>
              <a:t>ratione personae</a:t>
            </a:r>
            <a:endParaRPr lang="en-US" sz="4000"/>
          </a:p>
        </p:txBody>
      </p:sp>
      <p:sp>
        <p:nvSpPr>
          <p:cNvPr id="56323" name="Rectangle 3"/>
          <p:cNvSpPr>
            <a:spLocks noGrp="1" noChangeArrowheads="1"/>
          </p:cNvSpPr>
          <p:nvPr>
            <p:ph idx="1"/>
          </p:nvPr>
        </p:nvSpPr>
        <p:spPr/>
        <p:txBody>
          <a:bodyPr/>
          <a:lstStyle/>
          <a:p>
            <a:r>
              <a:rPr lang="hr-HR"/>
              <a:t>prodaja robe</a:t>
            </a:r>
          </a:p>
          <a:p>
            <a:r>
              <a:rPr lang="hr-HR"/>
              <a:t>pokretnine</a:t>
            </a:r>
          </a:p>
          <a:p>
            <a:pPr lvl="1"/>
            <a:r>
              <a:rPr lang="hr-HR"/>
              <a:t>što su pokretnine</a:t>
            </a:r>
          </a:p>
          <a:p>
            <a:r>
              <a:rPr lang="hr-HR"/>
              <a:t>ne barter </a:t>
            </a:r>
          </a:p>
          <a:p>
            <a:pPr lvl="1"/>
            <a:r>
              <a:rPr lang="hr-HR"/>
              <a:t>ali da dva povezana ugovora o prodaji</a:t>
            </a:r>
          </a:p>
          <a:p>
            <a:r>
              <a:rPr lang="hr-HR"/>
              <a:t>pitanje mješovitih ugovora (npr. distribucija)</a:t>
            </a:r>
          </a:p>
          <a:p>
            <a:r>
              <a:rPr lang="hr-HR"/>
              <a:t>povezano s pitanjem čl. 3. BK</a:t>
            </a:r>
          </a:p>
          <a:p>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1000"/>
                                        <p:tgtEl>
                                          <p:spTgt spid="56323">
                                            <p:txEl>
                                              <p:pRg st="0" end="0"/>
                                            </p:txEl>
                                          </p:spTgt>
                                        </p:tgtEl>
                                      </p:cBhvr>
                                    </p:animEffect>
                                    <p:anim calcmode="lin" valueType="num">
                                      <p:cBhvr>
                                        <p:cTn id="8" dur="10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6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6323">
                                            <p:txEl>
                                              <p:pRg st="1" end="1"/>
                                            </p:txEl>
                                          </p:spTgt>
                                        </p:tgtEl>
                                        <p:attrNameLst>
                                          <p:attrName>style.visibility</p:attrName>
                                        </p:attrNameLst>
                                      </p:cBhvr>
                                      <p:to>
                                        <p:strVal val="visible"/>
                                      </p:to>
                                    </p:set>
                                    <p:animEffect transition="in" filter="fade">
                                      <p:cBhvr>
                                        <p:cTn id="14" dur="1000"/>
                                        <p:tgtEl>
                                          <p:spTgt spid="56323">
                                            <p:txEl>
                                              <p:pRg st="1" end="1"/>
                                            </p:txEl>
                                          </p:spTgt>
                                        </p:tgtEl>
                                      </p:cBhvr>
                                    </p:animEffect>
                                    <p:anim calcmode="lin" valueType="num">
                                      <p:cBhvr>
                                        <p:cTn id="15" dur="10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63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6323">
                                            <p:txEl>
                                              <p:pRg st="2" end="2"/>
                                            </p:txEl>
                                          </p:spTgt>
                                        </p:tgtEl>
                                        <p:attrNameLst>
                                          <p:attrName>style.visibility</p:attrName>
                                        </p:attrNameLst>
                                      </p:cBhvr>
                                      <p:to>
                                        <p:strVal val="visible"/>
                                      </p:to>
                                    </p:set>
                                    <p:animEffect transition="in" filter="fade">
                                      <p:cBhvr>
                                        <p:cTn id="21" dur="1000"/>
                                        <p:tgtEl>
                                          <p:spTgt spid="56323">
                                            <p:txEl>
                                              <p:pRg st="2" end="2"/>
                                            </p:txEl>
                                          </p:spTgt>
                                        </p:tgtEl>
                                      </p:cBhvr>
                                    </p:animEffect>
                                    <p:anim calcmode="lin" valueType="num">
                                      <p:cBhvr>
                                        <p:cTn id="22" dur="10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63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6323">
                                            <p:txEl>
                                              <p:pRg st="3" end="3"/>
                                            </p:txEl>
                                          </p:spTgt>
                                        </p:tgtEl>
                                        <p:attrNameLst>
                                          <p:attrName>style.visibility</p:attrName>
                                        </p:attrNameLst>
                                      </p:cBhvr>
                                      <p:to>
                                        <p:strVal val="visible"/>
                                      </p:to>
                                    </p:set>
                                    <p:animEffect transition="in" filter="fade">
                                      <p:cBhvr>
                                        <p:cTn id="28" dur="1000"/>
                                        <p:tgtEl>
                                          <p:spTgt spid="56323">
                                            <p:txEl>
                                              <p:pRg st="3" end="3"/>
                                            </p:txEl>
                                          </p:spTgt>
                                        </p:tgtEl>
                                      </p:cBhvr>
                                    </p:animEffect>
                                    <p:anim calcmode="lin" valueType="num">
                                      <p:cBhvr>
                                        <p:cTn id="29" dur="1000" fill="hold"/>
                                        <p:tgtEl>
                                          <p:spTgt spid="563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63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6323">
                                            <p:txEl>
                                              <p:pRg st="4" end="4"/>
                                            </p:txEl>
                                          </p:spTgt>
                                        </p:tgtEl>
                                        <p:attrNameLst>
                                          <p:attrName>style.visibility</p:attrName>
                                        </p:attrNameLst>
                                      </p:cBhvr>
                                      <p:to>
                                        <p:strVal val="visible"/>
                                      </p:to>
                                    </p:set>
                                    <p:animEffect transition="in" filter="fade">
                                      <p:cBhvr>
                                        <p:cTn id="35" dur="1000"/>
                                        <p:tgtEl>
                                          <p:spTgt spid="56323">
                                            <p:txEl>
                                              <p:pRg st="4" end="4"/>
                                            </p:txEl>
                                          </p:spTgt>
                                        </p:tgtEl>
                                      </p:cBhvr>
                                    </p:animEffect>
                                    <p:anim calcmode="lin" valueType="num">
                                      <p:cBhvr>
                                        <p:cTn id="36" dur="10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63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6323">
                                            <p:txEl>
                                              <p:pRg st="5" end="5"/>
                                            </p:txEl>
                                          </p:spTgt>
                                        </p:tgtEl>
                                        <p:attrNameLst>
                                          <p:attrName>style.visibility</p:attrName>
                                        </p:attrNameLst>
                                      </p:cBhvr>
                                      <p:to>
                                        <p:strVal val="visible"/>
                                      </p:to>
                                    </p:set>
                                    <p:animEffect transition="in" filter="fade">
                                      <p:cBhvr>
                                        <p:cTn id="42" dur="1000"/>
                                        <p:tgtEl>
                                          <p:spTgt spid="56323">
                                            <p:txEl>
                                              <p:pRg st="5" end="5"/>
                                            </p:txEl>
                                          </p:spTgt>
                                        </p:tgtEl>
                                      </p:cBhvr>
                                    </p:animEffect>
                                    <p:anim calcmode="lin" valueType="num">
                                      <p:cBhvr>
                                        <p:cTn id="43" dur="1000" fill="hold"/>
                                        <p:tgtEl>
                                          <p:spTgt spid="563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63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6323">
                                            <p:txEl>
                                              <p:pRg st="6" end="6"/>
                                            </p:txEl>
                                          </p:spTgt>
                                        </p:tgtEl>
                                        <p:attrNameLst>
                                          <p:attrName>style.visibility</p:attrName>
                                        </p:attrNameLst>
                                      </p:cBhvr>
                                      <p:to>
                                        <p:strVal val="visible"/>
                                      </p:to>
                                    </p:set>
                                    <p:animEffect transition="in" filter="fade">
                                      <p:cBhvr>
                                        <p:cTn id="49" dur="1000"/>
                                        <p:tgtEl>
                                          <p:spTgt spid="56323">
                                            <p:txEl>
                                              <p:pRg st="6" end="6"/>
                                            </p:txEl>
                                          </p:spTgt>
                                        </p:tgtEl>
                                      </p:cBhvr>
                                    </p:animEffect>
                                    <p:anim calcmode="lin" valueType="num">
                                      <p:cBhvr>
                                        <p:cTn id="50" dur="1000" fill="hold"/>
                                        <p:tgtEl>
                                          <p:spTgt spid="5632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632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hr-HR" sz="4000"/>
              <a:t>Polje primjene BK </a:t>
            </a:r>
            <a:r>
              <a:rPr lang="hr-HR" sz="4000" i="1"/>
              <a:t>ratione personae</a:t>
            </a:r>
            <a:endParaRPr lang="en-US" sz="4000" i="1"/>
          </a:p>
        </p:txBody>
      </p:sp>
      <p:sp>
        <p:nvSpPr>
          <p:cNvPr id="57347" name="Rectangle 3"/>
          <p:cNvSpPr>
            <a:spLocks noGrp="1" noChangeArrowheads="1"/>
          </p:cNvSpPr>
          <p:nvPr>
            <p:ph idx="1"/>
          </p:nvPr>
        </p:nvSpPr>
        <p:spPr/>
        <p:txBody>
          <a:bodyPr/>
          <a:lstStyle/>
          <a:p>
            <a:r>
              <a:rPr lang="hr-HR"/>
              <a:t>čl. 92 – primjena Konvencije samo na sklapanje ugovora ili samo na ugovor (prava i obveze stranaka)</a:t>
            </a:r>
          </a:p>
          <a:p>
            <a:r>
              <a:rPr lang="hr-HR"/>
              <a:t>čl. 93. – primjena Konvencije u saveznim državama</a:t>
            </a:r>
          </a:p>
          <a:p>
            <a:r>
              <a:rPr lang="hr-HR"/>
              <a:t>čl. 94. primjena Konvencije u odnosu stranaka iz država koje imaju posebna regionalna pravila za prodaju </a:t>
            </a: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1000"/>
                                        <p:tgtEl>
                                          <p:spTgt spid="57347">
                                            <p:txEl>
                                              <p:pRg st="0" end="0"/>
                                            </p:txEl>
                                          </p:spTgt>
                                        </p:tgtEl>
                                      </p:cBhvr>
                                    </p:animEffect>
                                    <p:anim calcmode="lin" valueType="num">
                                      <p:cBhvr>
                                        <p:cTn id="8" dur="10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73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fade">
                                      <p:cBhvr>
                                        <p:cTn id="14" dur="1000"/>
                                        <p:tgtEl>
                                          <p:spTgt spid="57347">
                                            <p:txEl>
                                              <p:pRg st="1" end="1"/>
                                            </p:txEl>
                                          </p:spTgt>
                                        </p:tgtEl>
                                      </p:cBhvr>
                                    </p:animEffect>
                                    <p:anim calcmode="lin" valueType="num">
                                      <p:cBhvr>
                                        <p:cTn id="15" dur="10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73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fade">
                                      <p:cBhvr>
                                        <p:cTn id="21" dur="1000"/>
                                        <p:tgtEl>
                                          <p:spTgt spid="57347">
                                            <p:txEl>
                                              <p:pRg st="2" end="2"/>
                                            </p:txEl>
                                          </p:spTgt>
                                        </p:tgtEl>
                                      </p:cBhvr>
                                    </p:animEffect>
                                    <p:anim calcmode="lin" valueType="num">
                                      <p:cBhvr>
                                        <p:cTn id="22" dur="10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73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hr-HR"/>
              <a:t>BK se primjenjuje </a:t>
            </a:r>
            <a:endParaRPr lang="en-US"/>
          </a:p>
        </p:txBody>
      </p:sp>
      <p:sp>
        <p:nvSpPr>
          <p:cNvPr id="58371" name="Rectangle 3"/>
          <p:cNvSpPr>
            <a:spLocks noGrp="1" noChangeArrowheads="1"/>
          </p:cNvSpPr>
          <p:nvPr>
            <p:ph idx="1"/>
          </p:nvPr>
        </p:nvSpPr>
        <p:spPr/>
        <p:txBody>
          <a:bodyPr/>
          <a:lstStyle/>
          <a:p>
            <a:r>
              <a:rPr lang="en-US"/>
              <a:t>(a) when the States are Contracting States; or </a:t>
            </a:r>
          </a:p>
          <a:p>
            <a:r>
              <a:rPr lang="en-US"/>
              <a:t>(b) when the rules of private international law lead to the application of the law of a Contracting State.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1000"/>
                                        <p:tgtEl>
                                          <p:spTgt spid="58371">
                                            <p:txEl>
                                              <p:pRg st="0" end="0"/>
                                            </p:txEl>
                                          </p:spTgt>
                                        </p:tgtEl>
                                      </p:cBhvr>
                                    </p:animEffect>
                                    <p:anim calcmode="lin" valueType="num">
                                      <p:cBhvr>
                                        <p:cTn id="8" dur="1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83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8371">
                                            <p:txEl>
                                              <p:pRg st="1" end="1"/>
                                            </p:txEl>
                                          </p:spTgt>
                                        </p:tgtEl>
                                        <p:attrNameLst>
                                          <p:attrName>style.visibility</p:attrName>
                                        </p:attrNameLst>
                                      </p:cBhvr>
                                      <p:to>
                                        <p:strVal val="visible"/>
                                      </p:to>
                                    </p:set>
                                    <p:animEffect transition="in" filter="fade">
                                      <p:cBhvr>
                                        <p:cTn id="14" dur="1000"/>
                                        <p:tgtEl>
                                          <p:spTgt spid="58371">
                                            <p:txEl>
                                              <p:pRg st="1" end="1"/>
                                            </p:txEl>
                                          </p:spTgt>
                                        </p:tgtEl>
                                      </p:cBhvr>
                                    </p:animEffect>
                                    <p:anim calcmode="lin" valueType="num">
                                      <p:cBhvr>
                                        <p:cTn id="15" dur="10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83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hr-HR"/>
              <a:t>Praznine u BK</a:t>
            </a:r>
            <a:endParaRPr lang="en-US"/>
          </a:p>
        </p:txBody>
      </p:sp>
      <p:sp>
        <p:nvSpPr>
          <p:cNvPr id="20483" name="Rectangle 3"/>
          <p:cNvSpPr>
            <a:spLocks noGrp="1" noChangeArrowheads="1"/>
          </p:cNvSpPr>
          <p:nvPr>
            <p:ph idx="1"/>
          </p:nvPr>
        </p:nvSpPr>
        <p:spPr/>
        <p:txBody>
          <a:bodyPr/>
          <a:lstStyle/>
          <a:p>
            <a:r>
              <a:rPr lang="hr-HR"/>
              <a:t>vanjske i unutarnje praznine</a:t>
            </a:r>
          </a:p>
          <a:p>
            <a:r>
              <a:rPr lang="hr-HR"/>
              <a:t>vanjske praznine</a:t>
            </a:r>
          </a:p>
          <a:p>
            <a:pPr lvl="1"/>
            <a:r>
              <a:rPr lang="hr-HR"/>
              <a:t>čl. 4.</a:t>
            </a:r>
          </a:p>
          <a:p>
            <a:pPr lvl="1"/>
            <a:r>
              <a:rPr lang="hr-HR"/>
              <a:t>čl. 5. </a:t>
            </a:r>
          </a:p>
          <a:p>
            <a:pPr lvl="1"/>
            <a:r>
              <a:rPr lang="hr-HR"/>
              <a:t>čl. 2.</a:t>
            </a:r>
          </a:p>
          <a:p>
            <a:pPr lvl="1"/>
            <a:r>
              <a:rPr lang="hr-HR"/>
              <a:t>čl. 3. </a:t>
            </a: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1000"/>
                                        <p:tgtEl>
                                          <p:spTgt spid="20483">
                                            <p:txEl>
                                              <p:pRg st="1" end="1"/>
                                            </p:txEl>
                                          </p:spTgt>
                                        </p:tgtEl>
                                      </p:cBhvr>
                                    </p:animEffect>
                                    <p:anim calcmode="lin" valueType="num">
                                      <p:cBhvr>
                                        <p:cTn id="13"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48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1000"/>
                                        <p:tgtEl>
                                          <p:spTgt spid="20483">
                                            <p:txEl>
                                              <p:pRg st="2" end="2"/>
                                            </p:txEl>
                                          </p:spTgt>
                                        </p:tgtEl>
                                      </p:cBhvr>
                                    </p:animEffect>
                                    <p:anim calcmode="lin" valueType="num">
                                      <p:cBhvr>
                                        <p:cTn id="18"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048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fade">
                                      <p:cBhvr>
                                        <p:cTn id="22" dur="1000"/>
                                        <p:tgtEl>
                                          <p:spTgt spid="20483">
                                            <p:txEl>
                                              <p:pRg st="3" end="3"/>
                                            </p:txEl>
                                          </p:spTgt>
                                        </p:tgtEl>
                                      </p:cBhvr>
                                    </p:animEffect>
                                    <p:anim calcmode="lin" valueType="num">
                                      <p:cBhvr>
                                        <p:cTn id="23"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048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fade">
                                      <p:cBhvr>
                                        <p:cTn id="27" dur="1000"/>
                                        <p:tgtEl>
                                          <p:spTgt spid="20483">
                                            <p:txEl>
                                              <p:pRg st="4" end="4"/>
                                            </p:txEl>
                                          </p:spTgt>
                                        </p:tgtEl>
                                      </p:cBhvr>
                                    </p:animEffect>
                                    <p:anim calcmode="lin" valueType="num">
                                      <p:cBhvr>
                                        <p:cTn id="28"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048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fade">
                                      <p:cBhvr>
                                        <p:cTn id="32" dur="1000"/>
                                        <p:tgtEl>
                                          <p:spTgt spid="20483">
                                            <p:txEl>
                                              <p:pRg st="5" end="5"/>
                                            </p:txEl>
                                          </p:spTgt>
                                        </p:tgtEl>
                                      </p:cBhvr>
                                    </p:animEffect>
                                    <p:anim calcmode="lin" valueType="num">
                                      <p:cBhvr>
                                        <p:cTn id="33" dur="10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048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hr-HR"/>
              <a:t>Čl. 4. BK</a:t>
            </a:r>
            <a:endParaRPr lang="en-US"/>
          </a:p>
        </p:txBody>
      </p:sp>
      <p:sp>
        <p:nvSpPr>
          <p:cNvPr id="24579" name="Rectangle 3"/>
          <p:cNvSpPr>
            <a:spLocks noGrp="1" noChangeArrowheads="1"/>
          </p:cNvSpPr>
          <p:nvPr>
            <p:ph idx="1"/>
          </p:nvPr>
        </p:nvSpPr>
        <p:spPr/>
        <p:txBody>
          <a:bodyPr/>
          <a:lstStyle/>
          <a:p>
            <a:r>
              <a:rPr lang="en-US" sz="2800"/>
              <a:t>This Convention governs only the formation of the contract of sale and the rights and obligations of the seller and the buyer arising from such a contract. In particular, except as otherwise expressly provided in this Convention, it is not concerned with: </a:t>
            </a:r>
            <a:endParaRPr lang="hr-HR" sz="2800"/>
          </a:p>
          <a:p>
            <a:pPr lvl="1"/>
            <a:r>
              <a:rPr lang="en-US" sz="2400"/>
              <a:t>(a) the validity of the contract or of any of its provisions or of any usage; </a:t>
            </a:r>
          </a:p>
          <a:p>
            <a:pPr lvl="1"/>
            <a:r>
              <a:rPr lang="en-US" sz="2400"/>
              <a:t>(b) the effect which the contract may have on the property in the goods sold.</a:t>
            </a:r>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vnica">
  <a:themeElements>
    <a:clrScheme name="Livnic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Livnic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vnic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347</TotalTime>
  <Words>1783</Words>
  <Application>Microsoft Office PowerPoint</Application>
  <PresentationFormat>Prikaz na zaslonu (4:3)</PresentationFormat>
  <Paragraphs>168</Paragraphs>
  <Slides>34</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34</vt:i4>
      </vt:variant>
    </vt:vector>
  </HeadingPairs>
  <TitlesOfParts>
    <vt:vector size="38" baseType="lpstr">
      <vt:lpstr>Arial</vt:lpstr>
      <vt:lpstr>Rockwell</vt:lpstr>
      <vt:lpstr>Wingdings 2</vt:lpstr>
      <vt:lpstr>Livnica</vt:lpstr>
      <vt:lpstr>Polje primjene Bečke konvencije o ugovorima o međunarodnoj prodaji robe</vt:lpstr>
      <vt:lpstr>Polje primjene BK ratione personae</vt:lpstr>
      <vt:lpstr>Polje primjene BK ratione personae</vt:lpstr>
      <vt:lpstr>                   Čl. 10. BK</vt:lpstr>
      <vt:lpstr>Polje primjene BK ratione personae</vt:lpstr>
      <vt:lpstr>Polje primjene BK ratione personae</vt:lpstr>
      <vt:lpstr>BK se primjenjuje </vt:lpstr>
      <vt:lpstr>Praznine u BK</vt:lpstr>
      <vt:lpstr>Čl. 4. BK</vt:lpstr>
      <vt:lpstr>Čl. 4. BK</vt:lpstr>
      <vt:lpstr>Čl. 5. BK</vt:lpstr>
      <vt:lpstr>Čl. 2. BK</vt:lpstr>
      <vt:lpstr>Čl. 2.</vt:lpstr>
      <vt:lpstr>Čl. 3. BK</vt:lpstr>
      <vt:lpstr>“Unutarnje praznine” BK</vt:lpstr>
      <vt:lpstr>Popunjavanje unutarnjih praznina BK</vt:lpstr>
      <vt:lpstr>Opća načela na kojima se BK temelji</vt:lpstr>
      <vt:lpstr>Non venire contra factum proprium</vt:lpstr>
      <vt:lpstr>Freedom of contract</vt:lpstr>
      <vt:lpstr>Opća načela na kojima se BK temelji</vt:lpstr>
      <vt:lpstr>Čl. 1:302 PECL</vt:lpstr>
      <vt:lpstr>Opća načela na kojima se BK temelji</vt:lpstr>
      <vt:lpstr>                Čl. 24. BK</vt:lpstr>
      <vt:lpstr>Opća načela na kojima se BK temelji</vt:lpstr>
      <vt:lpstr>Čl. 84 BK</vt:lpstr>
      <vt:lpstr>Što nisu opća načela BK</vt:lpstr>
      <vt:lpstr>Članak 7/2 BK</vt:lpstr>
      <vt:lpstr>Čl. 7/1 BK</vt:lpstr>
      <vt:lpstr>Tumačenje BK I</vt:lpstr>
      <vt:lpstr>Čl. 9. BK</vt:lpstr>
      <vt:lpstr>Tumačenje BK II</vt:lpstr>
      <vt:lpstr>Čl. 8. BK</vt:lpstr>
      <vt:lpstr>Članak 7/2 BK</vt:lpstr>
      <vt:lpstr>Popunjavanje praznina, ako nema općih načela</vt:lpstr>
    </vt:vector>
  </TitlesOfParts>
  <Company>Pravni fakultet u Zagrebu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Sinisa Petrovic</dc:creator>
  <cp:lastModifiedBy>Admin</cp:lastModifiedBy>
  <cp:revision>21</cp:revision>
  <dcterms:created xsi:type="dcterms:W3CDTF">2004-11-25T14:08:12Z</dcterms:created>
  <dcterms:modified xsi:type="dcterms:W3CDTF">2015-02-05T09:43:11Z</dcterms:modified>
</cp:coreProperties>
</file>