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nisa" initials="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0-24T22:47:34.767" idx="1">
    <p:pos x="1204" y="2077"/>
    <p:text>čl.295/1 izjednačuje tipski i formularni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0-24T22:49:28.585" idx="2">
    <p:pos x="1964" y="2077"/>
    <p:text>što znači objavljeni na uobičajeni način?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0-24T23:04:02.061" idx="3">
    <p:pos x="3596" y="1344"/>
    <p:text>može course of dealing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0-24T23:19:00.714" idx="4">
    <p:pos x="2513" y="1027"/>
    <p:text>novi ugovori i instituti tokom 80-ih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7915243-EAFB-4D0C-94DD-EB23D3A001AC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C6DB65-48B2-457B-9BA4-D9D6A5CE930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243-EAFB-4D0C-94DD-EB23D3A001AC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6DB65-48B2-457B-9BA4-D9D6A5CE930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243-EAFB-4D0C-94DD-EB23D3A001AC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6DB65-48B2-457B-9BA4-D9D6A5CE930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243-EAFB-4D0C-94DD-EB23D3A001AC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6DB65-48B2-457B-9BA4-D9D6A5CE930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915243-EAFB-4D0C-94DD-EB23D3A001AC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C6DB65-48B2-457B-9BA4-D9D6A5CE930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243-EAFB-4D0C-94DD-EB23D3A001AC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0C6DB65-48B2-457B-9BA4-D9D6A5CE930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243-EAFB-4D0C-94DD-EB23D3A001AC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0C6DB65-48B2-457B-9BA4-D9D6A5CE930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243-EAFB-4D0C-94DD-EB23D3A001AC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6DB65-48B2-457B-9BA4-D9D6A5CE930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243-EAFB-4D0C-94DD-EB23D3A001AC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6DB65-48B2-457B-9BA4-D9D6A5CE930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915243-EAFB-4D0C-94DD-EB23D3A001AC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C6DB65-48B2-457B-9BA4-D9D6A5CE930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7915243-EAFB-4D0C-94DD-EB23D3A001AC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C6DB65-48B2-457B-9BA4-D9D6A5CE930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7915243-EAFB-4D0C-94DD-EB23D3A001AC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0C6DB65-48B2-457B-9BA4-D9D6A5CE930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Formularni</a:t>
            </a:r>
            <a:r>
              <a:rPr lang="hr-HR" dirty="0" smtClean="0"/>
              <a:t> ugovori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Unaprijed pripremljeni tekst</a:t>
            </a:r>
          </a:p>
          <a:p>
            <a:r>
              <a:rPr lang="hr-HR" dirty="0" smtClean="0"/>
              <a:t>Funkcija</a:t>
            </a:r>
          </a:p>
          <a:p>
            <a:r>
              <a:rPr lang="hr-HR" dirty="0" smtClean="0"/>
              <a:t>Opći uvjeti ugovora</a:t>
            </a:r>
          </a:p>
          <a:p>
            <a:r>
              <a:rPr lang="hr-HR" dirty="0" smtClean="0"/>
              <a:t>Tipski</a:t>
            </a:r>
          </a:p>
          <a:p>
            <a:r>
              <a:rPr lang="hr-HR" dirty="0" smtClean="0"/>
              <a:t>Adhezijski</a:t>
            </a:r>
          </a:p>
          <a:p>
            <a:r>
              <a:rPr lang="hr-HR" dirty="0" smtClean="0"/>
              <a:t>Klauzule i termini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Opći uvjeti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Tko ih koristi</a:t>
            </a:r>
          </a:p>
          <a:p>
            <a:r>
              <a:rPr lang="hr-HR" dirty="0" smtClean="0"/>
              <a:t>Tko ih kontrolira/ odobrava</a:t>
            </a:r>
          </a:p>
          <a:p>
            <a:r>
              <a:rPr lang="hr-HR" dirty="0" smtClean="0"/>
              <a:t>Kada obvezuju – subjektivna i objektivna pretpostavka</a:t>
            </a:r>
          </a:p>
          <a:p>
            <a:r>
              <a:rPr lang="hr-HR" dirty="0" smtClean="0"/>
              <a:t>Ako obvezuju, jednaka pravna snaga</a:t>
            </a:r>
          </a:p>
          <a:p>
            <a:r>
              <a:rPr lang="hr-HR" dirty="0" smtClean="0"/>
              <a:t>No, </a:t>
            </a:r>
            <a:r>
              <a:rPr lang="hr-HR" dirty="0" err="1" smtClean="0"/>
              <a:t>lex</a:t>
            </a:r>
            <a:r>
              <a:rPr lang="hr-HR" dirty="0" smtClean="0"/>
              <a:t> </a:t>
            </a:r>
            <a:r>
              <a:rPr lang="hr-HR" dirty="0" err="1" smtClean="0"/>
              <a:t>specialis</a:t>
            </a:r>
            <a:r>
              <a:rPr lang="hr-HR" dirty="0" smtClean="0"/>
              <a:t> </a:t>
            </a:r>
            <a:r>
              <a:rPr lang="hr-HR" dirty="0" err="1" smtClean="0"/>
              <a:t>derogat</a:t>
            </a:r>
            <a:r>
              <a:rPr lang="hr-HR" dirty="0" smtClean="0"/>
              <a:t> </a:t>
            </a:r>
            <a:r>
              <a:rPr lang="hr-HR" dirty="0" err="1" smtClean="0"/>
              <a:t>legi</a:t>
            </a:r>
            <a:r>
              <a:rPr lang="hr-HR" dirty="0" smtClean="0"/>
              <a:t> generali</a:t>
            </a:r>
          </a:p>
          <a:p>
            <a:r>
              <a:rPr lang="hr-HR" dirty="0" err="1" smtClean="0"/>
              <a:t>Ništetnost</a:t>
            </a:r>
            <a:r>
              <a:rPr lang="hr-HR" dirty="0" smtClean="0"/>
              <a:t> pojedinih odredbi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Tipski i adhezijski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Odnos prema općim uvjetima ugovora</a:t>
            </a:r>
          </a:p>
          <a:p>
            <a:r>
              <a:rPr lang="hr-HR" dirty="0" smtClean="0"/>
              <a:t>Razlika tipskih i adhezijskih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Klauzule i termini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primjeri</a:t>
            </a:r>
          </a:p>
          <a:p>
            <a:r>
              <a:rPr lang="hr-HR" dirty="0" smtClean="0"/>
              <a:t>Jesu li običaji? </a:t>
            </a:r>
          </a:p>
          <a:p>
            <a:r>
              <a:rPr lang="hr-HR" dirty="0" smtClean="0"/>
              <a:t>Je li uobičajeno da se primjenjuju?</a:t>
            </a:r>
          </a:p>
          <a:p>
            <a:r>
              <a:rPr lang="hr-HR" dirty="0" smtClean="0"/>
              <a:t>Razlike prema struci, profesionalnosti, vrsti ugovornog odnosa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Incoterms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Termini </a:t>
            </a:r>
          </a:p>
          <a:p>
            <a:r>
              <a:rPr lang="hr-HR" dirty="0" smtClean="0"/>
              <a:t>Nisu običaji, ali su uobičajeni</a:t>
            </a:r>
          </a:p>
          <a:p>
            <a:r>
              <a:rPr lang="hr-HR" dirty="0" smtClean="0"/>
              <a:t>ICC</a:t>
            </a:r>
          </a:p>
          <a:p>
            <a:r>
              <a:rPr lang="hr-HR" dirty="0" smtClean="0"/>
              <a:t>prvi 1936, novi </a:t>
            </a:r>
            <a:r>
              <a:rPr lang="hr-HR" dirty="0" err="1" smtClean="0"/>
              <a:t>Incoterms</a:t>
            </a:r>
            <a:r>
              <a:rPr lang="hr-HR" dirty="0" smtClean="0"/>
              <a:t> 2010 stupaju na snagu 1.1.2011.</a:t>
            </a:r>
          </a:p>
          <a:p>
            <a:r>
              <a:rPr lang="hr-HR" dirty="0" smtClean="0"/>
              <a:t>CIF -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inco2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logwin-logistics.com/uploads/pics/09_Logwin_Incoterms2000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Pojam međunarodnog trgovačkog prava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dirty="0" smtClean="0"/>
              <a:t>UNCITRAL 1966.</a:t>
            </a:r>
          </a:p>
          <a:p>
            <a:pPr lvl="1">
              <a:lnSpc>
                <a:spcPct val="80000"/>
              </a:lnSpc>
            </a:pPr>
            <a:r>
              <a:rPr lang="hr-HR" sz="2400" dirty="0" smtClean="0"/>
              <a:t>Prodaja robe</a:t>
            </a:r>
          </a:p>
          <a:p>
            <a:pPr lvl="1">
              <a:lnSpc>
                <a:spcPct val="80000"/>
              </a:lnSpc>
            </a:pPr>
            <a:r>
              <a:rPr lang="hr-HR" sz="2400" dirty="0" smtClean="0"/>
              <a:t>Vrijednosni papiri i dokumentarni akreditivi</a:t>
            </a:r>
          </a:p>
          <a:p>
            <a:pPr lvl="1">
              <a:lnSpc>
                <a:spcPct val="80000"/>
              </a:lnSpc>
            </a:pPr>
            <a:r>
              <a:rPr lang="hr-HR" sz="2400" dirty="0" smtClean="0"/>
              <a:t>Propisi o poslovanju u međunarodnoj trgovini</a:t>
            </a:r>
          </a:p>
          <a:p>
            <a:pPr lvl="1">
              <a:lnSpc>
                <a:spcPct val="80000"/>
              </a:lnSpc>
            </a:pPr>
            <a:r>
              <a:rPr lang="hr-HR" sz="2400" dirty="0" smtClean="0"/>
              <a:t>Osiguranje </a:t>
            </a:r>
          </a:p>
          <a:p>
            <a:pPr lvl="1">
              <a:lnSpc>
                <a:spcPct val="80000"/>
              </a:lnSpc>
            </a:pPr>
            <a:r>
              <a:rPr lang="hr-HR" sz="2400" dirty="0" smtClean="0"/>
              <a:t>Prijevoz</a:t>
            </a:r>
          </a:p>
          <a:p>
            <a:pPr lvl="1">
              <a:lnSpc>
                <a:spcPct val="80000"/>
              </a:lnSpc>
            </a:pPr>
            <a:r>
              <a:rPr lang="hr-HR" sz="2400" dirty="0" smtClean="0"/>
              <a:t>Industrijsko vlasništvo i  autorsko pravo</a:t>
            </a:r>
          </a:p>
          <a:p>
            <a:pPr lvl="1">
              <a:lnSpc>
                <a:spcPct val="80000"/>
              </a:lnSpc>
            </a:pPr>
            <a:r>
              <a:rPr lang="hr-HR" sz="2400" dirty="0" smtClean="0"/>
              <a:t>Trgovačka arbitraža</a:t>
            </a:r>
          </a:p>
          <a:p>
            <a:pPr>
              <a:lnSpc>
                <a:spcPct val="80000"/>
              </a:lnSpc>
            </a:pPr>
            <a:r>
              <a:rPr lang="hr-HR" dirty="0" smtClean="0"/>
              <a:t>Harmonizacija</a:t>
            </a:r>
          </a:p>
          <a:p>
            <a:pPr>
              <a:lnSpc>
                <a:spcPct val="80000"/>
              </a:lnSpc>
            </a:pPr>
            <a:r>
              <a:rPr lang="hr-HR" dirty="0" err="1" smtClean="0"/>
              <a:t>Lex</a:t>
            </a:r>
            <a:r>
              <a:rPr lang="hr-HR" dirty="0" smtClean="0"/>
              <a:t> </a:t>
            </a:r>
            <a:r>
              <a:rPr lang="hr-HR" dirty="0" err="1" smtClean="0"/>
              <a:t>mercatoria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Harmonizacija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Autonomna i heteronomna</a:t>
            </a:r>
          </a:p>
          <a:p>
            <a:r>
              <a:rPr lang="hr-HR" dirty="0" err="1" smtClean="0"/>
              <a:t>Formulating</a:t>
            </a:r>
            <a:r>
              <a:rPr lang="hr-HR" dirty="0" smtClean="0"/>
              <a:t> </a:t>
            </a:r>
            <a:r>
              <a:rPr lang="hr-HR" dirty="0" err="1" smtClean="0"/>
              <a:t>agencies</a:t>
            </a:r>
            <a:r>
              <a:rPr lang="hr-HR" dirty="0" smtClean="0"/>
              <a:t>; vladine i nevladine</a:t>
            </a:r>
          </a:p>
          <a:p>
            <a:r>
              <a:rPr lang="hr-HR" dirty="0" smtClean="0"/>
              <a:t>ICC</a:t>
            </a:r>
          </a:p>
          <a:p>
            <a:r>
              <a:rPr lang="hr-HR" dirty="0" smtClean="0"/>
              <a:t>UNIDROIT</a:t>
            </a:r>
          </a:p>
          <a:p>
            <a:pPr lvl="1"/>
            <a:r>
              <a:rPr lang="hr-HR" dirty="0" smtClean="0"/>
              <a:t>UNIDROIT načela ugovornog prava</a:t>
            </a:r>
          </a:p>
          <a:p>
            <a:r>
              <a:rPr lang="hr-HR" dirty="0" smtClean="0"/>
              <a:t>UNCITRAL</a:t>
            </a:r>
          </a:p>
          <a:p>
            <a:r>
              <a:rPr lang="hr-HR" dirty="0" smtClean="0"/>
              <a:t>Nacrt zajedničkog referentnog okvira</a:t>
            </a:r>
          </a:p>
          <a:p>
            <a:r>
              <a:rPr lang="hr-HR" dirty="0" err="1" smtClean="0"/>
              <a:t>Soft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52</TotalTime>
  <Words>161</Words>
  <Application>Microsoft Office PowerPoint</Application>
  <PresentationFormat>Prikaz na zaslonu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Rockwell</vt:lpstr>
      <vt:lpstr>Wingdings 2</vt:lpstr>
      <vt:lpstr>Livnica</vt:lpstr>
      <vt:lpstr>Formularni ugovori</vt:lpstr>
      <vt:lpstr>Opći uvjeti ugovora</vt:lpstr>
      <vt:lpstr>Tipski i adhezijski</vt:lpstr>
      <vt:lpstr>Klauzule i termini</vt:lpstr>
      <vt:lpstr>Incoterms</vt:lpstr>
      <vt:lpstr>PowerPointova prezentacija</vt:lpstr>
      <vt:lpstr>PowerPointova prezentacija</vt:lpstr>
      <vt:lpstr>Pojam međunarodnog trgovačkog prava</vt:lpstr>
      <vt:lpstr>Harmonizacija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Sinisa</dc:creator>
  <cp:lastModifiedBy>Admin</cp:lastModifiedBy>
  <cp:revision>8</cp:revision>
  <dcterms:created xsi:type="dcterms:W3CDTF">2010-10-24T20:38:17Z</dcterms:created>
  <dcterms:modified xsi:type="dcterms:W3CDTF">2015-02-05T09:43:44Z</dcterms:modified>
</cp:coreProperties>
</file>