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7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31878F9-42BC-4EDA-9AD1-E4554337B8E3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03ED9F0-08AD-4924-A306-13E7A0DB63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CBF7-F121-4E67-9C72-4B201C8D24AB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B009-1A16-49F5-8048-CFD0A0A586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6C941-E197-4010-9002-08E8D2BF1431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E808B-8C6D-4CDC-A93A-BE08E38CE9C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49D86-735A-43EF-B56F-9C866704EC78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69F345-16F6-456A-A663-C3E6F10DB3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2957E98-68A7-4022-BC53-9BCA468B03A9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9856730-5690-4F29-8A12-323F308A12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7C6777-3BF1-454B-9EC0-F0BAB3F0B0C5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2060EF-5160-4054-9597-C029E58D0B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B46D69-4AE4-4766-8DB3-2E0C66AA1636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088B71-071D-47E6-A79F-2AC4AA5A3D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EC9AE-1C5C-4107-843E-DB26EB2261B9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8C8E8-6E44-4B9E-8FE5-E17C436950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7B7C6-A412-4BFF-9A25-F7DF61C09A12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AD36E-246E-4660-AC94-2143DDF5E8A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6D5B8D7-80F5-446C-A66F-AFF2818496A3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6DBA01A-0399-4023-BFE6-B6866E7DD7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744D338-2C6D-4E53-B121-7D124DD3CD6D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5C36DBA-B42B-4FE6-9789-745B45D76D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F7319F-BCCC-48F8-8B57-EAD43D2D9E9B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D7D0F7A-A4C5-48B1-8E1C-386B6FBD5BA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18" r:id="rId7"/>
    <p:sldLayoutId id="2147483727" r:id="rId8"/>
    <p:sldLayoutId id="2147483728" r:id="rId9"/>
    <p:sldLayoutId id="2147483719" r:id="rId10"/>
    <p:sldLayoutId id="2147483720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72400" cy="2731008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SKLAPANJE UGOVORA</a:t>
            </a:r>
            <a:r>
              <a:rPr lang="hr-HR" sz="4800" smtClean="0"/>
              <a:t/>
            </a:r>
            <a:br>
              <a:rPr lang="hr-HR" sz="4800" smtClean="0"/>
            </a:br>
            <a:endParaRPr lang="hr-HR" sz="480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Učinak ponude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temejno pravilo: čvrsta, neopoziva ponuda – čl. 257 ZOO-a</a:t>
            </a:r>
          </a:p>
          <a:p>
            <a:pPr lvl="1" eaLnBrk="1" hangingPunct="1"/>
            <a:r>
              <a:rPr lang="hr-HR" smtClean="0"/>
              <a:t>ponuditelj je vezan ponudom</a:t>
            </a:r>
          </a:p>
          <a:p>
            <a:pPr lvl="1" eaLnBrk="1" hangingPunct="1"/>
            <a:r>
              <a:rPr lang="hr-HR" smtClean="0"/>
              <a:t>svako navođenje da ponuda ne obvezuje – poziv za stavljanje ponude ili poziv za vođenje pregovora</a:t>
            </a:r>
          </a:p>
          <a:p>
            <a:pPr eaLnBrk="1" hangingPunct="1"/>
            <a:r>
              <a:rPr lang="hr-HR" smtClean="0"/>
              <a:t>povlačenje ponude (sprječavanje učinaka ponude)</a:t>
            </a:r>
          </a:p>
          <a:p>
            <a:pPr eaLnBrk="1" hangingPunct="1"/>
            <a:r>
              <a:rPr lang="hr-HR" smtClean="0"/>
              <a:t>opoziv ponude (uklanjanje učinaka ponude)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Rok za prihvat ponude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do kada ponuda obvezuje (</a:t>
            </a:r>
            <a:r>
              <a:rPr lang="hr-HR" i="1" smtClean="0"/>
              <a:t>“ponuda je otvorena do 15.11.2009.”</a:t>
            </a:r>
            <a:r>
              <a:rPr lang="hr-HR" smtClean="0"/>
              <a:t>)</a:t>
            </a:r>
          </a:p>
          <a:p>
            <a:pPr lvl="1" eaLnBrk="1" hangingPunct="1"/>
            <a:r>
              <a:rPr lang="hr-HR" smtClean="0"/>
              <a:t>ako je određen rok za prihvat</a:t>
            </a:r>
          </a:p>
          <a:p>
            <a:pPr lvl="1" eaLnBrk="1" hangingPunct="1"/>
            <a:r>
              <a:rPr lang="hr-HR" smtClean="0"/>
              <a:t>ako nije određen rok za prihvat </a:t>
            </a:r>
          </a:p>
          <a:p>
            <a:pPr lvl="2" eaLnBrk="1" hangingPunct="1"/>
            <a:r>
              <a:rPr lang="hr-HR" smtClean="0"/>
              <a:t>prisutni /odsutni</a:t>
            </a:r>
          </a:p>
          <a:p>
            <a:pPr eaLnBrk="1" hangingPunct="1"/>
            <a:r>
              <a:rPr lang="hr-HR" smtClean="0"/>
              <a:t>zakašnjeli prihvat - nova ponuda</a:t>
            </a:r>
          </a:p>
          <a:p>
            <a:pPr lvl="1" eaLnBrk="1" hangingPunct="1"/>
            <a:r>
              <a:rPr lang="hr-HR" smtClean="0"/>
              <a:t>iznimka (ugovor je ipak sklopljen):</a:t>
            </a:r>
          </a:p>
          <a:p>
            <a:pPr lvl="2" eaLnBrk="1" hangingPunct="1"/>
            <a:r>
              <a:rPr lang="hr-HR" smtClean="0"/>
              <a:t>objektivna okolnost (ako je prihvat poslan na vrijeme, ali je stigao nakon isteka roka)</a:t>
            </a:r>
          </a:p>
          <a:p>
            <a:pPr lvl="2" eaLnBrk="1" hangingPunct="1"/>
            <a:r>
              <a:rPr lang="hr-HR" smtClean="0"/>
              <a:t>subjektivna okolnost (ako je ponuditelj znao ili je mogao znati da je izjava odaslana pravodobno)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PROTUPONUDA </a:t>
            </a:r>
          </a:p>
          <a:p>
            <a:pPr lvl="1" eaLnBrk="1" hangingPunct="1"/>
            <a:r>
              <a:rPr lang="hr-HR" smtClean="0"/>
              <a:t>nova ponuda</a:t>
            </a:r>
          </a:p>
          <a:p>
            <a:pPr eaLnBrk="1" hangingPunct="1"/>
            <a:endParaRPr lang="hr-HR" smtClean="0"/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OBLIK PONUDE</a:t>
            </a:r>
          </a:p>
          <a:p>
            <a:pPr lvl="1" eaLnBrk="1" hangingPunct="1"/>
            <a:r>
              <a:rPr lang="hr-HR" smtClean="0"/>
              <a:t>ovisi o ugovoru koji se sklapa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Oblik očitovanja volje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izričito</a:t>
            </a:r>
          </a:p>
          <a:p>
            <a:pPr lvl="1" eaLnBrk="1" hangingPunct="1"/>
            <a:r>
              <a:rPr lang="hr-HR" smtClean="0"/>
              <a:t>pismeno</a:t>
            </a:r>
          </a:p>
          <a:p>
            <a:pPr lvl="2" eaLnBrk="1" hangingPunct="1"/>
            <a:r>
              <a:rPr lang="hr-HR" smtClean="0"/>
              <a:t>potpis, paraf, elektronički potpis, faksimil, pečat</a:t>
            </a:r>
          </a:p>
          <a:p>
            <a:pPr lvl="1" eaLnBrk="1" hangingPunct="1"/>
            <a:r>
              <a:rPr lang="hr-HR" smtClean="0"/>
              <a:t>usmeno</a:t>
            </a:r>
          </a:p>
          <a:p>
            <a:pPr eaLnBrk="1" hangingPunct="1"/>
            <a:r>
              <a:rPr lang="hr-HR" smtClean="0"/>
              <a:t>znacima</a:t>
            </a:r>
          </a:p>
          <a:p>
            <a:pPr eaLnBrk="1" hangingPunct="1"/>
            <a:r>
              <a:rPr lang="hr-HR" smtClean="0"/>
              <a:t>konkludentno </a:t>
            </a:r>
          </a:p>
          <a:p>
            <a:pPr eaLnBrk="1" hangingPunct="1"/>
            <a:r>
              <a:rPr lang="hr-HR" smtClean="0"/>
              <a:t>šutnja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Nije ugovor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pismo namjere (letter of intent)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memorandum of understanding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genetelman’s agreement</a:t>
            </a:r>
          </a:p>
          <a:p>
            <a:pPr eaLnBrk="1" hangingPunct="1">
              <a:buFont typeface="Wingdings 2" pitchFamily="18" charset="2"/>
              <a:buNone/>
            </a:pPr>
            <a:endParaRPr lang="hr-HR" smtClean="0"/>
          </a:p>
          <a:p>
            <a:pPr eaLnBrk="1" hangingPunct="1"/>
            <a:r>
              <a:rPr lang="hr-HR" smtClean="0"/>
              <a:t>letter of comfort (comfort letter)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Pregovori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z="2800" smtClean="0"/>
          </a:p>
          <a:p>
            <a:pPr eaLnBrk="1" hangingPunct="1"/>
            <a:r>
              <a:rPr lang="hr-HR" sz="2800" smtClean="0"/>
              <a:t>ne obvezuju</a:t>
            </a:r>
          </a:p>
          <a:p>
            <a:pPr eaLnBrk="1" hangingPunct="1"/>
            <a:r>
              <a:rPr lang="hr-HR" sz="2800" smtClean="0"/>
              <a:t>kada postoji odgovornost za neuspjele pregovore /</a:t>
            </a:r>
            <a:r>
              <a:rPr lang="hr-HR" sz="2800" i="1" smtClean="0"/>
              <a:t>culpa in contrahendo/</a:t>
            </a:r>
          </a:p>
          <a:p>
            <a:pPr lvl="1" eaLnBrk="1" hangingPunct="1"/>
            <a:r>
              <a:rPr lang="hr-HR" sz="2200" smtClean="0"/>
              <a:t>vođenje ili prekid pregovora suprotno načelu savjesnosti i poštenja</a:t>
            </a:r>
          </a:p>
          <a:p>
            <a:pPr lvl="2" eaLnBrk="1" hangingPunct="1"/>
            <a:r>
              <a:rPr lang="hr-HR" sz="2100" smtClean="0"/>
              <a:t>vođenje pregovora bez namjere sklapanja ugovora</a:t>
            </a:r>
          </a:p>
          <a:p>
            <a:pPr eaLnBrk="1" hangingPunct="1"/>
            <a:r>
              <a:rPr lang="hr-HR" sz="2800" smtClean="0"/>
              <a:t>odgovornost za štetu </a:t>
            </a:r>
          </a:p>
          <a:p>
            <a:pPr lvl="1" eaLnBrk="1" hangingPunct="1"/>
            <a:r>
              <a:rPr lang="hr-HR" sz="2400" smtClean="0"/>
              <a:t>izvanugovorna šteta</a:t>
            </a:r>
          </a:p>
          <a:p>
            <a:pPr eaLnBrk="1" hangingPunct="1"/>
            <a:r>
              <a:rPr lang="hr-HR" sz="2800" smtClean="0"/>
              <a:t>troškovi pregovora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Predugovor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ugovor</a:t>
            </a:r>
          </a:p>
          <a:p>
            <a:pPr eaLnBrk="1" hangingPunct="1"/>
            <a:r>
              <a:rPr lang="hr-HR" smtClean="0"/>
              <a:t>obveza na sklapanje ugovora</a:t>
            </a:r>
          </a:p>
          <a:p>
            <a:pPr eaLnBrk="1" hangingPunct="1"/>
            <a:r>
              <a:rPr lang="hr-HR" smtClean="0"/>
              <a:t>čemu predugovor</a:t>
            </a:r>
          </a:p>
          <a:p>
            <a:pPr eaLnBrk="1" hangingPunct="1"/>
            <a:r>
              <a:rPr lang="hr-HR" smtClean="0"/>
              <a:t>ispunjenje predugovora</a:t>
            </a:r>
          </a:p>
          <a:p>
            <a:pPr eaLnBrk="1" hangingPunct="1"/>
            <a:r>
              <a:rPr lang="hr-HR" smtClean="0"/>
              <a:t>odnos glavnog ugovora i predugovora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Kada je ugovor sklopljen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/>
              <a:t>sadržajno</a:t>
            </a:r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čl. 247 ZOO: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Ugovor je sklopljen kad su se ugovorne strane suglasile o bitnim sastojcima ugovora.</a:t>
            </a:r>
            <a:endParaRPr lang="hr-HR" i="1" smtClean="0"/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dogovor stranaka o bitnim sastojcima ugovora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/>
              <a:t>objektivno bitni sastojci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/>
              <a:t>subjektivno bitni sastojci</a:t>
            </a:r>
          </a:p>
          <a:p>
            <a:pPr eaLnBrk="1" hangingPunct="1"/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Kada je ugovor sklopljen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/>
              <a:t>sud kao stvaratelj prava između stranaka </a:t>
            </a:r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lvl="1" eaLnBrk="1" hangingPunct="1">
              <a:lnSpc>
                <a:spcPct val="90000"/>
              </a:lnSpc>
            </a:pPr>
            <a:r>
              <a:rPr lang="hr-HR" smtClean="0"/>
              <a:t>samo nebitni sastojci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/>
              <a:t>ugovor mora biti sklopljen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mtClean="0"/>
          </a:p>
          <a:p>
            <a:pPr lvl="2" eaLnBrk="1" hangingPunct="1">
              <a:lnSpc>
                <a:spcPct val="90000"/>
              </a:lnSpc>
            </a:pPr>
            <a:r>
              <a:rPr lang="hr-HR" smtClean="0"/>
              <a:t>čl. 253. st. 2. ZOO-a: </a:t>
            </a:r>
          </a:p>
          <a:p>
            <a:pPr lvl="3" eaLnBrk="1" hangingPunct="1">
              <a:lnSpc>
                <a:spcPct val="90000"/>
              </a:lnSpc>
            </a:pPr>
            <a:endParaRPr lang="hr-HR" i="1" smtClean="0"/>
          </a:p>
          <a:p>
            <a:pPr lvl="3" eaLnBrk="1" hangingPunct="1">
              <a:lnSpc>
                <a:spcPct val="90000"/>
              </a:lnSpc>
            </a:pPr>
            <a:r>
              <a:rPr lang="en-US" i="1" smtClean="0"/>
              <a:t>Ako su ugovorne strane nakon postignute suglasnosti o bitnim sastojcima ugovora ostavile neke sporedne točke za kasnije, ugovor se smatra sklopljenim, a sporedne točke, ako ugovaratelji ne postignu suglasnost o njima, utvrdit će sud vodeći računa o vođenim pregovorima, utvrđenoj praksi između ugovaratelja i običajima.</a:t>
            </a:r>
            <a:endParaRPr lang="hr-HR" i="1" smtClean="0"/>
          </a:p>
          <a:p>
            <a:pPr eaLnBrk="1" hangingPunct="1"/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Kada je ugovor sklopljen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vremenski</a:t>
            </a:r>
          </a:p>
          <a:p>
            <a:pPr eaLnBrk="1" hangingPunct="1"/>
            <a:r>
              <a:rPr lang="hr-HR" smtClean="0"/>
              <a:t>čl. 252 ZOO-a:</a:t>
            </a:r>
          </a:p>
          <a:p>
            <a:pPr lvl="1" eaLnBrk="1" hangingPunct="1"/>
            <a:r>
              <a:rPr lang="hr-HR" i="1" smtClean="0"/>
              <a:t>Ugovor je sklopljen u trenutku kad ponuditelj primi izjavu ponuđenika da prihvaća ponudu.</a:t>
            </a:r>
          </a:p>
          <a:p>
            <a:pPr lvl="2" eaLnBrk="1" hangingPunct="1"/>
            <a:r>
              <a:rPr lang="hr-HR" smtClean="0"/>
              <a:t>TEORIJA PRIJEMA</a:t>
            </a:r>
          </a:p>
          <a:p>
            <a:pPr eaLnBrk="1" hangingPunct="1"/>
            <a:r>
              <a:rPr lang="hr-HR" smtClean="0"/>
              <a:t>slanje stvari</a:t>
            </a:r>
          </a:p>
          <a:p>
            <a:pPr eaLnBrk="1" hangingPunct="1"/>
            <a:r>
              <a:rPr lang="hr-HR" smtClean="0"/>
              <a:t>plaćanje cijene</a:t>
            </a:r>
          </a:p>
          <a:p>
            <a:pPr eaLnBrk="1" hangingPunct="1"/>
            <a:r>
              <a:rPr lang="hr-HR" smtClean="0"/>
              <a:t>druga radnja koja se smatra prihvatom na temelju ponude, prakse i običaja</a:t>
            </a:r>
          </a:p>
          <a:p>
            <a:pPr lvl="1" eaLnBrk="1" hangingPunct="1"/>
            <a:r>
              <a:rPr lang="hr-HR" smtClean="0"/>
              <a:t>čl. 249 ZOO-a – IZJAVA VOLJE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Kada je ugovor sklopljen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čl. 265. st. 1. ZOO-a: </a:t>
            </a:r>
            <a:r>
              <a:rPr lang="hr-HR" i="1" smtClean="0"/>
              <a:t>šutnja nije prihvat</a:t>
            </a:r>
          </a:p>
          <a:p>
            <a:pPr eaLnBrk="1" hangingPunct="1"/>
            <a:r>
              <a:rPr lang="hr-HR" smtClean="0"/>
              <a:t>iznimke</a:t>
            </a:r>
          </a:p>
          <a:p>
            <a:pPr lvl="1" eaLnBrk="1" hangingPunct="1"/>
            <a:r>
              <a:rPr lang="hr-HR" smtClean="0"/>
              <a:t>stalna poslovna veza u pogledu određene robe</a:t>
            </a:r>
          </a:p>
          <a:p>
            <a:pPr lvl="1" eaLnBrk="1" hangingPunct="1"/>
            <a:r>
              <a:rPr lang="hr-HR" smtClean="0"/>
              <a:t>šutnja na dobiveni nalog</a:t>
            </a:r>
          </a:p>
          <a:p>
            <a:pPr eaLnBrk="1" hangingPunct="1"/>
            <a:r>
              <a:rPr lang="hr-HR" smtClean="0"/>
              <a:t>trenutak sklapanja ugovora</a:t>
            </a:r>
          </a:p>
          <a:p>
            <a:pPr lvl="1" eaLnBrk="1" hangingPunct="1"/>
            <a:r>
              <a:rPr lang="hr-HR" smtClean="0"/>
              <a:t>čl. 265. st. 5. ZOO-a: </a:t>
            </a:r>
          </a:p>
          <a:p>
            <a:pPr lvl="2" eaLnBrk="1" hangingPunct="1"/>
            <a:r>
              <a:rPr lang="hr-HR" i="1" smtClean="0"/>
              <a:t>Ako u slučaju iz stavka 3. i 4. ovoga članka ponuda, odnosno nalog nije odbijen, smatra se da je ugovor sklopljen u trenutku kad je ponuda, odnosno nalog stigao ponuđeniku.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Mjesto sklapanja ugovora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čl. 252. st. 2. ZOO-a:</a:t>
            </a:r>
          </a:p>
          <a:p>
            <a:pPr lvl="1" eaLnBrk="1" hangingPunct="1"/>
            <a:endParaRPr lang="hr-HR" smtClean="0"/>
          </a:p>
          <a:p>
            <a:pPr lvl="1" eaLnBrk="1" hangingPunct="1"/>
            <a:r>
              <a:rPr lang="en-US" i="1" smtClean="0"/>
              <a:t>Smatra se da je ugovor sklopljen u mjestu u kojem je ponuditelj imao svoje sjedište, odnosno prebivalište u trenutku davanja ponude.</a:t>
            </a:r>
            <a:endParaRPr lang="hr-HR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Sklapanje ugovora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odobrenje </a:t>
            </a:r>
            <a:r>
              <a:rPr lang="hr-HR" i="1" smtClean="0"/>
              <a:t>(poslije sklapanja ugovora)</a:t>
            </a:r>
            <a:r>
              <a:rPr lang="hr-HR" smtClean="0"/>
              <a:t>, suglasnost </a:t>
            </a:r>
            <a:r>
              <a:rPr lang="hr-HR" i="1" smtClean="0"/>
              <a:t>(prije sklapanja ugovora)</a:t>
            </a:r>
            <a:r>
              <a:rPr lang="hr-HR" smtClean="0"/>
              <a:t> za sklapanje ugovora</a:t>
            </a:r>
          </a:p>
          <a:p>
            <a:pPr eaLnBrk="1" hangingPunct="1"/>
            <a:endParaRPr lang="hr-HR" smtClean="0"/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obvezatno sklapanje ugovora</a:t>
            </a:r>
          </a:p>
          <a:p>
            <a:pPr eaLnBrk="1" hangingPunct="1"/>
            <a:endParaRPr lang="hr-H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Ponuda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/>
              <a:t>prijedlog za sklapanje ugovora upućen određenoj osobi, koji sadrži sve bitne sastojke ugovora tako da njegovim prihvaćanjem može nastati ugovor</a:t>
            </a:r>
          </a:p>
          <a:p>
            <a:pPr eaLnBrk="1" hangingPunct="1">
              <a:lnSpc>
                <a:spcPct val="90000"/>
              </a:lnSpc>
            </a:pPr>
            <a:endParaRPr lang="hr-HR" smtClean="0"/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opća ponuda (čl. 254 ZOO-a)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/>
              <a:t>prijedlog upućen neodređenom broju osoba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/>
              <a:t>razgraničiti od poziva na stavljanje ponude</a:t>
            </a:r>
          </a:p>
          <a:p>
            <a:pPr eaLnBrk="1" hangingPunct="1">
              <a:lnSpc>
                <a:spcPct val="90000"/>
              </a:lnSpc>
            </a:pPr>
            <a:r>
              <a:rPr lang="hr-HR" smtClean="0"/>
              <a:t>izlaganje robe (čl. 255 ZOO-a)</a:t>
            </a:r>
          </a:p>
          <a:p>
            <a:pPr lvl="1" eaLnBrk="1" hangingPunct="1">
              <a:lnSpc>
                <a:spcPct val="90000"/>
              </a:lnSpc>
            </a:pPr>
            <a:r>
              <a:rPr lang="hr-HR" smtClean="0"/>
              <a:t>u pravilu ponuda, ako postoji naznaka cijene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Ponuda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čl. 256 ZOO-a: Slanje kataloga i oglasa</a:t>
            </a:r>
          </a:p>
          <a:p>
            <a:pPr lvl="1" eaLnBrk="1" hangingPunct="1"/>
            <a:r>
              <a:rPr lang="hr-HR" smtClean="0"/>
              <a:t>nije ponuda</a:t>
            </a:r>
          </a:p>
          <a:p>
            <a:pPr lvl="1" eaLnBrk="1" hangingPunct="1"/>
            <a:r>
              <a:rPr lang="hr-HR" smtClean="0"/>
              <a:t>poziv na stavljanje ponuda</a:t>
            </a:r>
          </a:p>
          <a:p>
            <a:pPr lvl="1" eaLnBrk="1" hangingPunct="1"/>
            <a:r>
              <a:rPr lang="hr-HR" smtClean="0"/>
              <a:t>u pravilu ne postoji potrebna kvantitativna određenost – nedostaju bitni sastojci ugovora</a:t>
            </a:r>
          </a:p>
          <a:p>
            <a:pPr eaLnBrk="1" hangingPunct="1"/>
            <a:r>
              <a:rPr lang="hr-HR" smtClean="0"/>
              <a:t>reklamiranje</a:t>
            </a:r>
          </a:p>
          <a:p>
            <a:pPr eaLnBrk="1" hangingPunct="1"/>
            <a:r>
              <a:rPr lang="hr-HR" smtClean="0"/>
              <a:t>pošiljatelj odgovara za štetu koju bi pretrpio ponuditelj ako bez osnovanog razloga nije prihvatio njegovu ponudu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386</TotalTime>
  <Words>628</Words>
  <Application>Microsoft Office PowerPoint</Application>
  <PresentationFormat>Prikaz na zaslonu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Rockwell</vt:lpstr>
      <vt:lpstr>Wingdings 2</vt:lpstr>
      <vt:lpstr>Foundry</vt:lpstr>
      <vt:lpstr>SKLAPANJE UGOVORA </vt:lpstr>
      <vt:lpstr>Kada je ugovor sklopljen</vt:lpstr>
      <vt:lpstr>Kada je ugovor sklopljen</vt:lpstr>
      <vt:lpstr>Kada je ugovor sklopljen</vt:lpstr>
      <vt:lpstr>Kada je ugovor sklopljen</vt:lpstr>
      <vt:lpstr>Mjesto sklapanja ugovora</vt:lpstr>
      <vt:lpstr>Sklapanje ugovora</vt:lpstr>
      <vt:lpstr>Ponuda</vt:lpstr>
      <vt:lpstr>Ponuda</vt:lpstr>
      <vt:lpstr>Učinak ponude</vt:lpstr>
      <vt:lpstr>Rok za prihvat ponude</vt:lpstr>
      <vt:lpstr>PowerPointova prezentacija</vt:lpstr>
      <vt:lpstr>Oblik očitovanja volje</vt:lpstr>
      <vt:lpstr>Nije ugovor</vt:lpstr>
      <vt:lpstr>Pregovori</vt:lpstr>
      <vt:lpstr>Predugovor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Kada je ugovor sklopljen</dc:title>
  <dc:creator>Nina</dc:creator>
  <cp:lastModifiedBy>Admin</cp:lastModifiedBy>
  <cp:revision>40</cp:revision>
  <dcterms:created xsi:type="dcterms:W3CDTF">2009-10-21T07:03:41Z</dcterms:created>
  <dcterms:modified xsi:type="dcterms:W3CDTF">2015-02-05T09:40:39Z</dcterms:modified>
</cp:coreProperties>
</file>