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1" r:id="rId4"/>
    <p:sldId id="262" r:id="rId5"/>
    <p:sldId id="259" r:id="rId6"/>
    <p:sldId id="258" r:id="rId7"/>
    <p:sldId id="260" r:id="rId8"/>
    <p:sldId id="263" r:id="rId9"/>
    <p:sldId id="277" r:id="rId10"/>
    <p:sldId id="264" r:id="rId11"/>
    <p:sldId id="265" r:id="rId12"/>
    <p:sldId id="267" r:id="rId13"/>
    <p:sldId id="268" r:id="rId14"/>
    <p:sldId id="266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C6DA77B-48AF-4252-BDA9-15776F91FF51}" type="datetimeFigureOut">
              <a:rPr lang="sr-Latn-CS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4F1517-E008-46FE-AE9B-61BC21EFC4F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3028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6B308A4-B7CF-4A70-86EA-81B59C82690F}" type="datetimeFigureOut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CAC39C7-B7E7-4D3C-9FBE-554E802DA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50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32230295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23775446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3421037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3301378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37194182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4300540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18285049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5821328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42824269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1876075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2390390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34141375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467751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28993288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20639689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17808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4071872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1749334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939526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2921363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4155673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342198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  <p:extLst>
      <p:ext uri="{BB962C8B-B14F-4D97-AF65-F5344CB8AC3E}">
        <p14:creationId xmlns:p14="http://schemas.microsoft.com/office/powerpoint/2010/main" val="1529112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71398E91-8B08-4BFE-8024-5029712AD797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CA76FC1-B034-4BBE-94E7-486D34A9A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AB0C-B689-4C45-9D1E-E09ED33B80D6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F184-4382-415B-BEF8-8A337C705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6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6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1A760-F31C-4486-A771-BE0195D55293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43468-FB47-423F-BBAF-5D92486EE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6F6474-F0CB-494E-95D5-F4B21D91EFB9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884E66-3AAC-41F8-AB17-A556D3267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00687A-674C-4610-A5C7-0A69F21F2EC0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2E74C5-2526-490A-9AE1-EE82E83D4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E30C-1136-45C8-984E-873F246C6F7B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E3AD5-4A83-417E-984D-00F896DB1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ADE9844-C606-4C6B-BE13-7C2FBA7740D3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69280A1-E4A7-4E20-B0D6-86902DE56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6BF0092-6FC8-4AB5-B6D5-15919D44C278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DD05AFC-1392-435E-8442-1F9F62D65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BC87C-DC3D-4C2F-B022-8A76D3DE0252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FFD5E-FE0C-4038-82F2-CA75D48E7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4F31F-F57C-414F-BA0C-495E7B46A692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7DA4B-772C-453D-B534-28EA46396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r-Latn-C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39B84-BAD2-430B-89F0-77D7D4D0C08E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9128F-F59B-4687-8F2D-6B2B7ED95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616BF4C-D793-46FA-94B8-4DBBC68DA390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4D9A9727-A764-42DE-9A8C-C4FE7BC17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0" r:id="rId4"/>
    <p:sldLayoutId id="2147483819" r:id="rId5"/>
    <p:sldLayoutId id="214748382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ctrTitle"/>
          </p:nvPr>
        </p:nvSpPr>
        <p:spPr bwMode="auto">
          <a:xfrm>
            <a:off x="684213" y="1341438"/>
            <a:ext cx="7772400" cy="1470025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marL="0" indent="0" algn="ctr">
              <a:defRPr/>
            </a:pPr>
            <a:r>
              <a:rPr lang="hr-HR" smtClean="0">
                <a:effectLst/>
                <a:latin typeface="Arial" charset="0"/>
              </a:rPr>
              <a:t>UGOVOR O GRAĐENJU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z="4600" dirty="0" smtClean="0">
                <a:latin typeface="Arial" charset="0"/>
              </a:rPr>
              <a:t>UGOVOR O DJELU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mtClean="0">
                <a:effectLst/>
                <a:latin typeface="Arial" charset="0"/>
              </a:rPr>
              <a:t>JEDINIČNA CIJENA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2600" smtClean="0">
                <a:latin typeface="Arial" charset="0"/>
              </a:rPr>
              <a:t>po jedinici mjere ugovorenih radova (iskop po kubičnom metru, iskop u kamenu ili pijesku, po toni cementa, po komadu prozora ili vrata i sl.)</a:t>
            </a:r>
          </a:p>
          <a:p>
            <a:pPr>
              <a:lnSpc>
                <a:spcPct val="80000"/>
              </a:lnSpc>
            </a:pPr>
            <a:r>
              <a:rPr lang="hr-HR" sz="2600" smtClean="0">
                <a:latin typeface="Arial" charset="0"/>
              </a:rPr>
              <a:t>veliki investicijski radovi – pomna razrada projekta</a:t>
            </a:r>
          </a:p>
          <a:p>
            <a:pPr>
              <a:lnSpc>
                <a:spcPct val="80000"/>
              </a:lnSpc>
            </a:pPr>
            <a:r>
              <a:rPr lang="hr-HR" sz="2600" smtClean="0">
                <a:latin typeface="Arial" charset="0"/>
              </a:rPr>
              <a:t>u toj se cijeni nalazi i dobit izvođača</a:t>
            </a:r>
          </a:p>
          <a:p>
            <a:pPr>
              <a:lnSpc>
                <a:spcPct val="80000"/>
              </a:lnSpc>
            </a:pPr>
            <a:endParaRPr lang="hr-HR" sz="2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hr-HR" sz="2600" smtClean="0">
                <a:latin typeface="Arial" charset="0"/>
              </a:rPr>
              <a:t>zbroj svih procijenjenih količina daje ukupnu procijenjenu cijenu radova – radi li se ovdje tek o vrsti “troškovnika” ili o stvarnoj konačnoj cijeni radova?</a:t>
            </a:r>
          </a:p>
          <a:p>
            <a:pPr>
              <a:lnSpc>
                <a:spcPct val="80000"/>
              </a:lnSpc>
            </a:pPr>
            <a:endParaRPr lang="hr-HR" sz="26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hr-HR" sz="2600" smtClean="0">
                <a:latin typeface="Arial" charset="0"/>
              </a:rPr>
              <a:t>što ako neka jedinična cijena nije navedena u ugovoru a javi se potreba da se i takvi radovi izvedu?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2800" smtClean="0">
                <a:effectLst/>
                <a:latin typeface="Arial" charset="0"/>
              </a:rPr>
              <a:t>UKUPNO UGOVORENA (PAUŠALNA) CIJENA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mtClean="0">
                <a:latin typeface="Arial" charset="0"/>
              </a:rPr>
              <a:t>ugovara se za izvršenje cijelog posla</a:t>
            </a:r>
          </a:p>
          <a:p>
            <a:pPr>
              <a:lnSpc>
                <a:spcPct val="90000"/>
              </a:lnSpc>
            </a:pPr>
            <a:r>
              <a:rPr lang="hr-HR" smtClean="0">
                <a:latin typeface="Arial" charset="0"/>
              </a:rPr>
              <a:t>izvođač ima pravo samo na ugovorenu cijenu, bez obzira na stvarne troškove</a:t>
            </a:r>
          </a:p>
          <a:p>
            <a:pPr>
              <a:lnSpc>
                <a:spcPct val="90000"/>
              </a:lnSpc>
            </a:pPr>
            <a:endParaRPr lang="hr-HR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r-HR" smtClean="0">
                <a:latin typeface="Arial" charset="0"/>
              </a:rPr>
              <a:t>je li paušalna cijena isto što i “fiksna” cijena?</a:t>
            </a:r>
          </a:p>
          <a:p>
            <a:pPr lvl="1">
              <a:lnSpc>
                <a:spcPct val="90000"/>
              </a:lnSpc>
            </a:pPr>
            <a:r>
              <a:rPr lang="hr-HR" smtClean="0">
                <a:latin typeface="Arial" charset="0"/>
              </a:rPr>
              <a:t>usp. sa čl. 614 ZOO (</a:t>
            </a:r>
            <a:r>
              <a:rPr lang="hr-HR" i="1" smtClean="0">
                <a:latin typeface="Arial" charset="0"/>
              </a:rPr>
              <a:t>Proračun s izričitim jamstvom</a:t>
            </a:r>
            <a:r>
              <a:rPr lang="hr-HR" smtClean="0">
                <a:latin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hr-HR" smtClean="0">
                <a:latin typeface="Arial" charset="0"/>
              </a:rPr>
              <a:t>usp. sa čl. 627 ZOO (</a:t>
            </a:r>
            <a:r>
              <a:rPr lang="hr-HR" i="1" smtClean="0">
                <a:latin typeface="Arial" charset="0"/>
              </a:rPr>
              <a:t>Odredba o nepromjenjivosti cijena</a:t>
            </a:r>
            <a:r>
              <a:rPr lang="hr-HR" smtClean="0">
                <a:latin typeface="Arial" charset="0"/>
              </a:rPr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600" smtClean="0">
                <a:effectLst/>
                <a:latin typeface="Arial" charset="0"/>
              </a:rPr>
              <a:t>PRORAČUN S IZRIČITIM JAMSTVOM</a:t>
            </a:r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2400" smtClean="0">
                <a:latin typeface="Arial" charset="0"/>
              </a:rPr>
              <a:t>što ako je izvođač uložio više rada od prvobitno predviđenog ili ako je izvršenje posla zahtijevalo veće troškove?</a:t>
            </a:r>
          </a:p>
          <a:p>
            <a:pPr lvl="1">
              <a:lnSpc>
                <a:spcPct val="80000"/>
              </a:lnSpc>
            </a:pPr>
            <a:r>
              <a:rPr lang="hr-HR" sz="2000" smtClean="0">
                <a:latin typeface="Arial" charset="0"/>
              </a:rPr>
              <a:t>proračun s izričitim jamstvom izvođača za njegovu točnost – čl. 614. st. 1. ZOO</a:t>
            </a:r>
          </a:p>
          <a:p>
            <a:pPr lvl="1">
              <a:lnSpc>
                <a:spcPct val="80000"/>
              </a:lnSpc>
            </a:pPr>
            <a:r>
              <a:rPr lang="hr-HR" sz="2000" smtClean="0">
                <a:latin typeface="Arial" charset="0"/>
              </a:rPr>
              <a:t>proračun bez izričitog jamstva izvođača za njegovu točnost – čl. 614. st. 3. ZOO</a:t>
            </a:r>
          </a:p>
          <a:p>
            <a:pPr>
              <a:lnSpc>
                <a:spcPct val="80000"/>
              </a:lnSpc>
            </a:pPr>
            <a:endParaRPr lang="hr-HR" sz="24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hr-HR" sz="2400" smtClean="0">
                <a:latin typeface="Arial" charset="0"/>
              </a:rPr>
              <a:t>mogu li strane ugovoriti da izvođač može zahtijevati veće troškove  od troškova predviđenih  proračunom s izričitim jamstvom ako povećanje prelazi određeni postotak?</a:t>
            </a:r>
          </a:p>
          <a:p>
            <a:pPr>
              <a:lnSpc>
                <a:spcPct val="80000"/>
              </a:lnSpc>
            </a:pPr>
            <a:r>
              <a:rPr lang="hr-HR" sz="2400" smtClean="0">
                <a:latin typeface="Arial" charset="0"/>
              </a:rPr>
              <a:t>što ako naručitelj u tijeku izvođenja djela mijenja naloge i proširuje opseg poslova i/ili poboljšava kakvoću djela, a ugovorena je klauzula o izvođačevu jamstvu za točnost proračuna?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000" smtClean="0">
                <a:effectLst/>
                <a:latin typeface="Arial" charset="0"/>
              </a:rPr>
              <a:t>ODREDBA O NEPROMJENJIVOSTI CIJENA</a:t>
            </a:r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mtClean="0">
              <a:latin typeface="Arial" charset="0"/>
            </a:endParaRPr>
          </a:p>
          <a:p>
            <a:r>
              <a:rPr lang="hr-HR" smtClean="0">
                <a:latin typeface="Arial" charset="0"/>
              </a:rPr>
              <a:t>prisilna ili dispozitivna odredba?</a:t>
            </a:r>
          </a:p>
          <a:p>
            <a:endParaRPr lang="hr-HR" smtClean="0">
              <a:latin typeface="Arial" charset="0"/>
            </a:endParaRPr>
          </a:p>
          <a:p>
            <a:r>
              <a:rPr lang="hr-HR" smtClean="0">
                <a:latin typeface="Arial" charset="0"/>
              </a:rPr>
              <a:t>kakav je odnos između čl. 614 i čl. 627?</a:t>
            </a:r>
          </a:p>
          <a:p>
            <a:pPr lvl="1"/>
            <a:endParaRPr lang="hr-HR" smtClean="0">
              <a:latin typeface="Arial" charset="0"/>
            </a:endParaRPr>
          </a:p>
          <a:p>
            <a:pPr lvl="1"/>
            <a:r>
              <a:rPr lang="hr-HR" smtClean="0">
                <a:latin typeface="Arial" charset="0"/>
              </a:rPr>
              <a:t>primjenjuje li se odredba čl. 627 ako se kod ugovora o građenju ugovore cijene na temelju izričitog jamstva za proračun?</a:t>
            </a:r>
          </a:p>
          <a:p>
            <a:pPr>
              <a:buFont typeface="Wingdings 2" pitchFamily="18" charset="2"/>
              <a:buNone/>
            </a:pPr>
            <a:endParaRPr lang="hr-HR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r-HR" smtClean="0">
                <a:effectLst/>
                <a:latin typeface="Arial" charset="0"/>
              </a:rPr>
              <a:t>CIJENA</a:t>
            </a:r>
          </a:p>
        </p:txBody>
      </p:sp>
      <p:sp>
        <p:nvSpPr>
          <p:cNvPr id="41986" name="Rectangl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hr-HR" sz="2000" u="sng" smtClean="0">
                <a:latin typeface="Arial" charset="0"/>
              </a:rPr>
              <a:t>JEDINIČNA</a:t>
            </a:r>
          </a:p>
          <a:p>
            <a:pPr>
              <a:lnSpc>
                <a:spcPct val="80000"/>
              </a:lnSpc>
            </a:pPr>
            <a:endParaRPr lang="hr-HR" sz="20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hr-HR" sz="2000" smtClean="0">
                <a:latin typeface="Arial" charset="0"/>
              </a:rPr>
              <a:t>odgovornost za ukupne količine snose naručitelji</a:t>
            </a:r>
          </a:p>
          <a:p>
            <a:pPr lvl="1">
              <a:lnSpc>
                <a:spcPct val="80000"/>
              </a:lnSpc>
            </a:pPr>
            <a:r>
              <a:rPr lang="hr-HR" sz="2000" smtClean="0">
                <a:latin typeface="Arial" charset="0"/>
              </a:rPr>
              <a:t>rizik ukupnog broja ugrađenih vrata; rizik većeg broja jedinica + ušteda ako je broj jedinica manji od prvotno predviđenog</a:t>
            </a:r>
          </a:p>
          <a:p>
            <a:pPr>
              <a:lnSpc>
                <a:spcPct val="80000"/>
              </a:lnSpc>
            </a:pPr>
            <a:endParaRPr lang="hr-HR" sz="20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hr-HR" sz="2000" smtClean="0">
                <a:latin typeface="Arial" charset="0"/>
              </a:rPr>
              <a:t>odgovornost za pojedine jedinične cijene snose izvođači</a:t>
            </a:r>
          </a:p>
          <a:p>
            <a:pPr lvl="1">
              <a:lnSpc>
                <a:spcPct val="80000"/>
              </a:lnSpc>
            </a:pPr>
            <a:r>
              <a:rPr lang="hr-HR" sz="2000" smtClean="0">
                <a:latin typeface="Arial" charset="0"/>
              </a:rPr>
              <a:t>rizik za cijenu svakih ugrađenih  vrata; rizik promjena jedinične cijene + korist eventualnog pojeftinjenja</a:t>
            </a:r>
          </a:p>
        </p:txBody>
      </p:sp>
      <p:sp>
        <p:nvSpPr>
          <p:cNvPr id="41987" name="Rectangle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hr-HR" sz="2000" u="sng" smtClean="0">
                <a:latin typeface="Arial" charset="0"/>
              </a:rPr>
              <a:t>PAUŠALNA</a:t>
            </a:r>
          </a:p>
          <a:p>
            <a:pPr>
              <a:lnSpc>
                <a:spcPct val="80000"/>
              </a:lnSpc>
            </a:pPr>
            <a:endParaRPr lang="hr-HR" sz="20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hr-HR" sz="2000" smtClean="0">
                <a:latin typeface="Arial" charset="0"/>
              </a:rPr>
              <a:t>izvođač preuzima rizik pogrešne procjene potrebnih količina</a:t>
            </a:r>
          </a:p>
          <a:p>
            <a:pPr lvl="1">
              <a:lnSpc>
                <a:spcPct val="80000"/>
              </a:lnSpc>
            </a:pPr>
            <a:endParaRPr lang="hr-HR" sz="200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hr-HR" sz="2000" smtClean="0">
                <a:latin typeface="Arial" charset="0"/>
              </a:rPr>
              <a:t>korist naručitelja ako je izvođač mora izvesti više radova i veće količine od onih koje je pretpostavio kada je oblikovao cijenu</a:t>
            </a:r>
          </a:p>
          <a:p>
            <a:pPr lvl="1">
              <a:lnSpc>
                <a:spcPct val="80000"/>
              </a:lnSpc>
            </a:pPr>
            <a:endParaRPr lang="hr-HR" sz="200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hr-HR" sz="2000" smtClean="0">
                <a:latin typeface="Arial" charset="0"/>
              </a:rPr>
              <a:t>korist izvođača ako je precijenio količine i opseg radova, te ako radove završi uz manje troškove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mtClean="0">
                <a:effectLst/>
                <a:latin typeface="Arial" charset="0"/>
              </a:rPr>
              <a:t>IZMJENA CIJENE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400" i="1" smtClean="0">
                <a:latin typeface="Arial" charset="0"/>
              </a:rPr>
              <a:t>Nakon što su naručitelj i izvoditelj prihvatili konačni obračun (posebne uzance o građenju, br. 116. do 119.), izvoditelj nema pravo zahtijevati od naručitelja da plati što više od onoga što je utvrđeno konačnim obračunom, pa tako nema pravo naknadno zahtijevati ni razliku u cijeni veću od dva posto, pet posto ili deset posto povećanja (čl. 636. i 637. </a:t>
            </a:r>
            <a:r>
              <a:rPr lang="en-US" sz="2400" i="1" smtClean="0">
                <a:latin typeface="Arial" charset="0"/>
                <a:cs typeface="Arial" charset="0"/>
              </a:rPr>
              <a:t>[</a:t>
            </a:r>
            <a:r>
              <a:rPr lang="hr-HR" sz="2400" i="1" smtClean="0">
                <a:latin typeface="Arial" charset="0"/>
                <a:cs typeface="Arial" charset="0"/>
              </a:rPr>
              <a:t>čl. 626. i 627</a:t>
            </a:r>
            <a:r>
              <a:rPr lang="en-US" sz="2400" i="1" smtClean="0">
                <a:latin typeface="Arial" charset="0"/>
                <a:cs typeface="Arial" charset="0"/>
              </a:rPr>
              <a:t>]</a:t>
            </a:r>
            <a:r>
              <a:rPr lang="hr-HR" sz="2400" i="1" smtClean="0">
                <a:latin typeface="Arial" charset="0"/>
                <a:cs typeface="Arial" charset="0"/>
              </a:rPr>
              <a:t> </a:t>
            </a:r>
            <a:r>
              <a:rPr lang="hr-HR" sz="2400" i="1" smtClean="0">
                <a:latin typeface="Arial" charset="0"/>
              </a:rPr>
              <a:t>ZOO-a) ako pri sastavljanju i prihvaćanju konačnog obračuna nije izričito zadržao to pravo uz suglasnost naručitelja, tj. ako ugovorne strane nisu suglasno zaključile da će o pravu na razliku o cijeni odlučivati naknadno.</a:t>
            </a:r>
          </a:p>
          <a:p>
            <a:pPr lvl="1">
              <a:lnSpc>
                <a:spcPct val="90000"/>
              </a:lnSpc>
            </a:pPr>
            <a:endParaRPr lang="hr-HR" sz="200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hr-HR" sz="2000" smtClean="0">
                <a:latin typeface="Arial" charset="0"/>
              </a:rPr>
              <a:t>Ps, Pž-2916/89 od 30. siječnja 1990. godine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mtClean="0">
                <a:effectLst/>
                <a:latin typeface="Arial" charset="0"/>
              </a:rPr>
              <a:t>IZMJENA CIJENE</a:t>
            </a:r>
          </a:p>
        </p:txBody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mtClean="0">
                <a:latin typeface="Arial" charset="0"/>
              </a:rPr>
              <a:t>je li odredba čl. 626 ZOO-a pogodna za:</a:t>
            </a:r>
          </a:p>
          <a:p>
            <a:pPr>
              <a:lnSpc>
                <a:spcPct val="90000"/>
              </a:lnSpc>
            </a:pPr>
            <a:endParaRPr lang="hr-HR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hr-HR" smtClean="0">
                <a:latin typeface="Arial" charset="0"/>
              </a:rPr>
              <a:t>ugovore kod kojih su ugovorene jedinične cijene?</a:t>
            </a:r>
          </a:p>
          <a:p>
            <a:pPr lvl="1">
              <a:lnSpc>
                <a:spcPct val="90000"/>
              </a:lnSpc>
            </a:pPr>
            <a:endParaRPr lang="hr-HR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hr-HR" smtClean="0">
                <a:latin typeface="Arial" charset="0"/>
              </a:rPr>
              <a:t>ugovore kod kojih je ugovorena paušalna cijena?</a:t>
            </a:r>
          </a:p>
          <a:p>
            <a:pPr lvl="1">
              <a:lnSpc>
                <a:spcPct val="90000"/>
              </a:lnSpc>
            </a:pPr>
            <a:endParaRPr lang="hr-HR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r-HR" smtClean="0">
                <a:latin typeface="Arial" charset="0"/>
              </a:rPr>
              <a:t>predviđa li ZOO i neke druge posebne ugovorne instrumente kojima bi strane mogle urediti mogućnost promjena (odnosno stabilnost) cijena?</a:t>
            </a:r>
          </a:p>
          <a:p>
            <a:pPr>
              <a:lnSpc>
                <a:spcPct val="90000"/>
              </a:lnSpc>
            </a:pPr>
            <a:endParaRPr lang="hr-HR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hr-HR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mtClean="0">
                <a:effectLst/>
                <a:latin typeface="Arial" charset="0"/>
              </a:rPr>
              <a:t>IZMJENA CIJENE</a:t>
            </a:r>
          </a:p>
        </p:txBody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>
                <a:latin typeface="Arial" charset="0"/>
              </a:rPr>
              <a:t>povećanje cijene elemenata na temelju kojih je određena cijena radova </a:t>
            </a:r>
          </a:p>
          <a:p>
            <a:endParaRPr lang="hr-HR" smtClean="0">
              <a:latin typeface="Arial" charset="0"/>
            </a:endParaRPr>
          </a:p>
          <a:p>
            <a:pPr lvl="1"/>
            <a:r>
              <a:rPr lang="hr-HR" smtClean="0">
                <a:latin typeface="Arial" charset="0"/>
                <a:cs typeface="Arial" charset="0"/>
              </a:rPr>
              <a:t>ukupna cijena radova poraste za više od 2%</a:t>
            </a:r>
          </a:p>
          <a:p>
            <a:pPr lvl="2"/>
            <a:r>
              <a:rPr lang="hr-HR" smtClean="0">
                <a:latin typeface="Arial" charset="0"/>
                <a:cs typeface="Arial" charset="0"/>
              </a:rPr>
              <a:t>vrijeme između sklapanja ugovora i ispunjenja ugovora</a:t>
            </a:r>
          </a:p>
          <a:p>
            <a:pPr lvl="1"/>
            <a:endParaRPr lang="hr-HR" smtClean="0">
              <a:latin typeface="Arial" charset="0"/>
              <a:cs typeface="Arial" charset="0"/>
            </a:endParaRPr>
          </a:p>
          <a:p>
            <a:pPr lvl="1"/>
            <a:r>
              <a:rPr lang="hr-HR" smtClean="0">
                <a:latin typeface="Arial" charset="0"/>
                <a:cs typeface="Arial" charset="0"/>
              </a:rPr>
              <a:t>ukupna cijena radova poraste za više od 5%</a:t>
            </a:r>
          </a:p>
          <a:p>
            <a:pPr lvl="2"/>
            <a:r>
              <a:rPr lang="hr-HR" smtClean="0">
                <a:latin typeface="Arial" charset="0"/>
                <a:cs typeface="Arial" charset="0"/>
              </a:rPr>
              <a:t>vrijeme između sklapanja ugovora i dana kada su radovi prema ugovoru trebali biti završeni (dakle, samo za ugovorno razdoblje)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000" smtClean="0">
                <a:effectLst/>
                <a:latin typeface="Arial" charset="0"/>
              </a:rPr>
              <a:t>PRAVO NARUČITELJA NA SNIŽENJE UGOVORENE CIJENE</a:t>
            </a:r>
          </a:p>
        </p:txBody>
      </p:sp>
      <p:sp>
        <p:nvSpPr>
          <p:cNvPr id="501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z="2800" smtClean="0">
                <a:latin typeface="Arial" charset="0"/>
              </a:rPr>
              <a:t>sniženje cijene elemenata na temelju kojih je određena cijena radova </a:t>
            </a:r>
          </a:p>
          <a:p>
            <a:pPr>
              <a:lnSpc>
                <a:spcPct val="90000"/>
              </a:lnSpc>
            </a:pPr>
            <a:endParaRPr lang="hr-HR" sz="280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hr-HR" sz="2200" smtClean="0">
                <a:latin typeface="Arial" charset="0"/>
                <a:cs typeface="Arial" charset="0"/>
              </a:rPr>
              <a:t>ukupna cijena radova snižena za više od 2%</a:t>
            </a:r>
          </a:p>
          <a:p>
            <a:pPr lvl="2">
              <a:lnSpc>
                <a:spcPct val="90000"/>
              </a:lnSpc>
            </a:pPr>
            <a:r>
              <a:rPr lang="hr-HR" sz="2100" smtClean="0">
                <a:latin typeface="Arial" charset="0"/>
                <a:cs typeface="Arial" charset="0"/>
              </a:rPr>
              <a:t>vrijeme između sklapanja ugovora i ispunjenja obveze</a:t>
            </a:r>
          </a:p>
          <a:p>
            <a:pPr lvl="1">
              <a:lnSpc>
                <a:spcPct val="90000"/>
              </a:lnSpc>
            </a:pPr>
            <a:endParaRPr lang="hr-HR" sz="220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hr-HR" sz="2200" smtClean="0">
                <a:latin typeface="Arial" charset="0"/>
                <a:cs typeface="Arial" charset="0"/>
              </a:rPr>
              <a:t>ako je ugovorena nepromjenjivost cijene, ukupna cijena radova snižena za više od 10%</a:t>
            </a:r>
          </a:p>
          <a:p>
            <a:pPr lvl="1">
              <a:lnSpc>
                <a:spcPct val="90000"/>
              </a:lnSpc>
            </a:pPr>
            <a:endParaRPr lang="hr-HR" sz="220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hr-HR" sz="2200" smtClean="0">
                <a:latin typeface="Arial" charset="0"/>
                <a:cs typeface="Arial" charset="0"/>
              </a:rPr>
              <a:t>ako je izvođač u zakašnjenju</a:t>
            </a:r>
          </a:p>
          <a:p>
            <a:pPr lvl="2">
              <a:lnSpc>
                <a:spcPct val="90000"/>
              </a:lnSpc>
            </a:pPr>
            <a:r>
              <a:rPr lang="hr-HR" sz="2100" smtClean="0">
                <a:latin typeface="Arial" charset="0"/>
                <a:cs typeface="Arial" charset="0"/>
              </a:rPr>
              <a:t>razmjerno sniženje cijene za svako sniženje cijene elemenata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000" smtClean="0">
                <a:effectLst/>
                <a:latin typeface="Arial" charset="0"/>
              </a:rPr>
              <a:t>KRITERIJ ZA TRAŽENJE PROMJENE (POVEĆANJA ILI SNIŽENJA) CIJENA</a:t>
            </a:r>
          </a:p>
        </p:txBody>
      </p:sp>
      <p:sp>
        <p:nvSpPr>
          <p:cNvPr id="522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2800" smtClean="0">
                <a:latin typeface="Arial" charset="0"/>
              </a:rPr>
              <a:t>razdoblja u kojima se uzimaju u obzir povećanja ili sniženja cijena:</a:t>
            </a:r>
          </a:p>
          <a:p>
            <a:pPr lvl="1">
              <a:lnSpc>
                <a:spcPct val="80000"/>
              </a:lnSpc>
            </a:pPr>
            <a:endParaRPr lang="hr-HR" sz="220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hr-HR" sz="2200" smtClean="0">
                <a:latin typeface="Arial" charset="0"/>
              </a:rPr>
              <a:t>čl. 626. st. 1.</a:t>
            </a:r>
          </a:p>
          <a:p>
            <a:pPr lvl="2">
              <a:lnSpc>
                <a:spcPct val="80000"/>
              </a:lnSpc>
            </a:pPr>
            <a:r>
              <a:rPr lang="hr-HR" sz="2100" smtClean="0">
                <a:latin typeface="Arial" charset="0"/>
              </a:rPr>
              <a:t>vrijeme između sklapanja ugovora i njegova ispunjenja</a:t>
            </a:r>
          </a:p>
          <a:p>
            <a:pPr lvl="1">
              <a:lnSpc>
                <a:spcPct val="80000"/>
              </a:lnSpc>
            </a:pPr>
            <a:r>
              <a:rPr lang="hr-HR" sz="2200" smtClean="0">
                <a:latin typeface="Arial" charset="0"/>
              </a:rPr>
              <a:t>čl. 626. st. 2.</a:t>
            </a:r>
          </a:p>
          <a:p>
            <a:pPr lvl="2">
              <a:lnSpc>
                <a:spcPct val="80000"/>
              </a:lnSpc>
            </a:pPr>
            <a:r>
              <a:rPr lang="hr-HR" sz="2100" smtClean="0">
                <a:latin typeface="Arial" charset="0"/>
              </a:rPr>
              <a:t>vrijeme između sklapanja ugovora i dana kada su radovi prema ugovoru trebali biti izvršeni</a:t>
            </a:r>
          </a:p>
          <a:p>
            <a:pPr lvl="1">
              <a:lnSpc>
                <a:spcPct val="80000"/>
              </a:lnSpc>
            </a:pPr>
            <a:r>
              <a:rPr lang="hr-HR" sz="2200" smtClean="0">
                <a:latin typeface="Arial" charset="0"/>
              </a:rPr>
              <a:t>čl. 627</a:t>
            </a:r>
          </a:p>
          <a:p>
            <a:pPr lvl="2">
              <a:lnSpc>
                <a:spcPct val="80000"/>
              </a:lnSpc>
            </a:pPr>
            <a:r>
              <a:rPr lang="hr-HR" sz="2100" smtClean="0">
                <a:latin typeface="Arial" charset="0"/>
              </a:rPr>
              <a:t>razdoblje nakon sklapanja ugovora</a:t>
            </a:r>
          </a:p>
          <a:p>
            <a:pPr lvl="1">
              <a:lnSpc>
                <a:spcPct val="80000"/>
              </a:lnSpc>
            </a:pPr>
            <a:r>
              <a:rPr lang="hr-HR" sz="2200" smtClean="0">
                <a:latin typeface="Arial" charset="0"/>
              </a:rPr>
              <a:t>čl. 629. st. 1.</a:t>
            </a:r>
          </a:p>
          <a:p>
            <a:pPr lvl="2">
              <a:lnSpc>
                <a:spcPct val="80000"/>
              </a:lnSpc>
            </a:pPr>
            <a:r>
              <a:rPr lang="hr-HR" sz="2100" smtClean="0">
                <a:latin typeface="Arial" charset="0"/>
              </a:rPr>
              <a:t>vrijeme između sklapanja ugovora i ispunjenja obveze izvođača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mtClean="0">
                <a:effectLst/>
                <a:latin typeface="Arial" charset="0"/>
              </a:rPr>
              <a:t>DEFINICIJE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700" b="1" i="1" smtClean="0">
                <a:latin typeface="Arial" charset="0"/>
              </a:rPr>
              <a:t>Ugovorom o građenju</a:t>
            </a:r>
            <a:r>
              <a:rPr lang="en-US" sz="2700" smtClean="0">
                <a:latin typeface="Arial" charset="0"/>
              </a:rPr>
              <a:t> izvođač se obvezuje prema određenom projektu izgraditi u ugovorenom roku određenu građevinu na određenom zemljištu, ili na takvom zemljištu, odnosno na postojećoj građevini izvesti kakve druge građevinske radove, a naručitelj se obvezuje isplatiti mu za to određenu cijenu</a:t>
            </a:r>
            <a:r>
              <a:rPr lang="hr-HR" sz="2700" smtClean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hr-HR" sz="27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r-HR" sz="2700" b="1" i="1" smtClean="0">
                <a:latin typeface="Arial" charset="0"/>
              </a:rPr>
              <a:t>Ugovorom o djelu </a:t>
            </a:r>
            <a:r>
              <a:rPr lang="hr-HR" sz="2700" smtClean="0">
                <a:latin typeface="Arial" charset="0"/>
              </a:rPr>
              <a:t>izvođač se obvezuje obaviti određeni posao, kao što je izrada ili popravak neke stvari, izvršenje kakva fizičkog ili umnog rada i sl., a naručitelj se obvezuje platiti mu za to naknadu.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600" smtClean="0">
                <a:effectLst/>
                <a:latin typeface="Arial" charset="0"/>
              </a:rPr>
              <a:t>RASKID UGOVORA ZBOG POVEĆANE CIJENE</a:t>
            </a:r>
          </a:p>
        </p:txBody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>
                <a:latin typeface="Arial" charset="0"/>
              </a:rPr>
              <a:t>je li “znatno povećana cijena” i ona kod koje je došlo do povećanja od:</a:t>
            </a:r>
          </a:p>
          <a:p>
            <a:pPr lvl="1"/>
            <a:r>
              <a:rPr lang="hr-HR" smtClean="0">
                <a:latin typeface="Arial" charset="0"/>
              </a:rPr>
              <a:t>2% (čl. 626. st. 1.)</a:t>
            </a:r>
          </a:p>
          <a:p>
            <a:pPr lvl="1"/>
            <a:r>
              <a:rPr lang="hr-HR" smtClean="0">
                <a:latin typeface="Arial" charset="0"/>
              </a:rPr>
              <a:t>5% (čl. 626. st. 2.)</a:t>
            </a:r>
          </a:p>
          <a:p>
            <a:pPr lvl="1"/>
            <a:r>
              <a:rPr lang="hr-HR" smtClean="0">
                <a:latin typeface="Arial" charset="0"/>
              </a:rPr>
              <a:t>10% (čl. 627)</a:t>
            </a:r>
          </a:p>
          <a:p>
            <a:endParaRPr lang="hr-HR" smtClean="0">
              <a:latin typeface="Arial" charset="0"/>
            </a:endParaRPr>
          </a:p>
          <a:p>
            <a:r>
              <a:rPr lang="hr-HR" smtClean="0">
                <a:latin typeface="Arial" charset="0"/>
              </a:rPr>
              <a:t>što je sa povećanjima cijene na koje bi izvođač imao pravo do trenutka raskida, ako ispunjavaju uvjete iz čl. 626 i čl. 627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800" smtClean="0">
                <a:effectLst/>
                <a:latin typeface="Arial" charset="0"/>
              </a:rPr>
              <a:t>UGOVOR O GRAĐENJU S ODREBOM “KLJUČ U RUKE”</a:t>
            </a:r>
          </a:p>
        </p:txBody>
      </p:sp>
      <p:sp>
        <p:nvSpPr>
          <p:cNvPr id="563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>
                <a:latin typeface="Arial" charset="0"/>
              </a:rPr>
              <a:t>ugovori kojima se preuzima obveza dovršenja nekog objekta uvijek su složeni od nekoliko vrsta ugovora</a:t>
            </a:r>
          </a:p>
          <a:p>
            <a:pPr lvl="1"/>
            <a:endParaRPr lang="hr-HR" smtClean="0">
              <a:latin typeface="Arial" charset="0"/>
            </a:endParaRPr>
          </a:p>
          <a:p>
            <a:pPr lvl="1"/>
            <a:r>
              <a:rPr lang="hr-HR" smtClean="0">
                <a:latin typeface="Arial" charset="0"/>
              </a:rPr>
              <a:t>ugovori o projektiranju i izradi tehničke dokumentacije (ugovori o djelu)</a:t>
            </a:r>
          </a:p>
          <a:p>
            <a:pPr lvl="1"/>
            <a:r>
              <a:rPr lang="hr-HR" smtClean="0">
                <a:latin typeface="Arial" charset="0"/>
              </a:rPr>
              <a:t>ugovor o građenju (podvrsta ugovora o djelu)</a:t>
            </a:r>
          </a:p>
          <a:p>
            <a:pPr lvl="1"/>
            <a:r>
              <a:rPr lang="hr-HR" smtClean="0">
                <a:latin typeface="Arial" charset="0"/>
              </a:rPr>
              <a:t>ugovor o isporuci opreme (ugovor o kupoprodaji)</a:t>
            </a:r>
          </a:p>
          <a:p>
            <a:pPr lvl="1"/>
            <a:r>
              <a:rPr lang="hr-HR" smtClean="0">
                <a:latin typeface="Arial" charset="0"/>
              </a:rPr>
              <a:t>ugovor o montaži (ugovor o djelu) itd.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800" smtClean="0">
                <a:effectLst/>
                <a:latin typeface="Arial" charset="0"/>
              </a:rPr>
              <a:t>UGOVOR O GRAĐENJU S ODREBOM “KLJUČ U RUKE”</a:t>
            </a:r>
          </a:p>
        </p:txBody>
      </p:sp>
      <p:sp>
        <p:nvSpPr>
          <p:cNvPr id="583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>
                <a:latin typeface="Arial" charset="0"/>
              </a:rPr>
              <a:t>može li se odredba “ključ u ruke” ugovoriti i onda kada je ugovorena:</a:t>
            </a:r>
          </a:p>
          <a:p>
            <a:pPr lvl="1"/>
            <a:endParaRPr lang="hr-HR" smtClean="0">
              <a:latin typeface="Arial" charset="0"/>
            </a:endParaRPr>
          </a:p>
          <a:p>
            <a:pPr lvl="1"/>
            <a:r>
              <a:rPr lang="hr-HR" smtClean="0">
                <a:latin typeface="Arial" charset="0"/>
              </a:rPr>
              <a:t>jedinična cijena </a:t>
            </a:r>
          </a:p>
          <a:p>
            <a:pPr lvl="1"/>
            <a:endParaRPr lang="hr-HR" smtClean="0">
              <a:latin typeface="Arial" charset="0"/>
            </a:endParaRPr>
          </a:p>
          <a:p>
            <a:pPr lvl="1"/>
            <a:r>
              <a:rPr lang="hr-HR" smtClean="0">
                <a:latin typeface="Arial" charset="0"/>
              </a:rPr>
              <a:t>paušalna cijena</a:t>
            </a:r>
          </a:p>
          <a:p>
            <a:pPr lvl="1"/>
            <a:endParaRPr lang="hr-HR" smtClean="0">
              <a:latin typeface="Arial" charset="0"/>
            </a:endParaRPr>
          </a:p>
          <a:p>
            <a:pPr lvl="2"/>
            <a:r>
              <a:rPr lang="hr-HR" smtClean="0">
                <a:latin typeface="Arial" charset="0"/>
              </a:rPr>
              <a:t>postoji li razlika između slučajeva kada je ugovoren “ključ u ruke” i kada je ugovorena “paušalna cijena”</a:t>
            </a:r>
          </a:p>
          <a:p>
            <a:pPr lvl="1"/>
            <a:endParaRPr lang="hr-HR" smtClean="0">
              <a:latin typeface="Arial" charset="0"/>
            </a:endParaRPr>
          </a:p>
          <a:p>
            <a:pPr lvl="1"/>
            <a:endParaRPr lang="hr-HR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800" smtClean="0">
                <a:effectLst/>
                <a:latin typeface="Arial" charset="0"/>
              </a:rPr>
              <a:t>UGOVOR O GRAĐENJU S ODREBOM “KLJUČ U RUKE”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endParaRPr lang="hr-HR" smtClean="0">
              <a:latin typeface="Arial" charset="0"/>
            </a:endParaRPr>
          </a:p>
          <a:p>
            <a:pPr lvl="1"/>
            <a:r>
              <a:rPr lang="en-US" smtClean="0">
                <a:latin typeface="Arial" charset="0"/>
              </a:rPr>
              <a:t>Ugovorom iz stavka 1. ovoga članka </a:t>
            </a:r>
            <a:r>
              <a:rPr lang="en-US" smtClean="0">
                <a:latin typeface="Arial" charset="0"/>
                <a:cs typeface="Arial" charset="0"/>
              </a:rPr>
              <a:t>[</a:t>
            </a:r>
            <a:r>
              <a:rPr lang="en-US" i="1" smtClean="0"/>
              <a:t>ugovor o građenju sadrži odredbu </a:t>
            </a:r>
            <a:r>
              <a:rPr lang="hr-HR" i="1" smtClean="0">
                <a:latin typeface="Arial" charset="0"/>
              </a:rPr>
              <a:t>“</a:t>
            </a:r>
            <a:r>
              <a:rPr lang="en-US" i="1" smtClean="0"/>
              <a:t>ključ u ruke</a:t>
            </a:r>
            <a:r>
              <a:rPr lang="hr-HR" i="1" smtClean="0">
                <a:latin typeface="Arial" charset="0"/>
              </a:rPr>
              <a:t>”</a:t>
            </a:r>
            <a:r>
              <a:rPr lang="en-US" i="1" smtClean="0"/>
              <a:t> ili neku drugu sličnu odredbu</a:t>
            </a:r>
            <a:r>
              <a:rPr lang="en-US" smtClean="0">
                <a:latin typeface="Arial" charset="0"/>
                <a:cs typeface="Arial" charset="0"/>
              </a:rPr>
              <a:t>]</a:t>
            </a:r>
            <a:r>
              <a:rPr lang="hr-HR" smtClean="0">
                <a:latin typeface="Arial" charset="0"/>
                <a:cs typeface="Arial" charset="0"/>
              </a:rPr>
              <a:t> </a:t>
            </a:r>
            <a:r>
              <a:rPr lang="en-US" smtClean="0">
                <a:latin typeface="Arial" charset="0"/>
              </a:rPr>
              <a:t>mogu biti obuhvaćeni i poslovi projektiranja</a:t>
            </a:r>
            <a:r>
              <a:rPr lang="hr-HR" smtClean="0">
                <a:latin typeface="Arial" charset="0"/>
              </a:rPr>
              <a:t> (čl. 630. st. 2.)</a:t>
            </a:r>
          </a:p>
          <a:p>
            <a:pPr lvl="1"/>
            <a:endParaRPr lang="hr-HR" smtClean="0">
              <a:latin typeface="Arial" charset="0"/>
            </a:endParaRPr>
          </a:p>
          <a:p>
            <a:pPr lvl="1"/>
            <a:r>
              <a:rPr lang="hr-HR" smtClean="0">
                <a:latin typeface="Arial" charset="0"/>
              </a:rPr>
              <a:t>PROJEKT</a:t>
            </a:r>
          </a:p>
          <a:p>
            <a:pPr lvl="2"/>
            <a:r>
              <a:rPr lang="hr-HR" smtClean="0">
                <a:latin typeface="Arial" charset="0"/>
              </a:rPr>
              <a:t>čl. 620. st. 1.</a:t>
            </a:r>
          </a:p>
          <a:p>
            <a:pPr lvl="2"/>
            <a:r>
              <a:rPr lang="hr-HR" smtClean="0">
                <a:latin typeface="Arial" charset="0"/>
              </a:rPr>
              <a:t>čl. 623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hr-HR" sz="3600" smtClean="0">
                <a:effectLst/>
                <a:latin typeface="Arial" charset="0"/>
              </a:rPr>
              <a:t>DEFINICIJA </a:t>
            </a:r>
            <a:r>
              <a:rPr lang="hr-HR" sz="3600" i="1" smtClean="0">
                <a:effectLst/>
                <a:latin typeface="Arial" charset="0"/>
              </a:rPr>
              <a:t>PROJEKTANTA - </a:t>
            </a:r>
            <a:r>
              <a:rPr lang="hr-HR" sz="3600" smtClean="0">
                <a:effectLst/>
                <a:latin typeface="Arial" charset="0"/>
              </a:rPr>
              <a:t>ZPUG</a:t>
            </a:r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hr-HR" sz="2400" smtClean="0">
                <a:latin typeface="Arial" charset="0"/>
              </a:rPr>
              <a:t>	Projektant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hr-HR" sz="2400" smtClean="0">
                <a:latin typeface="Arial" charset="0"/>
              </a:rPr>
              <a:t>	Članak 179.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r-HR" sz="2400" smtClean="0">
                <a:latin typeface="Arial" charset="0"/>
              </a:rPr>
              <a:t>	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r-HR" sz="2400" smtClean="0">
                <a:latin typeface="Arial" charset="0"/>
              </a:rPr>
              <a:t>	(1) Projektant je fizička osoba koja prema posebnom zakonu ima pravo uporabe strukovnog naziva ovlašteni arhitekt ili ovlašteni inženjer.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r-HR" sz="2400" smtClean="0">
                <a:latin typeface="Arial" charset="0"/>
              </a:rPr>
              <a:t>	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r-HR" sz="2400" smtClean="0">
                <a:latin typeface="Arial" charset="0"/>
              </a:rPr>
              <a:t>	(2) Projektant je odgovoran da projekti koje izrađuje ispunjavaju propisane uvjete, a osobito da je projektirana građevina usklađena s lokacijskom dozvolom, da ispunjava bitne zahtjeve za građevinu i da je usklađena s odredbama ovoga Zakona i posebnim propisima.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r-HR" sz="2400" smtClean="0">
                <a:latin typeface="Arial" charset="0"/>
              </a:rPr>
              <a:t>	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hr-HR" sz="2400" smtClean="0">
                <a:latin typeface="Arial" charset="0"/>
              </a:rPr>
              <a:t>	(3) Projektant ne može biti zaposlenik osobe koja je izvođač na istoj građevini.</a:t>
            </a:r>
            <a:r>
              <a:rPr lang="hr-HR" sz="240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mtClean="0">
                <a:effectLst/>
                <a:latin typeface="Arial" charset="0"/>
              </a:rPr>
              <a:t>IZVORI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2800" smtClean="0">
                <a:latin typeface="Arial" charset="0"/>
              </a:rPr>
              <a:t>Zakon o obveznim odnosima</a:t>
            </a:r>
          </a:p>
          <a:p>
            <a:r>
              <a:rPr lang="hr-HR" sz="2800" smtClean="0">
                <a:latin typeface="Arial" charset="0"/>
              </a:rPr>
              <a:t>Posebne uzance o građenju iz 1977.</a:t>
            </a:r>
          </a:p>
          <a:p>
            <a:r>
              <a:rPr lang="hr-HR" sz="2800" smtClean="0">
                <a:latin typeface="Arial" charset="0"/>
              </a:rPr>
              <a:t>Zakon o prostornom uređenju i gradnji</a:t>
            </a:r>
          </a:p>
          <a:p>
            <a:endParaRPr lang="hr-HR" sz="2800" smtClean="0">
              <a:latin typeface="Arial" charset="0"/>
            </a:endParaRPr>
          </a:p>
          <a:p>
            <a:endParaRPr lang="hr-HR" sz="2800" smtClean="0">
              <a:latin typeface="Arial" charset="0"/>
            </a:endParaRPr>
          </a:p>
          <a:p>
            <a:r>
              <a:rPr lang="hr-HR" sz="2800" smtClean="0">
                <a:latin typeface="Arial" charset="0"/>
              </a:rPr>
              <a:t>Zakon o arhitektonskim i inženjerskim poslovima i djelatnostima u prostornom građenju i gradnji</a:t>
            </a:r>
          </a:p>
          <a:p>
            <a:r>
              <a:rPr lang="hr-HR" sz="2800" smtClean="0">
                <a:latin typeface="Arial" charset="0"/>
              </a:rPr>
              <a:t>Zakon o postupanju i uvjetima gradnje radi poticanja ulaganja</a:t>
            </a:r>
          </a:p>
          <a:p>
            <a:r>
              <a:rPr lang="hr-HR" sz="2800" smtClean="0">
                <a:latin typeface="Arial" charset="0"/>
              </a:rPr>
              <a:t>Zakon o građevnim proizvodima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mtClean="0">
                <a:effectLst/>
                <a:latin typeface="Arial" charset="0"/>
              </a:rPr>
              <a:t>IZVORI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2800" smtClean="0">
                <a:latin typeface="Arial" charset="0"/>
              </a:rPr>
              <a:t>Opći uvjeti za izvođenje građevinskih radova koje je izdala Međunarodna federacija savjetodavnih inženjera (FIDIC – International Federation of Consulting Engineers)</a:t>
            </a:r>
          </a:p>
          <a:p>
            <a:pPr lvl="1"/>
            <a:r>
              <a:rPr lang="hr-HR" sz="2200" smtClean="0">
                <a:latin typeface="Arial" charset="0"/>
              </a:rPr>
              <a:t>Uvjeti ugovora za izvođenje građevinskih radova visokogradnje i niskogradnje projektiranih od naručitelja</a:t>
            </a:r>
          </a:p>
          <a:p>
            <a:pPr lvl="1"/>
            <a:r>
              <a:rPr lang="hr-HR" sz="2200" smtClean="0">
                <a:latin typeface="Arial" charset="0"/>
              </a:rPr>
              <a:t>Uvjeti ugovora za postrojenja i projektiranje-građenje eliktričnih i mehaničkih postrojenja i za građevinske radove niskogradnje i visokogradnje projektiranih od izvođača</a:t>
            </a:r>
          </a:p>
          <a:p>
            <a:pPr lvl="1"/>
            <a:r>
              <a:rPr lang="hr-HR" sz="2200" smtClean="0">
                <a:latin typeface="Arial" charset="0"/>
              </a:rPr>
              <a:t>Uvjeti ugovora EPC/ključ u ruke</a:t>
            </a:r>
          </a:p>
          <a:p>
            <a:pPr lvl="1"/>
            <a:r>
              <a:rPr lang="hr-HR" sz="2200" smtClean="0">
                <a:latin typeface="Arial" charset="0"/>
              </a:rPr>
              <a:t>Kratki oblik ugovora</a:t>
            </a:r>
          </a:p>
          <a:p>
            <a:endParaRPr lang="hr-HR" sz="2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hr-HR" smtClean="0">
              <a:effectLst/>
            </a:endParaRPr>
          </a:p>
        </p:txBody>
      </p:sp>
      <p:sp>
        <p:nvSpPr>
          <p:cNvPr id="23554" name="Rectangl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hr-HR" sz="2200" b="1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hr-HR" sz="2200" b="1" smtClean="0">
                <a:latin typeface="Arial" charset="0"/>
              </a:rPr>
              <a:t>UGOVOR O GRAĐENJU</a:t>
            </a:r>
          </a:p>
          <a:p>
            <a:endParaRPr lang="hr-HR" sz="2200" b="1" smtClean="0">
              <a:latin typeface="Arial" charset="0"/>
            </a:endParaRPr>
          </a:p>
          <a:p>
            <a:r>
              <a:rPr lang="hr-HR" sz="2200" smtClean="0">
                <a:latin typeface="Arial" charset="0"/>
              </a:rPr>
              <a:t>SASTOJCI</a:t>
            </a:r>
          </a:p>
          <a:p>
            <a:pPr lvl="1"/>
            <a:r>
              <a:rPr lang="hr-HR" sz="1900" smtClean="0">
                <a:latin typeface="Arial" charset="0"/>
              </a:rPr>
              <a:t>građevina/građevinski radovi</a:t>
            </a:r>
          </a:p>
          <a:p>
            <a:pPr lvl="1"/>
            <a:r>
              <a:rPr lang="hr-HR" sz="1900" smtClean="0">
                <a:latin typeface="Arial" charset="0"/>
              </a:rPr>
              <a:t>cijena</a:t>
            </a:r>
          </a:p>
          <a:p>
            <a:pPr lvl="1"/>
            <a:endParaRPr lang="hr-HR" sz="1900" smtClean="0">
              <a:latin typeface="Arial" charset="0"/>
            </a:endParaRPr>
          </a:p>
          <a:p>
            <a:pPr lvl="1"/>
            <a:r>
              <a:rPr lang="hr-HR" sz="1900" smtClean="0">
                <a:latin typeface="Arial" charset="0"/>
              </a:rPr>
              <a:t>projekt</a:t>
            </a:r>
          </a:p>
          <a:p>
            <a:pPr lvl="1"/>
            <a:r>
              <a:rPr lang="hr-HR" sz="1900" smtClean="0">
                <a:latin typeface="Arial" charset="0"/>
              </a:rPr>
              <a:t>rok</a:t>
            </a:r>
          </a:p>
          <a:p>
            <a:endParaRPr lang="hr-HR" sz="2200" smtClean="0">
              <a:latin typeface="Arial" charset="0"/>
            </a:endParaRPr>
          </a:p>
          <a:p>
            <a:r>
              <a:rPr lang="hr-HR" sz="2200" smtClean="0">
                <a:latin typeface="Arial" charset="0"/>
              </a:rPr>
              <a:t>FORMALNI UGOVOR</a:t>
            </a:r>
          </a:p>
          <a:p>
            <a:endParaRPr lang="hr-HR" sz="2200" smtClean="0">
              <a:latin typeface="Arial" charset="0"/>
            </a:endParaRPr>
          </a:p>
          <a:p>
            <a:endParaRPr lang="hr-HR" sz="2200" smtClean="0">
              <a:latin typeface="Arial" charset="0"/>
            </a:endParaRPr>
          </a:p>
        </p:txBody>
      </p:sp>
      <p:sp>
        <p:nvSpPr>
          <p:cNvPr id="23555" name="Rectangle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hr-HR" sz="2200" b="1" smtClean="0"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r>
              <a:rPr lang="hr-HR" sz="2200" b="1" smtClean="0">
                <a:latin typeface="Arial" charset="0"/>
              </a:rPr>
              <a:t>UGOVOR O DJELU</a:t>
            </a:r>
          </a:p>
          <a:p>
            <a:endParaRPr lang="hr-HR" sz="2200" b="1" smtClean="0">
              <a:latin typeface="Arial" charset="0"/>
            </a:endParaRPr>
          </a:p>
          <a:p>
            <a:r>
              <a:rPr lang="hr-HR" sz="2200" smtClean="0">
                <a:latin typeface="Arial" charset="0"/>
              </a:rPr>
              <a:t>SASTOJCI</a:t>
            </a:r>
          </a:p>
          <a:p>
            <a:pPr lvl="1"/>
            <a:r>
              <a:rPr lang="hr-HR" sz="1900" smtClean="0">
                <a:latin typeface="Arial" charset="0"/>
              </a:rPr>
              <a:t>djelo</a:t>
            </a:r>
          </a:p>
          <a:p>
            <a:pPr lvl="1"/>
            <a:r>
              <a:rPr lang="hr-HR" sz="1900" smtClean="0">
                <a:latin typeface="Arial" charset="0"/>
              </a:rPr>
              <a:t>cijena</a:t>
            </a:r>
          </a:p>
          <a:p>
            <a:pPr lvl="1"/>
            <a:endParaRPr lang="hr-HR" sz="1900" smtClean="0">
              <a:latin typeface="Arial" charset="0"/>
            </a:endParaRPr>
          </a:p>
          <a:p>
            <a:pPr lvl="1"/>
            <a:endParaRPr lang="hr-HR" sz="1900" smtClean="0">
              <a:latin typeface="Arial" charset="0"/>
            </a:endParaRPr>
          </a:p>
          <a:p>
            <a:pPr lvl="1"/>
            <a:r>
              <a:rPr lang="hr-HR" sz="1900" smtClean="0">
                <a:latin typeface="Arial" charset="0"/>
              </a:rPr>
              <a:t>rok</a:t>
            </a:r>
          </a:p>
          <a:p>
            <a:endParaRPr lang="hr-HR" sz="2200" smtClean="0">
              <a:latin typeface="Arial" charset="0"/>
            </a:endParaRPr>
          </a:p>
          <a:p>
            <a:r>
              <a:rPr lang="hr-HR" sz="2200" smtClean="0">
                <a:latin typeface="Arial" charset="0"/>
              </a:rPr>
              <a:t>NEFORMALNI UGOVOR</a:t>
            </a:r>
          </a:p>
          <a:p>
            <a:endParaRPr lang="hr-HR" sz="2200" smtClean="0">
              <a:latin typeface="Arial" charset="0"/>
            </a:endParaRPr>
          </a:p>
          <a:p>
            <a:endParaRPr lang="hr-HR" sz="22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mtClean="0">
                <a:effectLst/>
                <a:latin typeface="Arial" charset="0"/>
              </a:rPr>
              <a:t>CIJENA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>
                <a:latin typeface="Arial" charset="0"/>
              </a:rPr>
              <a:t>Što ako cijena nije određena u ugovoru o građenju?</a:t>
            </a:r>
          </a:p>
          <a:p>
            <a:endParaRPr lang="hr-HR" smtClean="0">
              <a:latin typeface="Arial" charset="0"/>
            </a:endParaRPr>
          </a:p>
          <a:p>
            <a:r>
              <a:rPr lang="hr-HR" smtClean="0">
                <a:latin typeface="Arial" charset="0"/>
              </a:rPr>
              <a:t>Mogu li se građevinskim radom smatrati i oni radovi koji se izvode bez projekta (npr. temeljem skica ili naputaka inženjera)?</a:t>
            </a:r>
          </a:p>
          <a:p>
            <a:endParaRPr lang="hr-HR" smtClean="0">
              <a:latin typeface="Arial" charset="0"/>
            </a:endParaRPr>
          </a:p>
          <a:p>
            <a:r>
              <a:rPr lang="hr-HR" smtClean="0">
                <a:latin typeface="Arial" charset="0"/>
              </a:rPr>
              <a:t>Što ako strane nisu odredile rok?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r-HR" smtClean="0">
                <a:effectLst/>
                <a:latin typeface="Arial" charset="0"/>
              </a:rPr>
              <a:t>GRAĐEVINA</a:t>
            </a:r>
          </a:p>
        </p:txBody>
      </p:sp>
      <p:sp>
        <p:nvSpPr>
          <p:cNvPr id="27650" name="Rectangle 5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hr-HR" sz="2000" b="1" u="sng" smtClean="0">
                <a:latin typeface="Arial" charset="0"/>
              </a:rPr>
              <a:t>ZOO (čl. 621)</a:t>
            </a:r>
          </a:p>
          <a:p>
            <a:pPr>
              <a:lnSpc>
                <a:spcPct val="80000"/>
              </a:lnSpc>
            </a:pPr>
            <a:endParaRPr lang="hr-HR" sz="20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hr-HR" sz="2000" smtClean="0">
                <a:latin typeface="Arial" charset="0"/>
              </a:rPr>
              <a:t>Pod »građevinom« razumijevaju se zgrade, brane, mostovi, tuneli, vodovodi, kanalizacije, ceste, željezničke pruge, bunari i ostale građevine čija izrada zahtijeva veće i složenije radove </a:t>
            </a:r>
          </a:p>
        </p:txBody>
      </p:sp>
      <p:sp>
        <p:nvSpPr>
          <p:cNvPr id="27651" name="Rectangle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hr-HR" sz="2000" b="1" smtClean="0">
                <a:latin typeface="Arial" charset="0"/>
              </a:rPr>
              <a:t>	</a:t>
            </a:r>
            <a:r>
              <a:rPr lang="hr-HR" sz="2000" b="1" u="sng" smtClean="0">
                <a:latin typeface="Arial" charset="0"/>
              </a:rPr>
              <a:t>ZPUG (čl. 2. st. 1. t. 36)</a:t>
            </a:r>
          </a:p>
          <a:p>
            <a:pPr>
              <a:lnSpc>
                <a:spcPct val="80000"/>
              </a:lnSpc>
            </a:pPr>
            <a:endParaRPr lang="hr-HR" sz="20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hr-HR" sz="2000" smtClean="0">
                <a:latin typeface="Arial" charset="0"/>
              </a:rPr>
              <a:t>Građevina je građenjem nastao i s tlom povezan sklop, svrhovito izveden od građevnih proizvoda sa zajedničkim instalacijama i opremom, ili sklop s ugrađenim postrojenjem, odnosno opremom kao tehničko – tehnološka cjelina ili samostalna postrojenja povezana s tlom, te s tlom povezan sklop koji nije nastao građenjem, ako se njime mijenja način korištenja prostora</a:t>
            </a:r>
            <a:r>
              <a:rPr lang="hr-HR" sz="2000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mtClean="0">
                <a:effectLst/>
                <a:latin typeface="Arial" charset="0"/>
              </a:rPr>
              <a:t>GRAĐEVINA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2800" smtClean="0">
                <a:latin typeface="Arial" charset="0"/>
              </a:rPr>
              <a:t>je li izgradnja teniskog terena ili dječjeg igrališta “građenje”, prema definiciji ZOO-a?</a:t>
            </a:r>
          </a:p>
          <a:p>
            <a:endParaRPr lang="hr-HR" sz="2800" smtClean="0">
              <a:latin typeface="Arial" charset="0"/>
            </a:endParaRPr>
          </a:p>
          <a:p>
            <a:r>
              <a:rPr lang="hr-HR" sz="2800" smtClean="0">
                <a:latin typeface="Arial" charset="0"/>
              </a:rPr>
              <a:t>hoće li se odredbe ugovora o građenju primjenjivati i na građevinske radove čija izrada ne zahtijeva veće i složenije radove?</a:t>
            </a:r>
          </a:p>
          <a:p>
            <a:endParaRPr lang="hr-HR" sz="2800" smtClean="0">
              <a:latin typeface="Arial" charset="0"/>
            </a:endParaRPr>
          </a:p>
          <a:p>
            <a:r>
              <a:rPr lang="hr-HR" sz="2800" smtClean="0">
                <a:latin typeface="Arial" charset="0"/>
              </a:rPr>
              <a:t>mogu li se i kod najjednostavnijih radova građenja pojaviti isti problemi kao i kod vrlo složenih radova?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mtClean="0">
                <a:effectLst/>
                <a:latin typeface="Arial" charset="0"/>
              </a:rPr>
              <a:t>CIJENA – čl. 625 ZOO-a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hr-HR" smtClean="0">
                <a:latin typeface="Arial" charset="0"/>
              </a:rPr>
              <a:t>	</a:t>
            </a:r>
          </a:p>
          <a:p>
            <a:pPr>
              <a:buFont typeface="Wingdings 2" pitchFamily="18" charset="2"/>
              <a:buNone/>
            </a:pPr>
            <a:r>
              <a:rPr lang="hr-HR" smtClean="0">
                <a:latin typeface="Arial" charset="0"/>
              </a:rPr>
              <a:t>	</a:t>
            </a:r>
            <a:r>
              <a:rPr lang="hr-HR" smtClean="0"/>
              <a:t>Cijena radova može se odrediti po jedinici mjere ugovorenih radova (jedinična cijena) ili u ukupnom iznosu za cijelu građevinu (ukupno ugovorena cijena).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13932</TotalTime>
  <Words>1401</Words>
  <Application>Microsoft Office PowerPoint</Application>
  <PresentationFormat>Prikaz na zaslonu (4:3)</PresentationFormat>
  <Paragraphs>189</Paragraphs>
  <Slides>24</Slides>
  <Notes>23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9" baseType="lpstr">
      <vt:lpstr>Arial</vt:lpstr>
      <vt:lpstr>Calibri</vt:lpstr>
      <vt:lpstr>Rockwell</vt:lpstr>
      <vt:lpstr>Wingdings 2</vt:lpstr>
      <vt:lpstr>Foundry</vt:lpstr>
      <vt:lpstr>UGOVOR O GRAĐENJU</vt:lpstr>
      <vt:lpstr>DEFINICIJE</vt:lpstr>
      <vt:lpstr>IZVORI</vt:lpstr>
      <vt:lpstr>IZVORI</vt:lpstr>
      <vt:lpstr>PowerPointova prezentacija</vt:lpstr>
      <vt:lpstr>CIJENA</vt:lpstr>
      <vt:lpstr>GRAĐEVINA</vt:lpstr>
      <vt:lpstr>GRAĐEVINA</vt:lpstr>
      <vt:lpstr>CIJENA – čl. 625 ZOO-a</vt:lpstr>
      <vt:lpstr>JEDINIČNA CIJENA</vt:lpstr>
      <vt:lpstr>UKUPNO UGOVORENA (PAUŠALNA) CIJENA</vt:lpstr>
      <vt:lpstr>PRORAČUN S IZRIČITIM JAMSTVOM</vt:lpstr>
      <vt:lpstr>ODREDBA O NEPROMJENJIVOSTI CIJENA</vt:lpstr>
      <vt:lpstr>CIJENA</vt:lpstr>
      <vt:lpstr>IZMJENA CIJENE</vt:lpstr>
      <vt:lpstr>IZMJENA CIJENE</vt:lpstr>
      <vt:lpstr>IZMJENA CIJENE</vt:lpstr>
      <vt:lpstr>PRAVO NARUČITELJA NA SNIŽENJE UGOVORENE CIJENE</vt:lpstr>
      <vt:lpstr>KRITERIJ ZA TRAŽENJE PROMJENE (POVEĆANJA ILI SNIŽENJA) CIJENA</vt:lpstr>
      <vt:lpstr>RASKID UGOVORA ZBOG POVEĆANE CIJENE</vt:lpstr>
      <vt:lpstr>UGOVOR O GRAĐENJU S ODREBOM “KLJUČ U RUKE”</vt:lpstr>
      <vt:lpstr>UGOVOR O GRAĐENJU S ODREBOM “KLJUČ U RUKE”</vt:lpstr>
      <vt:lpstr>UGOVOR O GRAĐENJU S ODREBOM “KLJUČ U RUKE”</vt:lpstr>
      <vt:lpstr>DEFINICIJA PROJEKTANTA - ZPUG</vt:lpstr>
    </vt:vector>
  </TitlesOfParts>
  <Company>Pravni Fakultet u Zagrebu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Klauzula promijenjenih okolnosti</dc:title>
  <dc:creator>Nina Tepeš</dc:creator>
  <cp:lastModifiedBy>Admin</cp:lastModifiedBy>
  <cp:revision>420</cp:revision>
  <dcterms:created xsi:type="dcterms:W3CDTF">2009-10-29T10:44:22Z</dcterms:created>
  <dcterms:modified xsi:type="dcterms:W3CDTF">2015-02-05T09:42:34Z</dcterms:modified>
</cp:coreProperties>
</file>