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5" r:id="rId6"/>
    <p:sldId id="266" r:id="rId7"/>
    <p:sldId id="268" r:id="rId8"/>
    <p:sldId id="269" r:id="rId9"/>
    <p:sldId id="267" r:id="rId10"/>
    <p:sldId id="270" r:id="rId11"/>
    <p:sldId id="271" r:id="rId12"/>
    <p:sldId id="272" r:id="rId13"/>
    <p:sldId id="273" r:id="rId14"/>
    <p:sldId id="274" r:id="rId15"/>
    <p:sldId id="275" r:id="rId16"/>
    <p:sldId id="27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A21AC8D-8E75-49F2-8BB4-8FE0980EF944}" type="datetimeFigureOut">
              <a:rPr lang="sr-Latn-CS"/>
              <a:pPr>
                <a:defRPr/>
              </a:pPr>
              <a:t>5.2.2015.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C74617C-4D2B-4CDB-B968-28AD58C43C6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2411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D302D3-C438-45C4-AA63-9404E50554D1}" type="datetimeFigureOut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D9C00A9-E61A-4E47-90AF-775DA0E40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25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7CF865D5-1D4D-40AE-9595-0314C579BACA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DEB233A-1FE9-4C4F-BC34-B159BC3F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E4E98-0B1B-44E7-BC42-CA3A1B51D113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70B4E-E8C1-406E-B8ED-6190DFA51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6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6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9C860-686C-4546-8D9B-42D3FE2F9663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0F9F3-FA37-429C-AE62-0D2FF7C5D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FE7AA6-CAA1-4328-B61A-C98E12DF4F46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DDEFD6-6123-4DBC-B2FD-66B8E0272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7FBB03-89DF-4CC3-8345-9ABE01A3C262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D0E249-F79D-444F-B493-CEB58AC9D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D681C-1E03-400B-B8BE-F7F1BF5DFD92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37030-4878-4F03-9F88-037995697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40CFCF7B-DC63-411D-A686-DFA05DCEA9C4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010854EC-5EF9-4378-A920-B2F803CEE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533CEE5-03E4-43B1-A4A7-F8559F369356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04B8567-4A18-4A0D-B657-31A4FE9FC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CFDB4-4F51-48BF-B316-8D8F2B12358F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04CD3-4CF6-43DD-B65D-5038CB575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ABB5F-604C-48B3-9694-3FBB815C4864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E3D0E-1188-4C17-85C5-5A84C45B8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r-Latn-C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F89B5-232E-4251-8BD2-427EBD9B8947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64A6B-21B5-4FD6-A508-6DE0C7C49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B2A3669-6ABC-4186-8A06-07F3F164F26F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FFC5626C-614A-4585-BF0F-D2D741D0F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0" r:id="rId4"/>
    <p:sldLayoutId id="2147483819" r:id="rId5"/>
    <p:sldLayoutId id="214748382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ctrTitle"/>
          </p:nvPr>
        </p:nvSpPr>
        <p:spPr bwMode="auto">
          <a:xfrm>
            <a:off x="684213" y="1341438"/>
            <a:ext cx="7772400" cy="1470025"/>
          </a:xfrm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marL="0" indent="0" algn="ctr">
              <a:defRPr/>
            </a:pPr>
            <a:r>
              <a:rPr lang="hr-HR" smtClean="0">
                <a:effectLst/>
                <a:latin typeface="Arial" charset="0"/>
              </a:rPr>
              <a:t>UGOVOR O KOMISIJI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sz="4600" smtClean="0">
                <a:latin typeface="Arial" charset="0"/>
              </a:rPr>
              <a:t>UGOVOR O NALOGU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r>
              <a:rPr lang="hr-HR" smtClean="0">
                <a:effectLst/>
                <a:latin typeface="Arial" charset="0"/>
              </a:rPr>
              <a:t>DELKREDERE PROVIZIJA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smtClean="0">
              <a:latin typeface="Arial" charset="0"/>
            </a:endParaRPr>
          </a:p>
          <a:p>
            <a:r>
              <a:rPr lang="en-US" smtClean="0"/>
              <a:t>Komisionar koji je jamčio za ispunjenje obveza svog suugovaratelja ima pravo i na povećanu proviziju (delkredere provizija)</a:t>
            </a:r>
            <a:r>
              <a:rPr lang="hr-HR" smtClean="0">
                <a:latin typeface="Arial" charset="0"/>
              </a:rPr>
              <a:t>.</a:t>
            </a:r>
          </a:p>
          <a:p>
            <a:endParaRPr lang="hr-HR" smtClean="0">
              <a:latin typeface="Arial" charset="0"/>
            </a:endParaRPr>
          </a:p>
          <a:p>
            <a:pPr lvl="1"/>
            <a:r>
              <a:rPr lang="hr-HR" smtClean="0">
                <a:latin typeface="Arial" charset="0"/>
              </a:rPr>
              <a:t>je li potrebno da komisionar ispuni obvezu koju je imao njegov suugovaratelj?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r>
              <a:rPr lang="hr-HR" sz="4200" smtClean="0">
                <a:effectLst/>
                <a:latin typeface="Arial" charset="0"/>
              </a:rPr>
              <a:t>ODNOSI S TREĆIM OSOBAMA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smtClean="0">
              <a:latin typeface="Arial" charset="0"/>
            </a:endParaRPr>
          </a:p>
          <a:p>
            <a:r>
              <a:rPr lang="hr-HR" smtClean="0">
                <a:latin typeface="Arial" charset="0"/>
              </a:rPr>
              <a:t>komitentova prava na tražbine iz posla s trećim (čl. 801)</a:t>
            </a:r>
          </a:p>
          <a:p>
            <a:endParaRPr lang="hr-HR" smtClean="0">
              <a:latin typeface="Arial" charset="0"/>
            </a:endParaRPr>
          </a:p>
          <a:p>
            <a:r>
              <a:rPr lang="hr-HR" smtClean="0">
                <a:latin typeface="Arial" charset="0"/>
              </a:rPr>
              <a:t>ograničenje prava komisionarovih vjerovnika (čl. 802)</a:t>
            </a:r>
          </a:p>
          <a:p>
            <a:endParaRPr lang="hr-HR" smtClean="0">
              <a:latin typeface="Arial" charset="0"/>
            </a:endParaRPr>
          </a:p>
          <a:p>
            <a:r>
              <a:rPr lang="hr-HR" smtClean="0">
                <a:latin typeface="Arial" charset="0"/>
              </a:rPr>
              <a:t>stečaj komisionara (čl. 803)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r>
              <a:rPr lang="hr-HR" sz="4200" smtClean="0">
                <a:effectLst/>
                <a:latin typeface="Arial" charset="0"/>
              </a:rPr>
              <a:t>ODNOSI S TREĆIM OSOBAMA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mtClean="0">
                <a:latin typeface="Arial" charset="0"/>
              </a:rPr>
              <a:t>vanjski pravni odnos (komitent – komisionarev suugovaratelj)</a:t>
            </a:r>
          </a:p>
          <a:p>
            <a:pPr lvl="1">
              <a:lnSpc>
                <a:spcPct val="90000"/>
              </a:lnSpc>
            </a:pPr>
            <a:endParaRPr lang="hr-HR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hr-HR" smtClean="0">
                <a:latin typeface="Arial" charset="0"/>
              </a:rPr>
              <a:t>čl. 801. st. 1., čl. 802 (dio na kraju) i čl. 803. st. 2.</a:t>
            </a:r>
          </a:p>
          <a:p>
            <a:pPr>
              <a:lnSpc>
                <a:spcPct val="90000"/>
              </a:lnSpc>
            </a:pPr>
            <a:endParaRPr lang="hr-HR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hr-HR" smtClean="0">
                <a:latin typeface="Arial" charset="0"/>
              </a:rPr>
              <a:t>unutarnji pravni odnosu (komitent – komisionar)</a:t>
            </a:r>
          </a:p>
          <a:p>
            <a:pPr lvl="1">
              <a:lnSpc>
                <a:spcPct val="90000"/>
              </a:lnSpc>
            </a:pPr>
            <a:endParaRPr lang="hr-HR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hr-HR" smtClean="0">
                <a:latin typeface="Arial" charset="0"/>
              </a:rPr>
              <a:t>čl. 801. st. 2., čl. 802 (osim dijela na kraju) i čl. 803. st.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r>
              <a:rPr lang="hr-HR" sz="4200" smtClean="0">
                <a:effectLst/>
                <a:latin typeface="Arial" charset="0"/>
              </a:rPr>
              <a:t>ODNOSI S TREĆIM OSOBAMA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mtClean="0">
                <a:latin typeface="Arial" charset="0"/>
              </a:rPr>
              <a:t>ustup komisionarove tražbine komitentu</a:t>
            </a:r>
          </a:p>
          <a:p>
            <a:pPr lvl="1"/>
            <a:r>
              <a:rPr lang="hr-HR" smtClean="0">
                <a:latin typeface="Arial" charset="0"/>
              </a:rPr>
              <a:t>čl. 801, čl. 794. st. 3.</a:t>
            </a:r>
          </a:p>
          <a:p>
            <a:pPr lvl="1"/>
            <a:endParaRPr lang="hr-HR" smtClean="0">
              <a:latin typeface="Arial" charset="0"/>
            </a:endParaRPr>
          </a:p>
          <a:p>
            <a:pPr lvl="1"/>
            <a:r>
              <a:rPr lang="hr-HR" smtClean="0">
                <a:latin typeface="Arial" charset="0"/>
              </a:rPr>
              <a:t>cesionar?</a:t>
            </a:r>
          </a:p>
          <a:p>
            <a:pPr lvl="2"/>
            <a:r>
              <a:rPr lang="hr-HR" smtClean="0">
                <a:latin typeface="Arial" charset="0"/>
              </a:rPr>
              <a:t>komitent</a:t>
            </a:r>
          </a:p>
          <a:p>
            <a:pPr lvl="1"/>
            <a:r>
              <a:rPr lang="hr-HR" smtClean="0">
                <a:latin typeface="Arial" charset="0"/>
              </a:rPr>
              <a:t>cedent?</a:t>
            </a:r>
          </a:p>
          <a:p>
            <a:pPr lvl="2"/>
            <a:r>
              <a:rPr lang="hr-HR" smtClean="0">
                <a:latin typeface="Arial" charset="0"/>
              </a:rPr>
              <a:t>komisionar</a:t>
            </a:r>
          </a:p>
          <a:p>
            <a:pPr lvl="1"/>
            <a:r>
              <a:rPr lang="hr-HR" smtClean="0">
                <a:latin typeface="Arial" charset="0"/>
              </a:rPr>
              <a:t>cesus?</a:t>
            </a:r>
          </a:p>
          <a:p>
            <a:pPr lvl="2"/>
            <a:r>
              <a:rPr lang="hr-HR" smtClean="0">
                <a:latin typeface="Arial" charset="0"/>
              </a:rPr>
              <a:t>komisionarov suugovaratelj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r>
              <a:rPr lang="hr-HR" sz="4200" smtClean="0">
                <a:effectLst/>
                <a:latin typeface="Arial" charset="0"/>
              </a:rPr>
              <a:t>ODNOSI S TREĆIM OSOBAMA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mtClean="0">
                <a:latin typeface="Arial" charset="0"/>
              </a:rPr>
              <a:t>kome, u pravnom smislu, pripada ono što komisionar drži za račun komitenta?</a:t>
            </a:r>
          </a:p>
          <a:p>
            <a:pPr lvl="1">
              <a:lnSpc>
                <a:spcPct val="90000"/>
              </a:lnSpc>
            </a:pPr>
            <a:r>
              <a:rPr lang="hr-HR" smtClean="0">
                <a:latin typeface="Arial" charset="0"/>
              </a:rPr>
              <a:t>komitentu</a:t>
            </a:r>
          </a:p>
          <a:p>
            <a:pPr>
              <a:lnSpc>
                <a:spcPct val="90000"/>
              </a:lnSpc>
            </a:pPr>
            <a:endParaRPr lang="hr-HR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hr-HR" smtClean="0">
                <a:latin typeface="Arial" charset="0"/>
              </a:rPr>
              <a:t>je li moguća ovrha na stvarima i pravima koje je komisionar stekao za račun komitenta, a radi naplate onih tražbina koje nisu nastale u vezi sa stjecanjem tih stvari i prava?</a:t>
            </a:r>
          </a:p>
          <a:p>
            <a:pPr lvl="1">
              <a:lnSpc>
                <a:spcPct val="90000"/>
              </a:lnSpc>
            </a:pPr>
            <a:r>
              <a:rPr lang="hr-HR" smtClean="0">
                <a:latin typeface="Arial" charset="0"/>
              </a:rPr>
              <a:t>NE </a:t>
            </a:r>
            <a:r>
              <a:rPr lang="hr-HR" smtClean="0">
                <a:latin typeface="Arial" charset="0"/>
                <a:cs typeface="Arial" charset="0"/>
              </a:rPr>
              <a:t>→ čl. 802 (osim dijela na kraju)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r>
              <a:rPr lang="hr-HR" sz="4200" smtClean="0">
                <a:effectLst/>
                <a:latin typeface="Arial" charset="0"/>
              </a:rPr>
              <a:t>ODNOSI S TREĆIM OSOBAMA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smtClean="0">
              <a:latin typeface="Arial" charset="0"/>
              <a:cs typeface="Arial" charset="0"/>
            </a:endParaRPr>
          </a:p>
          <a:p>
            <a:r>
              <a:rPr lang="hr-HR" smtClean="0">
                <a:latin typeface="Arial" charset="0"/>
                <a:cs typeface="Arial" charset="0"/>
              </a:rPr>
              <a:t>kada je riječ o tražbinama koje su nastale u vezi sa stjecanjem stvari i prava za račun komitenta, mogu li vjerovnici komisionara na tim stvarima i pravima provesti ovrhu?</a:t>
            </a:r>
          </a:p>
          <a:p>
            <a:pPr lvl="1"/>
            <a:endParaRPr lang="hr-HR" smtClean="0">
              <a:latin typeface="Arial" charset="0"/>
            </a:endParaRPr>
          </a:p>
          <a:p>
            <a:pPr lvl="1"/>
            <a:r>
              <a:rPr lang="hr-HR" smtClean="0">
                <a:latin typeface="Arial" charset="0"/>
              </a:rPr>
              <a:t>DA </a:t>
            </a:r>
            <a:r>
              <a:rPr lang="hr-HR" smtClean="0">
                <a:latin typeface="Arial" charset="0"/>
                <a:cs typeface="Arial" charset="0"/>
              </a:rPr>
              <a:t>→ čl. 802 (dio na kraju)</a:t>
            </a:r>
          </a:p>
          <a:p>
            <a:endParaRPr lang="hr-HR" smtClean="0">
              <a:latin typeface="Arial" charset="0"/>
              <a:cs typeface="Arial" charset="0"/>
            </a:endParaRPr>
          </a:p>
          <a:p>
            <a:pPr lvl="1"/>
            <a:endParaRPr lang="hr-H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r>
              <a:rPr lang="hr-HR" sz="4200" smtClean="0">
                <a:effectLst/>
                <a:latin typeface="Arial" charset="0"/>
              </a:rPr>
              <a:t>ODNOSI S TREĆIM OSOBAMA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mtClean="0">
                <a:latin typeface="Arial" charset="0"/>
                <a:cs typeface="Arial" charset="0"/>
              </a:rPr>
              <a:t>tko su sve ti “vjerovnici komisionara” koji onda mogu provesti ovrhu?</a:t>
            </a:r>
          </a:p>
          <a:p>
            <a:pPr lvl="1"/>
            <a:endParaRPr lang="hr-HR" smtClean="0">
              <a:latin typeface="Arial" charset="0"/>
              <a:cs typeface="Arial" charset="0"/>
            </a:endParaRPr>
          </a:p>
          <a:p>
            <a:pPr lvl="1"/>
            <a:r>
              <a:rPr lang="hr-HR" smtClean="0">
                <a:latin typeface="Arial" charset="0"/>
                <a:cs typeface="Arial" charset="0"/>
              </a:rPr>
              <a:t>komisionarev suugovaratelj, u vezi sa potraživanjem iz pravnog posla koji je komisionar s njima poduzeo ispunjavajući obveze iz ugovora o komisiji</a:t>
            </a:r>
          </a:p>
          <a:p>
            <a:pPr lvl="1"/>
            <a:r>
              <a:rPr lang="hr-HR" smtClean="0">
                <a:latin typeface="Arial" charset="0"/>
                <a:cs typeface="Arial" charset="0"/>
              </a:rPr>
              <a:t>treće osobe čije su tražbine prema komisionaru nastale u vezi s komisionarevim stjecanjem stvari i prava za račun komitenta</a:t>
            </a:r>
          </a:p>
          <a:p>
            <a:pPr lvl="1"/>
            <a:endParaRPr lang="hr-H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DEFINICIJE</a:t>
            </a:r>
            <a:endParaRPr lang="en-US"/>
          </a:p>
        </p:txBody>
      </p:sp>
      <p:sp>
        <p:nvSpPr>
          <p:cNvPr id="1638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6238"/>
            <a:ext cx="4038600" cy="4525962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hr-HR" u="sng" smtClean="0"/>
              <a:t>UGOVOR O NALOGU</a:t>
            </a:r>
          </a:p>
          <a:p>
            <a:endParaRPr lang="hr-HR" smtClean="0"/>
          </a:p>
          <a:p>
            <a:r>
              <a:rPr lang="en-US" smtClean="0"/>
              <a:t>Ugovorom o nalogu obvezuje se i ovlašćuje nalogoprimac poduzimati za račun nalogodavca određene poslove.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6238"/>
            <a:ext cx="4038600" cy="4525962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hr-HR" u="sng" smtClean="0"/>
              <a:t>UGOVOR O KOMISIJI</a:t>
            </a:r>
          </a:p>
          <a:p>
            <a:endParaRPr lang="hr-HR" smtClean="0"/>
          </a:p>
          <a:p>
            <a:r>
              <a:rPr lang="en-US" smtClean="0"/>
              <a:t>Ugovorom o komisiji obvezuje se komisionar obaviti uz proviziju jedan ili više poslova u svoje ime i za račun komitenta.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FBE44-8F44-45D5-A367-65141A4832E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sz="4500" dirty="0" smtClean="0"/>
              <a:t>TEMELJNE KARAKTERISTIKE</a:t>
            </a:r>
            <a:endParaRPr lang="en-US" sz="4500" dirty="0"/>
          </a:p>
        </p:txBody>
      </p:sp>
      <p:sp>
        <p:nvSpPr>
          <p:cNvPr id="1741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postojanje treće osobe (ili trećih osoba) s kojom će jedan od </a:t>
            </a:r>
            <a:r>
              <a:rPr lang="hr-HR" dirty="0" err="1" smtClean="0"/>
              <a:t>suugovaratelja</a:t>
            </a:r>
            <a:r>
              <a:rPr lang="hr-HR" dirty="0" smtClean="0"/>
              <a:t> stupiti u neki odnos</a:t>
            </a:r>
          </a:p>
          <a:p>
            <a:pPr lvl="1"/>
            <a:r>
              <a:rPr lang="hr-HR" dirty="0" smtClean="0"/>
              <a:t>unutarnji odnos</a:t>
            </a:r>
          </a:p>
          <a:p>
            <a:pPr lvl="1"/>
            <a:r>
              <a:rPr lang="hr-HR" dirty="0" smtClean="0"/>
              <a:t>vanjski odnos</a:t>
            </a:r>
          </a:p>
          <a:p>
            <a:endParaRPr lang="hr-HR" dirty="0" smtClean="0"/>
          </a:p>
          <a:p>
            <a:r>
              <a:rPr lang="hr-HR" dirty="0" smtClean="0"/>
              <a:t>jedan </a:t>
            </a:r>
            <a:r>
              <a:rPr lang="hr-HR" dirty="0" err="1" smtClean="0"/>
              <a:t>suugovaratelj</a:t>
            </a:r>
            <a:r>
              <a:rPr lang="hr-HR" dirty="0" smtClean="0"/>
              <a:t> iz unutarnjeg odnosa stupa u vanjski odnos za račun svog </a:t>
            </a:r>
            <a:r>
              <a:rPr lang="hr-HR" dirty="0" err="1" smtClean="0"/>
              <a:t>suugovaratelja</a:t>
            </a:r>
            <a:r>
              <a:rPr lang="hr-HR" dirty="0" smtClean="0"/>
              <a:t> (a ne za svoj račun)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65929D-B55F-4750-ABBA-A6BFF38BE8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hr-HR" sz="4000" dirty="0" smtClean="0"/>
              <a:t>RAZLIKOVANJE UGOVORA O NALOGU I UGOVORA O KOMISIJI</a:t>
            </a:r>
            <a:endParaRPr lang="en-US" sz="4000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hr-HR" b="1" dirty="0" smtClean="0"/>
              <a:t>	</a:t>
            </a:r>
          </a:p>
          <a:p>
            <a:pPr algn="ctr">
              <a:buFont typeface="Wingdings 2" pitchFamily="18" charset="2"/>
              <a:buNone/>
            </a:pPr>
            <a:r>
              <a:rPr lang="hr-HR" b="1" dirty="0" smtClean="0"/>
              <a:t>Primjena pravila ugovora o nalogu</a:t>
            </a:r>
            <a:endParaRPr lang="en-US" dirty="0" smtClean="0"/>
          </a:p>
          <a:p>
            <a:pPr algn="ctr">
              <a:buFont typeface="Wingdings 2" pitchFamily="18" charset="2"/>
              <a:buNone/>
            </a:pPr>
            <a:r>
              <a:rPr lang="hr-HR" dirty="0" smtClean="0"/>
              <a:t>	Članak 786.</a:t>
            </a:r>
            <a:endParaRPr lang="en-US" dirty="0" smtClean="0"/>
          </a:p>
          <a:p>
            <a:endParaRPr lang="hr-HR" dirty="0" smtClean="0"/>
          </a:p>
          <a:p>
            <a:pPr>
              <a:buFont typeface="Wingdings 2" pitchFamily="18" charset="2"/>
              <a:buNone/>
            </a:pPr>
            <a:r>
              <a:rPr lang="hr-HR" dirty="0" smtClean="0"/>
              <a:t>	</a:t>
            </a:r>
            <a:r>
              <a:rPr lang="en-US" dirty="0" smtClean="0"/>
              <a:t>Na </a:t>
            </a:r>
            <a:r>
              <a:rPr lang="en-US" dirty="0" err="1" smtClean="0"/>
              <a:t>ugovor</a:t>
            </a:r>
            <a:r>
              <a:rPr lang="en-US" dirty="0" smtClean="0"/>
              <a:t> o </a:t>
            </a:r>
            <a:r>
              <a:rPr lang="en-US" dirty="0" err="1" smtClean="0"/>
              <a:t>komisiji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odgovarajući</a:t>
            </a:r>
            <a:r>
              <a:rPr lang="en-US" dirty="0" smtClean="0"/>
              <a:t> se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primjenjuju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 o </a:t>
            </a:r>
            <a:r>
              <a:rPr lang="en-US" dirty="0" err="1" smtClean="0"/>
              <a:t>nalogu</a:t>
            </a:r>
            <a:r>
              <a:rPr lang="en-US" dirty="0" smtClean="0"/>
              <a:t>,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pravilima</a:t>
            </a:r>
            <a:r>
              <a:rPr lang="en-US" dirty="0" smtClean="0"/>
              <a:t> o </a:t>
            </a:r>
            <a:r>
              <a:rPr lang="en-US" dirty="0" err="1" smtClean="0"/>
              <a:t>komisiji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drukčije</a:t>
            </a:r>
            <a:r>
              <a:rPr lang="en-US" dirty="0" smtClean="0"/>
              <a:t> </a:t>
            </a:r>
            <a:r>
              <a:rPr lang="en-US" dirty="0" err="1" smtClean="0"/>
              <a:t>određeno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47485-3796-4500-9D2E-08EF5F1544A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hr-HR" sz="2800" smtClean="0"/>
              <a:t>SLUČAJEVI KADA KOMISIONAR KUPUJE ROBU KOMITENTA ILI MU PRODAJE SVOJU ROBU</a:t>
            </a:r>
            <a:endParaRPr lang="en-US" sz="280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hr-HR" smtClean="0"/>
              <a:t>	</a:t>
            </a:r>
          </a:p>
          <a:p>
            <a:pPr>
              <a:buFont typeface="Wingdings 2" pitchFamily="18" charset="2"/>
              <a:buNone/>
            </a:pPr>
            <a:r>
              <a:rPr lang="hr-HR" smtClean="0"/>
              <a:t>	PREDMET UGOVORA O KOMISIJI JE KUPNJA ILI PRODAJA</a:t>
            </a:r>
          </a:p>
          <a:p>
            <a:pPr algn="ctr">
              <a:buFont typeface="Wingdings 2" pitchFamily="18" charset="2"/>
              <a:buNone/>
            </a:pPr>
            <a:r>
              <a:rPr lang="hr-HR" b="1" smtClean="0"/>
              <a:t>I</a:t>
            </a:r>
          </a:p>
          <a:p>
            <a:pPr>
              <a:buFont typeface="Wingdings 2" pitchFamily="18" charset="2"/>
              <a:buNone/>
            </a:pPr>
            <a:r>
              <a:rPr lang="hr-HR" smtClean="0"/>
              <a:t>	PRODAJA ILI KUPNJA ODNOSE SE NA ROBU KOTIRANU NA BURZI ILI TRŽIŠTU</a:t>
            </a:r>
          </a:p>
          <a:p>
            <a:pPr>
              <a:buFont typeface="Wingdings 2" pitchFamily="18" charset="2"/>
              <a:buNone/>
            </a:pPr>
            <a:endParaRPr lang="hr-HR" smtClean="0"/>
          </a:p>
          <a:p>
            <a:pPr>
              <a:buFont typeface="Wingdings 2" pitchFamily="18" charset="2"/>
              <a:buNone/>
            </a:pPr>
            <a:endParaRPr lang="hr-HR" smtClean="0"/>
          </a:p>
          <a:p>
            <a:pPr>
              <a:buFont typeface="Wingdings 2" pitchFamily="18" charset="2"/>
              <a:buNone/>
            </a:pPr>
            <a:r>
              <a:rPr lang="hr-HR" smtClean="0"/>
              <a:t>+ </a:t>
            </a:r>
            <a:r>
              <a:rPr lang="hr-HR" i="1" smtClean="0"/>
              <a:t>DOPUŠTENJE KOMITENTA</a:t>
            </a:r>
            <a:endParaRPr lang="en-US" i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D6400E-A33A-4453-9301-96E3E901372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2800" smtClean="0"/>
              <a:t>SLUČAJEVI KADA KOMISIONAR KUPUJE ROBU KOMITENTA ILI MU PRODAJE SVOJU ROBU</a:t>
            </a:r>
            <a:endParaRPr lang="en-US" sz="280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KOMISIONA PRODAJA (komisionar po nalogu komitenta prodaje određenu stvar)</a:t>
            </a:r>
          </a:p>
          <a:p>
            <a:pPr lvl="1"/>
            <a:r>
              <a:rPr lang="hr-HR" smtClean="0"/>
              <a:t>komitent → prodavatelj</a:t>
            </a:r>
          </a:p>
          <a:p>
            <a:pPr lvl="1"/>
            <a:r>
              <a:rPr lang="hr-HR" smtClean="0"/>
              <a:t>komisionar → kupac</a:t>
            </a:r>
          </a:p>
          <a:p>
            <a:endParaRPr lang="hr-HR" smtClean="0"/>
          </a:p>
          <a:p>
            <a:r>
              <a:rPr lang="hr-HR" smtClean="0"/>
              <a:t>KOMISIONA KUPNJA (komisionar po nalogu komitenta kupuje određenu stvar)</a:t>
            </a:r>
          </a:p>
          <a:p>
            <a:pPr lvl="1"/>
            <a:r>
              <a:rPr lang="hr-HR" smtClean="0"/>
              <a:t>komitent → kupac</a:t>
            </a:r>
          </a:p>
          <a:p>
            <a:pPr lvl="1"/>
            <a:r>
              <a:rPr lang="hr-HR" smtClean="0"/>
              <a:t>komisionar → prodavatelj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2921B-41C8-4E33-82C4-B9231C029A2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r>
              <a:rPr lang="hr-HR" smtClean="0">
                <a:effectLst/>
                <a:latin typeface="Arial" charset="0"/>
              </a:rPr>
              <a:t>OBVEZE KOMISIONARA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smtClean="0">
              <a:latin typeface="Arial" charset="0"/>
            </a:endParaRPr>
          </a:p>
          <a:p>
            <a:r>
              <a:rPr lang="hr-HR" smtClean="0">
                <a:latin typeface="Arial" charset="0"/>
              </a:rPr>
              <a:t>čuvanje i osiguranje robe (čl. 790)</a:t>
            </a:r>
          </a:p>
          <a:p>
            <a:r>
              <a:rPr lang="hr-HR" smtClean="0">
                <a:latin typeface="Arial" charset="0"/>
              </a:rPr>
              <a:t>obavijest o stanju primljene robe (čl. 791)</a:t>
            </a:r>
          </a:p>
          <a:p>
            <a:r>
              <a:rPr lang="hr-HR" smtClean="0">
                <a:latin typeface="Arial" charset="0"/>
              </a:rPr>
              <a:t>obavijest o promjenama na robi (čl. 792)</a:t>
            </a:r>
          </a:p>
          <a:p>
            <a:r>
              <a:rPr lang="hr-HR" smtClean="0">
                <a:latin typeface="Arial" charset="0"/>
              </a:rPr>
              <a:t>priopćavanje komitentu imena suugovaratelja (čl. 793)</a:t>
            </a:r>
          </a:p>
          <a:p>
            <a:r>
              <a:rPr lang="hr-HR" smtClean="0">
                <a:latin typeface="Arial" charset="0"/>
              </a:rPr>
              <a:t>polaganje računa (čl. 794)</a:t>
            </a:r>
          </a:p>
          <a:p>
            <a:r>
              <a:rPr lang="hr-HR" smtClean="0">
                <a:latin typeface="Arial" charset="0"/>
              </a:rPr>
              <a:t>jamstvo za suugovaratelja (čl. 795)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r>
              <a:rPr lang="hr-HR" smtClean="0">
                <a:effectLst/>
                <a:latin typeface="Arial" charset="0"/>
              </a:rPr>
              <a:t>OBVEZE KOMISIONARA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smtClean="0">
              <a:latin typeface="Arial" charset="0"/>
            </a:endParaRPr>
          </a:p>
          <a:p>
            <a:r>
              <a:rPr lang="hr-HR" smtClean="0">
                <a:latin typeface="Arial" charset="0"/>
              </a:rPr>
              <a:t>postoji li komisionarova odgovornost prema komitentu za to što komisionarov suugovaratelj nije ispunio svoje obveze?</a:t>
            </a:r>
          </a:p>
          <a:p>
            <a:r>
              <a:rPr lang="hr-HR" smtClean="0">
                <a:latin typeface="Arial" charset="0"/>
              </a:rPr>
              <a:t>što u takvim slučajevima komitent može zahtijevati od komisionara?</a:t>
            </a:r>
          </a:p>
          <a:p>
            <a:endParaRPr lang="hr-HR" smtClean="0">
              <a:latin typeface="Arial" charset="0"/>
            </a:endParaRPr>
          </a:p>
          <a:p>
            <a:r>
              <a:rPr lang="hr-HR" smtClean="0">
                <a:latin typeface="Arial" charset="0"/>
              </a:rPr>
              <a:t>može li komitent zahtijevati ispunjenje od trećega?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r>
              <a:rPr lang="hr-HR" smtClean="0">
                <a:effectLst/>
                <a:latin typeface="Arial" charset="0"/>
              </a:rPr>
              <a:t>DELKREDERE KOMISIJA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hr-HR" smtClean="0">
                <a:latin typeface="Arial" charset="0"/>
              </a:rPr>
              <a:t>	</a:t>
            </a:r>
          </a:p>
          <a:p>
            <a:pPr>
              <a:buFont typeface="Wingdings 2" pitchFamily="18" charset="2"/>
              <a:buNone/>
            </a:pPr>
            <a:r>
              <a:rPr lang="hr-HR" smtClean="0">
                <a:latin typeface="Arial" charset="0"/>
              </a:rPr>
              <a:t>	</a:t>
            </a:r>
            <a:r>
              <a:rPr lang="en-US" smtClean="0"/>
              <a:t>Komisionar odgovara za </a:t>
            </a:r>
            <a:r>
              <a:rPr lang="en-US" i="1" u="sng" smtClean="0"/>
              <a:t>ispunjenje obveze svog suugovaratelja </a:t>
            </a:r>
            <a:r>
              <a:rPr lang="en-US" smtClean="0"/>
              <a:t>samo ako je posebno </a:t>
            </a:r>
            <a:r>
              <a:rPr lang="en-US" i="1" u="sng" smtClean="0"/>
              <a:t>jamčio</a:t>
            </a:r>
            <a:r>
              <a:rPr lang="en-US" smtClean="0"/>
              <a:t> da će on svoje obveze ispuniti (delkredere komisija), u kojem slučaju on odgovara </a:t>
            </a:r>
            <a:r>
              <a:rPr lang="en-US" i="1" u="sng" smtClean="0"/>
              <a:t>solidarno</a:t>
            </a:r>
            <a:r>
              <a:rPr lang="en-US" smtClean="0"/>
              <a:t> s njim.</a:t>
            </a:r>
            <a:r>
              <a:rPr lang="hr-HR" smtClean="0"/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14805</TotalTime>
  <Words>593</Words>
  <Application>Microsoft Office PowerPoint</Application>
  <PresentationFormat>Prikaz na zaslonu (4:3)</PresentationFormat>
  <Paragraphs>106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1" baseType="lpstr">
      <vt:lpstr>Arial</vt:lpstr>
      <vt:lpstr>Calibri</vt:lpstr>
      <vt:lpstr>Rockwell</vt:lpstr>
      <vt:lpstr>Wingdings 2</vt:lpstr>
      <vt:lpstr>Foundry</vt:lpstr>
      <vt:lpstr>UGOVOR O KOMISIJI</vt:lpstr>
      <vt:lpstr>DEFINICIJE</vt:lpstr>
      <vt:lpstr>TEMELJNE KARAKTERISTIKE</vt:lpstr>
      <vt:lpstr>RAZLIKOVANJE UGOVORA O NALOGU I UGOVORA O KOMISIJI</vt:lpstr>
      <vt:lpstr>SLUČAJEVI KADA KOMISIONAR KUPUJE ROBU KOMITENTA ILI MU PRODAJE SVOJU ROBU</vt:lpstr>
      <vt:lpstr>SLUČAJEVI KADA KOMISIONAR KUPUJE ROBU KOMITENTA ILI MU PRODAJE SVOJU ROBU</vt:lpstr>
      <vt:lpstr>OBVEZE KOMISIONARA</vt:lpstr>
      <vt:lpstr>OBVEZE KOMISIONARA</vt:lpstr>
      <vt:lpstr>DELKREDERE KOMISIJA</vt:lpstr>
      <vt:lpstr>DELKREDERE PROVIZIJA</vt:lpstr>
      <vt:lpstr>ODNOSI S TREĆIM OSOBAMA</vt:lpstr>
      <vt:lpstr>ODNOSI S TREĆIM OSOBAMA</vt:lpstr>
      <vt:lpstr>ODNOSI S TREĆIM OSOBAMA</vt:lpstr>
      <vt:lpstr>ODNOSI S TREĆIM OSOBAMA</vt:lpstr>
      <vt:lpstr>ODNOSI S TREĆIM OSOBAMA</vt:lpstr>
      <vt:lpstr>ODNOSI S TREĆIM OSOBAMA</vt:lpstr>
    </vt:vector>
  </TitlesOfParts>
  <Company>Pravni Fakultet u Zagrebu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Klauzula promijenjenih okolnosti</dc:title>
  <dc:creator>Nina Tepeš</dc:creator>
  <cp:lastModifiedBy>Admin</cp:lastModifiedBy>
  <cp:revision>467</cp:revision>
  <dcterms:created xsi:type="dcterms:W3CDTF">2009-10-29T10:44:22Z</dcterms:created>
  <dcterms:modified xsi:type="dcterms:W3CDTF">2015-02-05T09:42:04Z</dcterms:modified>
</cp:coreProperties>
</file>