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76" r:id="rId4"/>
    <p:sldId id="283" r:id="rId5"/>
    <p:sldId id="277" r:id="rId6"/>
    <p:sldId id="284" r:id="rId7"/>
    <p:sldId id="278" r:id="rId8"/>
    <p:sldId id="279" r:id="rId9"/>
    <p:sldId id="259" r:id="rId10"/>
    <p:sldId id="273" r:id="rId11"/>
    <p:sldId id="260" r:id="rId12"/>
    <p:sldId id="261" r:id="rId13"/>
    <p:sldId id="262" r:id="rId14"/>
    <p:sldId id="264" r:id="rId15"/>
    <p:sldId id="265" r:id="rId16"/>
    <p:sldId id="267" r:id="rId17"/>
    <p:sldId id="268" r:id="rId18"/>
    <p:sldId id="269" r:id="rId19"/>
    <p:sldId id="270"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112" d="100"/>
          <a:sy n="112" d="100"/>
        </p:scale>
        <p:origin x="60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E9024A-F25F-4C88-B9E2-F6C4DC9A722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6111C7B-DA39-4F93-9CCA-C072DEDA0963}">
      <dgm:prSet/>
      <dgm:spPr/>
      <dgm:t>
        <a:bodyPr/>
        <a:lstStyle/>
        <a:p>
          <a:r>
            <a:rPr lang="hr-BA"/>
            <a:t>Kako biste vašim riječima opisali što supervizija za vas predstavlja?</a:t>
          </a:r>
          <a:endParaRPr lang="en-US"/>
        </a:p>
      </dgm:t>
    </dgm:pt>
    <dgm:pt modelId="{7E8502E9-A376-461C-8817-8C7B879D3D71}" type="parTrans" cxnId="{8FEE18B5-D7C9-4D50-9EED-13D019BFB7BB}">
      <dgm:prSet/>
      <dgm:spPr/>
      <dgm:t>
        <a:bodyPr/>
        <a:lstStyle/>
        <a:p>
          <a:endParaRPr lang="en-US"/>
        </a:p>
      </dgm:t>
    </dgm:pt>
    <dgm:pt modelId="{B8DB3985-7E7E-4DF6-AE77-AD8E78700F45}" type="sibTrans" cxnId="{8FEE18B5-D7C9-4D50-9EED-13D019BFB7BB}">
      <dgm:prSet/>
      <dgm:spPr/>
      <dgm:t>
        <a:bodyPr/>
        <a:lstStyle/>
        <a:p>
          <a:endParaRPr lang="en-US"/>
        </a:p>
      </dgm:t>
    </dgm:pt>
    <dgm:pt modelId="{6A533038-A772-4F7F-AD83-DE6C18BCE2EA}">
      <dgm:prSet/>
      <dgm:spPr/>
      <dgm:t>
        <a:bodyPr/>
        <a:lstStyle/>
        <a:p>
          <a:r>
            <a:rPr lang="hr-BA"/>
            <a:t>Što nije supervizija, po vama i čime se ne bi trebala baviti supervizija?</a:t>
          </a:r>
          <a:endParaRPr lang="en-US"/>
        </a:p>
      </dgm:t>
    </dgm:pt>
    <dgm:pt modelId="{8C1D663D-1CD4-4110-890E-66EB4B1FE711}" type="parTrans" cxnId="{D8680273-F2D5-42A9-96CB-516F1C7DAEDE}">
      <dgm:prSet/>
      <dgm:spPr/>
      <dgm:t>
        <a:bodyPr/>
        <a:lstStyle/>
        <a:p>
          <a:endParaRPr lang="en-US"/>
        </a:p>
      </dgm:t>
    </dgm:pt>
    <dgm:pt modelId="{FFDDC5DF-FCE1-443F-B1F1-2EAAF3CFDFDB}" type="sibTrans" cxnId="{D8680273-F2D5-42A9-96CB-516F1C7DAEDE}">
      <dgm:prSet/>
      <dgm:spPr/>
      <dgm:t>
        <a:bodyPr/>
        <a:lstStyle/>
        <a:p>
          <a:endParaRPr lang="en-US"/>
        </a:p>
      </dgm:t>
    </dgm:pt>
    <dgm:pt modelId="{0ACE1766-E11C-814F-9386-427C86EBA310}" type="pres">
      <dgm:prSet presAssocID="{EAE9024A-F25F-4C88-B9E2-F6C4DC9A7221}" presName="linear" presStyleCnt="0">
        <dgm:presLayoutVars>
          <dgm:animLvl val="lvl"/>
          <dgm:resizeHandles val="exact"/>
        </dgm:presLayoutVars>
      </dgm:prSet>
      <dgm:spPr/>
    </dgm:pt>
    <dgm:pt modelId="{6E0E3A59-3AE9-9746-BB9F-D8384EF32EFE}" type="pres">
      <dgm:prSet presAssocID="{76111C7B-DA39-4F93-9CCA-C072DEDA0963}" presName="parentText" presStyleLbl="node1" presStyleIdx="0" presStyleCnt="2">
        <dgm:presLayoutVars>
          <dgm:chMax val="0"/>
          <dgm:bulletEnabled val="1"/>
        </dgm:presLayoutVars>
      </dgm:prSet>
      <dgm:spPr/>
    </dgm:pt>
    <dgm:pt modelId="{016782DB-40DB-5848-9508-FBE957631844}" type="pres">
      <dgm:prSet presAssocID="{B8DB3985-7E7E-4DF6-AE77-AD8E78700F45}" presName="spacer" presStyleCnt="0"/>
      <dgm:spPr/>
    </dgm:pt>
    <dgm:pt modelId="{2CB0BE4B-8C59-794F-BBF9-3882BDFE5819}" type="pres">
      <dgm:prSet presAssocID="{6A533038-A772-4F7F-AD83-DE6C18BCE2EA}" presName="parentText" presStyleLbl="node1" presStyleIdx="1" presStyleCnt="2">
        <dgm:presLayoutVars>
          <dgm:chMax val="0"/>
          <dgm:bulletEnabled val="1"/>
        </dgm:presLayoutVars>
      </dgm:prSet>
      <dgm:spPr/>
    </dgm:pt>
  </dgm:ptLst>
  <dgm:cxnLst>
    <dgm:cxn modelId="{8937AB42-2505-A146-BE46-EBB39FA2FEB1}" type="presOf" srcId="{EAE9024A-F25F-4C88-B9E2-F6C4DC9A7221}" destId="{0ACE1766-E11C-814F-9386-427C86EBA310}" srcOrd="0" destOrd="0" presId="urn:microsoft.com/office/officeart/2005/8/layout/vList2"/>
    <dgm:cxn modelId="{D8680273-F2D5-42A9-96CB-516F1C7DAEDE}" srcId="{EAE9024A-F25F-4C88-B9E2-F6C4DC9A7221}" destId="{6A533038-A772-4F7F-AD83-DE6C18BCE2EA}" srcOrd="1" destOrd="0" parTransId="{8C1D663D-1CD4-4110-890E-66EB4B1FE711}" sibTransId="{FFDDC5DF-FCE1-443F-B1F1-2EAAF3CFDFDB}"/>
    <dgm:cxn modelId="{8FEE18B5-D7C9-4D50-9EED-13D019BFB7BB}" srcId="{EAE9024A-F25F-4C88-B9E2-F6C4DC9A7221}" destId="{76111C7B-DA39-4F93-9CCA-C072DEDA0963}" srcOrd="0" destOrd="0" parTransId="{7E8502E9-A376-461C-8817-8C7B879D3D71}" sibTransId="{B8DB3985-7E7E-4DF6-AE77-AD8E78700F45}"/>
    <dgm:cxn modelId="{0C356ECB-C2A5-6F4C-8B4D-8A45CAECB354}" type="presOf" srcId="{6A533038-A772-4F7F-AD83-DE6C18BCE2EA}" destId="{2CB0BE4B-8C59-794F-BBF9-3882BDFE5819}" srcOrd="0" destOrd="0" presId="urn:microsoft.com/office/officeart/2005/8/layout/vList2"/>
    <dgm:cxn modelId="{6DCF17DB-A233-B142-BA36-03472B550A4C}" type="presOf" srcId="{76111C7B-DA39-4F93-9CCA-C072DEDA0963}" destId="{6E0E3A59-3AE9-9746-BB9F-D8384EF32EFE}" srcOrd="0" destOrd="0" presId="urn:microsoft.com/office/officeart/2005/8/layout/vList2"/>
    <dgm:cxn modelId="{6786ECD6-74F9-0542-944A-13DBA6F83A4E}" type="presParOf" srcId="{0ACE1766-E11C-814F-9386-427C86EBA310}" destId="{6E0E3A59-3AE9-9746-BB9F-D8384EF32EFE}" srcOrd="0" destOrd="0" presId="urn:microsoft.com/office/officeart/2005/8/layout/vList2"/>
    <dgm:cxn modelId="{194E3EBB-D551-CF43-AB50-E674E6652C5D}" type="presParOf" srcId="{0ACE1766-E11C-814F-9386-427C86EBA310}" destId="{016782DB-40DB-5848-9508-FBE957631844}" srcOrd="1" destOrd="0" presId="urn:microsoft.com/office/officeart/2005/8/layout/vList2"/>
    <dgm:cxn modelId="{C65315D3-5DD2-EA47-A92C-7A3B92FC4D22}" type="presParOf" srcId="{0ACE1766-E11C-814F-9386-427C86EBA310}" destId="{2CB0BE4B-8C59-794F-BBF9-3882BDFE581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3A59-3AE9-9746-BB9F-D8384EF32EFE}">
      <dsp:nvSpPr>
        <dsp:cNvPr id="0" name=""/>
        <dsp:cNvSpPr/>
      </dsp:nvSpPr>
      <dsp:spPr>
        <a:xfrm>
          <a:off x="0" y="100854"/>
          <a:ext cx="5913437" cy="215864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hr-BA" sz="4100" kern="1200"/>
            <a:t>Kako biste vašim riječima opisali što supervizija za vas predstavlja?</a:t>
          </a:r>
          <a:endParaRPr lang="en-US" sz="4100" kern="1200"/>
        </a:p>
      </dsp:txBody>
      <dsp:txXfrm>
        <a:off x="105377" y="206231"/>
        <a:ext cx="5702683" cy="1947895"/>
      </dsp:txXfrm>
    </dsp:sp>
    <dsp:sp modelId="{2CB0BE4B-8C59-794F-BBF9-3882BDFE5819}">
      <dsp:nvSpPr>
        <dsp:cNvPr id="0" name=""/>
        <dsp:cNvSpPr/>
      </dsp:nvSpPr>
      <dsp:spPr>
        <a:xfrm>
          <a:off x="0" y="2377584"/>
          <a:ext cx="5913437" cy="215864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hr-BA" sz="4100" kern="1200"/>
            <a:t>Što nije supervizija, po vama i čime se ne bi trebala baviti supervizija?</a:t>
          </a:r>
          <a:endParaRPr lang="en-US" sz="4100" kern="1200"/>
        </a:p>
      </dsp:txBody>
      <dsp:txXfrm>
        <a:off x="105377" y="2482961"/>
        <a:ext cx="5702683" cy="19478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10BC75-679C-4A74-882B-98F76EAB6652}" type="datetimeFigureOut">
              <a:rPr lang="hr-BA" smtClean="0"/>
              <a:t>22. 2. 22.</a:t>
            </a:fld>
            <a:endParaRPr lang="hr-BA"/>
          </a:p>
        </p:txBody>
      </p:sp>
      <p:sp>
        <p:nvSpPr>
          <p:cNvPr id="5" name="Footer Placeholder 4"/>
          <p:cNvSpPr>
            <a:spLocks noGrp="1"/>
          </p:cNvSpPr>
          <p:nvPr>
            <p:ph type="ftr" sz="quarter" idx="11"/>
          </p:nvPr>
        </p:nvSpPr>
        <p:spPr>
          <a:xfrm>
            <a:off x="2416500" y="329307"/>
            <a:ext cx="4973915" cy="309201"/>
          </a:xfrm>
        </p:spPr>
        <p:txBody>
          <a:bodyPr/>
          <a:lstStyle/>
          <a:p>
            <a:endParaRPr lang="hr-BA"/>
          </a:p>
        </p:txBody>
      </p:sp>
      <p:sp>
        <p:nvSpPr>
          <p:cNvPr id="6" name="Slide Number Placeholder 5"/>
          <p:cNvSpPr>
            <a:spLocks noGrp="1"/>
          </p:cNvSpPr>
          <p:nvPr>
            <p:ph type="sldNum" sz="quarter" idx="12"/>
          </p:nvPr>
        </p:nvSpPr>
        <p:spPr>
          <a:xfrm>
            <a:off x="1437664" y="798973"/>
            <a:ext cx="811019" cy="503578"/>
          </a:xfrm>
        </p:spPr>
        <p:txBody>
          <a:bodyPr/>
          <a:lstStyle/>
          <a:p>
            <a:fld id="{0338617B-F7F6-457D-BB3E-D54EC0196D6B}" type="slidenum">
              <a:rPr lang="hr-BA" smtClean="0"/>
              <a:t>‹#›</a:t>
            </a:fld>
            <a:endParaRPr lang="hr-B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355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0BC75-679C-4A74-882B-98F76EAB6652}" type="datetimeFigureOut">
              <a:rPr lang="hr-BA" smtClean="0"/>
              <a:t>22. 2. 22.</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338617B-F7F6-457D-BB3E-D54EC0196D6B}" type="slidenum">
              <a:rPr lang="hr-BA" smtClean="0"/>
              <a:t>‹#›</a:t>
            </a:fld>
            <a:endParaRPr lang="hr-B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4777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0BC75-679C-4A74-882B-98F76EAB6652}" type="datetimeFigureOut">
              <a:rPr lang="hr-BA" smtClean="0"/>
              <a:t>22. 2. 22.</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338617B-F7F6-457D-BB3E-D54EC0196D6B}" type="slidenum">
              <a:rPr lang="hr-BA" smtClean="0"/>
              <a:t>‹#›</a:t>
            </a:fld>
            <a:endParaRPr lang="hr-B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626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0BC75-679C-4A74-882B-98F76EAB6652}" type="datetimeFigureOut">
              <a:rPr lang="hr-BA" smtClean="0"/>
              <a:t>22. 2. 22.</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338617B-F7F6-457D-BB3E-D54EC0196D6B}" type="slidenum">
              <a:rPr lang="hr-BA" smtClean="0"/>
              <a:t>‹#›</a:t>
            </a:fld>
            <a:endParaRPr lang="hr-B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908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10BC75-679C-4A74-882B-98F76EAB6652}" type="datetimeFigureOut">
              <a:rPr lang="hr-BA" smtClean="0"/>
              <a:t>22. 2. 22.</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338617B-F7F6-457D-BB3E-D54EC0196D6B}" type="slidenum">
              <a:rPr lang="hr-BA" smtClean="0"/>
              <a:t>‹#›</a:t>
            </a:fld>
            <a:endParaRPr lang="hr-B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046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10BC75-679C-4A74-882B-98F76EAB6652}" type="datetimeFigureOut">
              <a:rPr lang="hr-BA" smtClean="0"/>
              <a:t>22. 2. 22.</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0338617B-F7F6-457D-BB3E-D54EC0196D6B}" type="slidenum">
              <a:rPr lang="hr-BA" smtClean="0"/>
              <a:t>‹#›</a:t>
            </a:fld>
            <a:endParaRPr lang="hr-B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3837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10BC75-679C-4A74-882B-98F76EAB6652}" type="datetimeFigureOut">
              <a:rPr lang="hr-BA" smtClean="0"/>
              <a:t>22. 2. 22.</a:t>
            </a:fld>
            <a:endParaRPr lang="hr-BA"/>
          </a:p>
        </p:txBody>
      </p:sp>
      <p:sp>
        <p:nvSpPr>
          <p:cNvPr id="8" name="Footer Placeholder 7"/>
          <p:cNvSpPr>
            <a:spLocks noGrp="1"/>
          </p:cNvSpPr>
          <p:nvPr>
            <p:ph type="ftr" sz="quarter" idx="11"/>
          </p:nvPr>
        </p:nvSpPr>
        <p:spPr/>
        <p:txBody>
          <a:bodyPr/>
          <a:lstStyle/>
          <a:p>
            <a:endParaRPr lang="hr-BA"/>
          </a:p>
        </p:txBody>
      </p:sp>
      <p:sp>
        <p:nvSpPr>
          <p:cNvPr id="9" name="Slide Number Placeholder 8"/>
          <p:cNvSpPr>
            <a:spLocks noGrp="1"/>
          </p:cNvSpPr>
          <p:nvPr>
            <p:ph type="sldNum" sz="quarter" idx="12"/>
          </p:nvPr>
        </p:nvSpPr>
        <p:spPr/>
        <p:txBody>
          <a:bodyPr/>
          <a:lstStyle/>
          <a:p>
            <a:fld id="{0338617B-F7F6-457D-BB3E-D54EC0196D6B}" type="slidenum">
              <a:rPr lang="hr-BA" smtClean="0"/>
              <a:t>‹#›</a:t>
            </a:fld>
            <a:endParaRPr lang="hr-B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277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10BC75-679C-4A74-882B-98F76EAB6652}" type="datetimeFigureOut">
              <a:rPr lang="hr-BA" smtClean="0"/>
              <a:t>22. 2. 22.</a:t>
            </a:fld>
            <a:endParaRPr lang="hr-BA"/>
          </a:p>
        </p:txBody>
      </p:sp>
      <p:sp>
        <p:nvSpPr>
          <p:cNvPr id="4" name="Footer Placeholder 3"/>
          <p:cNvSpPr>
            <a:spLocks noGrp="1"/>
          </p:cNvSpPr>
          <p:nvPr>
            <p:ph type="ftr" sz="quarter" idx="11"/>
          </p:nvPr>
        </p:nvSpPr>
        <p:spPr/>
        <p:txBody>
          <a:bodyPr/>
          <a:lstStyle/>
          <a:p>
            <a:endParaRPr lang="hr-BA"/>
          </a:p>
        </p:txBody>
      </p:sp>
      <p:sp>
        <p:nvSpPr>
          <p:cNvPr id="5" name="Slide Number Placeholder 4"/>
          <p:cNvSpPr>
            <a:spLocks noGrp="1"/>
          </p:cNvSpPr>
          <p:nvPr>
            <p:ph type="sldNum" sz="quarter" idx="12"/>
          </p:nvPr>
        </p:nvSpPr>
        <p:spPr/>
        <p:txBody>
          <a:bodyPr/>
          <a:lstStyle/>
          <a:p>
            <a:fld id="{0338617B-F7F6-457D-BB3E-D54EC0196D6B}" type="slidenum">
              <a:rPr lang="hr-BA" smtClean="0"/>
              <a:t>‹#›</a:t>
            </a:fld>
            <a:endParaRPr lang="hr-B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818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0BC75-679C-4A74-882B-98F76EAB6652}" type="datetimeFigureOut">
              <a:rPr lang="hr-BA" smtClean="0"/>
              <a:t>22. 2. 22.</a:t>
            </a:fld>
            <a:endParaRPr lang="hr-BA"/>
          </a:p>
        </p:txBody>
      </p:sp>
      <p:sp>
        <p:nvSpPr>
          <p:cNvPr id="3" name="Footer Placeholder 2"/>
          <p:cNvSpPr>
            <a:spLocks noGrp="1"/>
          </p:cNvSpPr>
          <p:nvPr>
            <p:ph type="ftr" sz="quarter" idx="11"/>
          </p:nvPr>
        </p:nvSpPr>
        <p:spPr/>
        <p:txBody>
          <a:bodyPr/>
          <a:lstStyle/>
          <a:p>
            <a:endParaRPr lang="hr-BA"/>
          </a:p>
        </p:txBody>
      </p:sp>
      <p:sp>
        <p:nvSpPr>
          <p:cNvPr id="4" name="Slide Number Placeholder 3"/>
          <p:cNvSpPr>
            <a:spLocks noGrp="1"/>
          </p:cNvSpPr>
          <p:nvPr>
            <p:ph type="sldNum" sz="quarter" idx="12"/>
          </p:nvPr>
        </p:nvSpPr>
        <p:spPr/>
        <p:txBody>
          <a:bodyPr/>
          <a:lstStyle/>
          <a:p>
            <a:fld id="{0338617B-F7F6-457D-BB3E-D54EC0196D6B}" type="slidenum">
              <a:rPr lang="hr-BA" smtClean="0"/>
              <a:t>‹#›</a:t>
            </a:fld>
            <a:endParaRPr lang="hr-BA"/>
          </a:p>
        </p:txBody>
      </p:sp>
    </p:spTree>
    <p:extLst>
      <p:ext uri="{BB962C8B-B14F-4D97-AF65-F5344CB8AC3E}">
        <p14:creationId xmlns:p14="http://schemas.microsoft.com/office/powerpoint/2010/main" val="3523289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10BC75-679C-4A74-882B-98F76EAB6652}" type="datetimeFigureOut">
              <a:rPr lang="hr-BA" smtClean="0"/>
              <a:t>22. 2. 22.</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0338617B-F7F6-457D-BB3E-D54EC0196D6B}" type="slidenum">
              <a:rPr lang="hr-BA" smtClean="0"/>
              <a:t>‹#›</a:t>
            </a:fld>
            <a:endParaRPr lang="hr-B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314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710BC75-679C-4A74-882B-98F76EAB6652}" type="datetimeFigureOut">
              <a:rPr lang="hr-BA" smtClean="0"/>
              <a:t>22. 2. 22.</a:t>
            </a:fld>
            <a:endParaRPr lang="hr-BA"/>
          </a:p>
        </p:txBody>
      </p:sp>
      <p:sp>
        <p:nvSpPr>
          <p:cNvPr id="6" name="Footer Placeholder 5"/>
          <p:cNvSpPr>
            <a:spLocks noGrp="1"/>
          </p:cNvSpPr>
          <p:nvPr>
            <p:ph type="ftr" sz="quarter" idx="11"/>
          </p:nvPr>
        </p:nvSpPr>
        <p:spPr>
          <a:xfrm>
            <a:off x="1447382" y="318640"/>
            <a:ext cx="5541004" cy="320931"/>
          </a:xfrm>
        </p:spPr>
        <p:txBody>
          <a:bodyPr/>
          <a:lstStyle/>
          <a:p>
            <a:endParaRPr lang="hr-BA"/>
          </a:p>
        </p:txBody>
      </p:sp>
      <p:sp>
        <p:nvSpPr>
          <p:cNvPr id="7" name="Slide Number Placeholder 6"/>
          <p:cNvSpPr>
            <a:spLocks noGrp="1"/>
          </p:cNvSpPr>
          <p:nvPr>
            <p:ph type="sldNum" sz="quarter" idx="12"/>
          </p:nvPr>
        </p:nvSpPr>
        <p:spPr/>
        <p:txBody>
          <a:bodyPr/>
          <a:lstStyle/>
          <a:p>
            <a:fld id="{0338617B-F7F6-457D-BB3E-D54EC0196D6B}" type="slidenum">
              <a:rPr lang="hr-BA" smtClean="0"/>
              <a:t>‹#›</a:t>
            </a:fld>
            <a:endParaRPr lang="hr-B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00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710BC75-679C-4A74-882B-98F76EAB6652}" type="datetimeFigureOut">
              <a:rPr lang="hr-BA" smtClean="0"/>
              <a:t>22. 2. 22.</a:t>
            </a:fld>
            <a:endParaRPr lang="hr-B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hr-B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338617B-F7F6-457D-BB3E-D54EC0196D6B}" type="slidenum">
              <a:rPr lang="hr-BA" smtClean="0"/>
              <a:t>‹#›</a:t>
            </a:fld>
            <a:endParaRPr lang="hr-B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9865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BA" dirty="0"/>
              <a:t>Određenje supervizije</a:t>
            </a:r>
          </a:p>
        </p:txBody>
      </p:sp>
      <p:sp>
        <p:nvSpPr>
          <p:cNvPr id="3" name="Subtitle 2"/>
          <p:cNvSpPr>
            <a:spLocks noGrp="1"/>
          </p:cNvSpPr>
          <p:nvPr>
            <p:ph type="subTitle" idx="1"/>
          </p:nvPr>
        </p:nvSpPr>
        <p:spPr/>
        <p:txBody>
          <a:bodyPr>
            <a:normAutofit fontScale="70000" lnSpcReduction="20000"/>
          </a:bodyPr>
          <a:lstStyle/>
          <a:p>
            <a:r>
              <a:rPr lang="hr-BA" sz="2800" dirty="0"/>
              <a:t>Metode supervizije</a:t>
            </a:r>
          </a:p>
          <a:p>
            <a:r>
              <a:rPr lang="hr-BA" sz="2800" dirty="0"/>
              <a:t>Ožujak 2022.</a:t>
            </a:r>
          </a:p>
        </p:txBody>
      </p:sp>
    </p:spTree>
    <p:extLst>
      <p:ext uri="{BB962C8B-B14F-4D97-AF65-F5344CB8AC3E}">
        <p14:creationId xmlns:p14="http://schemas.microsoft.com/office/powerpoint/2010/main" val="2430311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p:cNvSpPr>
            <a:spLocks noGrp="1" noChangeArrowheads="1"/>
          </p:cNvSpPr>
          <p:nvPr>
            <p:ph type="title"/>
          </p:nvPr>
        </p:nvSpPr>
        <p:spPr>
          <a:xfrm>
            <a:off x="844476" y="1600199"/>
            <a:ext cx="3539266" cy="4297680"/>
          </a:xfrm>
        </p:spPr>
        <p:txBody>
          <a:bodyPr anchor="ctr">
            <a:normAutofit/>
          </a:bodyPr>
          <a:lstStyle/>
          <a:p>
            <a:r>
              <a:rPr lang="sl-SI" b="1" dirty="0"/>
              <a:t>Suvremene teorijske paradigme za provođenje supervizije </a:t>
            </a:r>
            <a:endParaRPr lang="en-US" altLang="sr-Latn-RS" b="1"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1267" name="Rectangle 3"/>
          <p:cNvSpPr>
            <a:spLocks noGrp="1" noChangeArrowheads="1"/>
          </p:cNvSpPr>
          <p:nvPr>
            <p:ph idx="1"/>
          </p:nvPr>
        </p:nvSpPr>
        <p:spPr>
          <a:xfrm>
            <a:off x="4924851" y="464234"/>
            <a:ext cx="6610657" cy="5950634"/>
          </a:xfrm>
        </p:spPr>
        <p:txBody>
          <a:bodyPr anchor="ctr">
            <a:normAutofit/>
          </a:bodyPr>
          <a:lstStyle/>
          <a:p>
            <a:pPr eaLnBrk="1" hangingPunct="1">
              <a:lnSpc>
                <a:spcPct val="110000"/>
              </a:lnSpc>
            </a:pPr>
            <a:r>
              <a:rPr lang="sl-SI" altLang="sr-Latn-RS" sz="1800" dirty="0"/>
              <a:t>Sistemski umjesto pozitivistički način razmišljanja: supervizor se ne bavi traženjem krivca,, uzroka i posljedica, </a:t>
            </a:r>
            <a:r>
              <a:rPr lang="sl-SI" altLang="sr-Latn-RS" sz="1800" b="1" dirty="0"/>
              <a:t>već istražuje obrasce ponašanja</a:t>
            </a:r>
            <a:r>
              <a:rPr lang="sl-SI" altLang="sr-Latn-RS" sz="1800" dirty="0"/>
              <a:t>, djelovanja, propitujući njihovu učinkovitost u određenoj konkretnoj situaciji; </a:t>
            </a:r>
            <a:endParaRPr lang="en-US" altLang="sr-Latn-RS" sz="1800" dirty="0"/>
          </a:p>
          <a:p>
            <a:pPr eaLnBrk="1" hangingPunct="1">
              <a:lnSpc>
                <a:spcPct val="110000"/>
              </a:lnSpc>
            </a:pPr>
            <a:r>
              <a:rPr lang="sl-SI" altLang="sr-Latn-RS" sz="1800" dirty="0"/>
              <a:t>Supervizor i supervizant zajednički pokušavaju </a:t>
            </a:r>
            <a:r>
              <a:rPr lang="sl-SI" altLang="sr-Latn-RS" sz="1800" b="1" dirty="0"/>
              <a:t>spoznati sam proces spoznaje </a:t>
            </a:r>
            <a:r>
              <a:rPr lang="sl-SI" altLang="sr-Latn-RS" sz="1800" dirty="0"/>
              <a:t>(kako znam to što znam?, kako znam da je „klijent ljutit“, da je „klijentica nesuradljiva“ itd.) </a:t>
            </a:r>
          </a:p>
          <a:p>
            <a:pPr eaLnBrk="1" hangingPunct="1">
              <a:lnSpc>
                <a:spcPct val="110000"/>
              </a:lnSpc>
            </a:pPr>
            <a:r>
              <a:rPr lang="sl-SI" altLang="sr-Latn-RS" sz="1800" dirty="0"/>
              <a:t>Pri tome </a:t>
            </a:r>
            <a:r>
              <a:rPr lang="sl-SI" altLang="sr-Latn-RS" sz="1800" b="1" dirty="0"/>
              <a:t>ne možemo biti nesudjelujući promatrač</a:t>
            </a:r>
            <a:r>
              <a:rPr lang="sl-SI" altLang="sr-Latn-RS" sz="1800" dirty="0"/>
              <a:t>, budući da i sami pridonosimo tim spoznajama, kao supervizanti i kao supervizori; </a:t>
            </a:r>
            <a:endParaRPr lang="en-US" altLang="sr-Latn-RS" sz="1800" dirty="0"/>
          </a:p>
          <a:p>
            <a:pPr eaLnBrk="1" hangingPunct="1">
              <a:lnSpc>
                <a:spcPct val="110000"/>
              </a:lnSpc>
            </a:pPr>
            <a:r>
              <a:rPr lang="hr-BA" altLang="sr-Latn-RS" sz="1800" dirty="0"/>
              <a:t>T</a:t>
            </a:r>
            <a:r>
              <a:rPr lang="sl-SI" altLang="sr-Latn-RS" sz="1800" dirty="0"/>
              <a:t>akođer </a:t>
            </a:r>
            <a:r>
              <a:rPr lang="sl-SI" altLang="sr-Latn-RS" sz="1800" b="1" dirty="0"/>
              <a:t>ne možemo biti neosobni </a:t>
            </a:r>
            <a:r>
              <a:rPr lang="sl-SI" altLang="sr-Latn-RS" sz="1800" dirty="0"/>
              <a:t>– svaki kontakt je ujedno i osoban (možemo, međutim, razlikovati osobno od privatnog – svaki kontakt nije ujedno i privatni).</a:t>
            </a:r>
            <a:endParaRPr lang="en-US" altLang="sr-Latn-RS" sz="1800" dirty="0"/>
          </a:p>
          <a:p>
            <a:pPr eaLnBrk="1" hangingPunct="1">
              <a:lnSpc>
                <a:spcPct val="110000"/>
              </a:lnSpc>
            </a:pPr>
            <a:endParaRPr lang="en-US" altLang="sr-Latn-RS" sz="1700" dirty="0"/>
          </a:p>
        </p:txBody>
      </p:sp>
    </p:spTree>
    <p:extLst>
      <p:ext uri="{BB962C8B-B14F-4D97-AF65-F5344CB8AC3E}">
        <p14:creationId xmlns:p14="http://schemas.microsoft.com/office/powerpoint/2010/main" val="4214069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844476" y="1600199"/>
            <a:ext cx="3539266" cy="4297680"/>
          </a:xfrm>
        </p:spPr>
        <p:txBody>
          <a:bodyPr anchor="ctr">
            <a:normAutofit/>
          </a:bodyPr>
          <a:lstStyle/>
          <a:p>
            <a:r>
              <a:rPr lang="sl-SI" b="1" dirty="0"/>
              <a:t>Suvremene teorijske paradigme za provođenje supervizije </a:t>
            </a:r>
            <a:endParaRPr lang="sl-SI" dirty="0"/>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Označba mesta vsebine 2"/>
          <p:cNvSpPr>
            <a:spLocks noGrp="1"/>
          </p:cNvSpPr>
          <p:nvPr>
            <p:ph idx="1"/>
          </p:nvPr>
        </p:nvSpPr>
        <p:spPr>
          <a:xfrm>
            <a:off x="4924851" y="759656"/>
            <a:ext cx="6920145" cy="5753686"/>
          </a:xfrm>
        </p:spPr>
        <p:txBody>
          <a:bodyPr anchor="ctr">
            <a:normAutofit/>
          </a:bodyPr>
          <a:lstStyle/>
          <a:p>
            <a:r>
              <a:rPr lang="sl-SI" dirty="0"/>
              <a:t>Od pozitivističke prema relativističkoj: odustajanje od neutralnost u superviziji, jačanje važnosti odnosa i ideje o uzajamnosti, čemu značajno doprinosi razvoj neuroznanosti</a:t>
            </a:r>
          </a:p>
          <a:p>
            <a:r>
              <a:rPr lang="sl-SI" dirty="0"/>
              <a:t>Napuštanje didaktičkog, hijerarhijskog modela i razvoj relacijskog</a:t>
            </a:r>
          </a:p>
          <a:p>
            <a:r>
              <a:rPr lang="sl-SI" dirty="0"/>
              <a:t>Teorija privrženosti na području supervizije: smanjenje anksioznosti, istraživanje stilova privrženosti supervizanta; supervizija kao sigurno utočište (</a:t>
            </a:r>
            <a:r>
              <a:rPr lang="hr-BA" dirty="0"/>
              <a:t>Rožić, 2018.</a:t>
            </a:r>
            <a:r>
              <a:rPr lang="sl-SI" dirty="0"/>
              <a:t>).</a:t>
            </a:r>
          </a:p>
          <a:p>
            <a:endParaRPr lang="sl-SI" dirty="0"/>
          </a:p>
          <a:p>
            <a:endParaRPr lang="sl-SI" dirty="0"/>
          </a:p>
          <a:p>
            <a:endParaRPr lang="sl-SI" dirty="0"/>
          </a:p>
        </p:txBody>
      </p:sp>
    </p:spTree>
    <p:extLst>
      <p:ext uri="{BB962C8B-B14F-4D97-AF65-F5344CB8AC3E}">
        <p14:creationId xmlns:p14="http://schemas.microsoft.com/office/powerpoint/2010/main" val="4069109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844476" y="1600199"/>
            <a:ext cx="3539266" cy="4297680"/>
          </a:xfrm>
        </p:spPr>
        <p:txBody>
          <a:bodyPr anchor="ctr">
            <a:normAutofit/>
          </a:bodyPr>
          <a:lstStyle/>
          <a:p>
            <a:r>
              <a:rPr lang="sl-SI" b="1" dirty="0"/>
              <a:t>Supervizija kao „sigurno utočište“ </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Označba mesta vsebine 2"/>
          <p:cNvSpPr>
            <a:spLocks noGrp="1"/>
          </p:cNvSpPr>
          <p:nvPr>
            <p:ph idx="1"/>
          </p:nvPr>
        </p:nvSpPr>
        <p:spPr>
          <a:xfrm>
            <a:off x="4924851" y="492369"/>
            <a:ext cx="6422671" cy="5964702"/>
          </a:xfrm>
        </p:spPr>
        <p:txBody>
          <a:bodyPr anchor="ctr">
            <a:normAutofit/>
          </a:bodyPr>
          <a:lstStyle/>
          <a:p>
            <a:pPr marL="502920" indent="-457200">
              <a:lnSpc>
                <a:spcPct val="110000"/>
              </a:lnSpc>
            </a:pPr>
            <a:endParaRPr lang="sl-SI" sz="1500" dirty="0"/>
          </a:p>
          <a:p>
            <a:pPr marL="502920" indent="-457200">
              <a:lnSpc>
                <a:spcPct val="110000"/>
              </a:lnSpc>
            </a:pPr>
            <a:r>
              <a:rPr lang="sl-SI" dirty="0"/>
              <a:t>Supervizijski odnos je odnos privrženosti između dvije odrasle osobe </a:t>
            </a:r>
          </a:p>
          <a:p>
            <a:pPr marL="502920" indent="-457200">
              <a:lnSpc>
                <a:spcPct val="110000"/>
              </a:lnSpc>
            </a:pPr>
            <a:r>
              <a:rPr lang="sl-SI" dirty="0"/>
              <a:t>Uspostavljanje odnosa u kojem jedan od partnera dijade (supervizor-supervizant) djeluje kao sigurna baza za drugog</a:t>
            </a:r>
          </a:p>
          <a:p>
            <a:pPr marL="502920" indent="-457200">
              <a:lnSpc>
                <a:spcPct val="110000"/>
              </a:lnSpc>
            </a:pPr>
            <a:r>
              <a:rPr lang="sl-SI" dirty="0"/>
              <a:t>Motiviranost za održavanje povezanosti i komunikacije iako postoje nejednakosti i poteškoće - bez opasnosti od povlačenja i „dizanja zidova“ (Fosha 2001, Schore 2003). </a:t>
            </a:r>
          </a:p>
          <a:p>
            <a:pPr marL="365760" lvl="1" indent="0">
              <a:lnSpc>
                <a:spcPct val="110000"/>
              </a:lnSpc>
              <a:buNone/>
            </a:pPr>
            <a:endParaRPr lang="sl-SI" sz="2000" dirty="0"/>
          </a:p>
          <a:p>
            <a:pPr marL="45720" indent="0">
              <a:lnSpc>
                <a:spcPct val="110000"/>
              </a:lnSpc>
              <a:buNone/>
            </a:pPr>
            <a:r>
              <a:rPr lang="sl-SI" sz="1500" dirty="0"/>
              <a:t>Rožič (2015). </a:t>
            </a:r>
          </a:p>
          <a:p>
            <a:pPr>
              <a:lnSpc>
                <a:spcPct val="110000"/>
              </a:lnSpc>
            </a:pPr>
            <a:endParaRPr lang="sl-SI" sz="1500" dirty="0"/>
          </a:p>
          <a:p>
            <a:pPr>
              <a:lnSpc>
                <a:spcPct val="110000"/>
              </a:lnSpc>
            </a:pPr>
            <a:endParaRPr lang="sl-SI" sz="1500" dirty="0"/>
          </a:p>
        </p:txBody>
      </p:sp>
    </p:spTree>
    <p:extLst>
      <p:ext uri="{BB962C8B-B14F-4D97-AF65-F5344CB8AC3E}">
        <p14:creationId xmlns:p14="http://schemas.microsoft.com/office/powerpoint/2010/main" val="1366642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Rectangle 2"/>
          <p:cNvSpPr>
            <a:spLocks noGrp="1" noChangeArrowheads="1"/>
          </p:cNvSpPr>
          <p:nvPr>
            <p:ph type="title"/>
          </p:nvPr>
        </p:nvSpPr>
        <p:spPr>
          <a:xfrm>
            <a:off x="844476" y="1600199"/>
            <a:ext cx="3539266" cy="4297680"/>
          </a:xfrm>
        </p:spPr>
        <p:txBody>
          <a:bodyPr anchor="ctr">
            <a:normAutofit/>
          </a:bodyPr>
          <a:lstStyle/>
          <a:p>
            <a:r>
              <a:rPr lang="en-US" altLang="sr-Latn-RS" sz="2700" b="1" dirty="0" err="1"/>
              <a:t>Važnost</a:t>
            </a:r>
            <a:r>
              <a:rPr lang="en-US" altLang="sr-Latn-RS" sz="2700" b="1" dirty="0"/>
              <a:t> </a:t>
            </a:r>
            <a:r>
              <a:rPr lang="en-US" altLang="sr-Latn-RS" sz="2700" b="1" dirty="0" err="1"/>
              <a:t>samoodređenja</a:t>
            </a:r>
            <a:r>
              <a:rPr lang="en-US" altLang="sr-Latn-RS" sz="2700" b="1" dirty="0"/>
              <a:t> u </a:t>
            </a:r>
            <a:r>
              <a:rPr lang="en-US" altLang="sr-Latn-RS" sz="2700" b="1" dirty="0" err="1"/>
              <a:t>superviziji</a:t>
            </a:r>
            <a:endParaRPr lang="en-US" altLang="sr-Latn-RS" sz="2700" b="1"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075" name="Rectangle 3"/>
          <p:cNvSpPr>
            <a:spLocks noGrp="1" noChangeArrowheads="1"/>
          </p:cNvSpPr>
          <p:nvPr>
            <p:ph idx="1"/>
          </p:nvPr>
        </p:nvSpPr>
        <p:spPr>
          <a:xfrm>
            <a:off x="4924851" y="436098"/>
            <a:ext cx="6680992" cy="6077244"/>
          </a:xfrm>
        </p:spPr>
        <p:txBody>
          <a:bodyPr anchor="ctr">
            <a:normAutofit/>
          </a:bodyPr>
          <a:lstStyle/>
          <a:p>
            <a:pPr marL="0" indent="0">
              <a:lnSpc>
                <a:spcPct val="110000"/>
              </a:lnSpc>
              <a:buNone/>
            </a:pPr>
            <a:r>
              <a:rPr lang="en-US" altLang="sr-Latn-RS" sz="1800" dirty="0"/>
              <a:t>N</a:t>
            </a:r>
            <a:r>
              <a:rPr lang="hr-HR" altLang="sr-Latn-RS" sz="1800" dirty="0"/>
              <a:t>a samom početku vrlo je važno da svaki član supervizijske grupe donese osobnu, samostalnu odluku o tome: </a:t>
            </a:r>
          </a:p>
          <a:p>
            <a:pPr marL="0" indent="0">
              <a:lnSpc>
                <a:spcPct val="110000"/>
              </a:lnSpc>
              <a:buNone/>
            </a:pPr>
            <a:r>
              <a:rPr lang="hr-HR" altLang="sr-Latn-RS" sz="1800" dirty="0"/>
              <a:t>- je li je supervizija ono što mu može pomoći u radu, </a:t>
            </a:r>
          </a:p>
          <a:p>
            <a:pPr marL="0" indent="0">
              <a:lnSpc>
                <a:spcPct val="110000"/>
              </a:lnSpc>
              <a:buNone/>
            </a:pPr>
            <a:r>
              <a:rPr lang="hr-HR" altLang="sr-Latn-RS" sz="1800" dirty="0"/>
              <a:t> - je li se dobrovoljno uključio supervizijskoj grupi, </a:t>
            </a:r>
          </a:p>
          <a:p>
            <a:pPr marL="0" indent="0">
              <a:lnSpc>
                <a:spcPct val="110000"/>
              </a:lnSpc>
              <a:buNone/>
            </a:pPr>
            <a:r>
              <a:rPr lang="hr-HR" altLang="sr-Latn-RS" sz="1800" dirty="0"/>
              <a:t> - odgovara li njemu/njoj način rada supervizora </a:t>
            </a:r>
          </a:p>
          <a:p>
            <a:pPr marL="0" indent="0">
              <a:lnSpc>
                <a:spcPct val="110000"/>
              </a:lnSpc>
              <a:buNone/>
            </a:pPr>
            <a:r>
              <a:rPr lang="hr-HR" altLang="sr-Latn-RS" sz="1800" dirty="0"/>
              <a:t> - je li spreman aktivno sudjelovati u radu supervizijske grupe.</a:t>
            </a:r>
          </a:p>
          <a:p>
            <a:pPr marL="0" indent="0">
              <a:lnSpc>
                <a:spcPct val="110000"/>
              </a:lnSpc>
              <a:buNone/>
            </a:pPr>
            <a:r>
              <a:rPr lang="hr-HR" altLang="sr-Latn-RS" sz="1800" dirty="0"/>
              <a:t>U kontekstu edukacije, studija, poslijediplomskog obrazovanja ili rada na projektu supervizija može biti dio programa u kojem pojedinac sudjeluje te u tom kontekstu on ne bira samostalno grupu ili supervizora niti superviziju kao metodu rada, obzirom da je (dobrovoljno) pristao na sudjelovanje u kontekstu u kojem se provodi supervizija. </a:t>
            </a:r>
          </a:p>
          <a:p>
            <a:pPr marL="0" indent="0">
              <a:lnSpc>
                <a:spcPct val="110000"/>
              </a:lnSpc>
              <a:buNone/>
            </a:pPr>
            <a:r>
              <a:rPr lang="hr-HR" altLang="sr-Latn-RS" sz="1800" dirty="0"/>
              <a:t>(</a:t>
            </a:r>
            <a:r>
              <a:rPr lang="hr-HR" altLang="sr-Latn-RS" sz="1800" dirty="0" err="1"/>
              <a:t>Kusturin</a:t>
            </a:r>
            <a:r>
              <a:rPr lang="hr-HR" altLang="sr-Latn-RS" sz="1800" dirty="0"/>
              <a:t>, 2007.). </a:t>
            </a:r>
            <a:endParaRPr lang="en-US" altLang="sr-Latn-RS" sz="1800" dirty="0"/>
          </a:p>
          <a:p>
            <a:pPr>
              <a:lnSpc>
                <a:spcPct val="110000"/>
              </a:lnSpc>
              <a:buFontTx/>
              <a:buNone/>
            </a:pPr>
            <a:endParaRPr lang="hr-HR" altLang="sr-Latn-RS" sz="1600" dirty="0"/>
          </a:p>
          <a:p>
            <a:pPr>
              <a:lnSpc>
                <a:spcPct val="110000"/>
              </a:lnSpc>
              <a:buFontTx/>
              <a:buNone/>
            </a:pPr>
            <a:endParaRPr lang="en-US" altLang="sr-Latn-RS" sz="1600" dirty="0"/>
          </a:p>
        </p:txBody>
      </p:sp>
    </p:spTree>
    <p:extLst>
      <p:ext uri="{BB962C8B-B14F-4D97-AF65-F5344CB8AC3E}">
        <p14:creationId xmlns:p14="http://schemas.microsoft.com/office/powerpoint/2010/main" val="408379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p:cNvSpPr>
            <a:spLocks noGrp="1" noChangeArrowheads="1"/>
          </p:cNvSpPr>
          <p:nvPr>
            <p:ph type="title"/>
          </p:nvPr>
        </p:nvSpPr>
        <p:spPr>
          <a:xfrm>
            <a:off x="844476" y="1600199"/>
            <a:ext cx="3539266" cy="4297680"/>
          </a:xfrm>
        </p:spPr>
        <p:txBody>
          <a:bodyPr anchor="ctr">
            <a:normAutofit/>
          </a:bodyPr>
          <a:lstStyle/>
          <a:p>
            <a:r>
              <a:rPr lang="hr-BA" altLang="sr-Latn-RS" b="1" dirty="0"/>
              <a:t>Potreba za supervizijom</a:t>
            </a:r>
            <a:endParaRPr lang="en-US" altLang="sr-Latn-RS" b="1"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123" name="Rectangle 3"/>
          <p:cNvSpPr>
            <a:spLocks noGrp="1" noChangeArrowheads="1"/>
          </p:cNvSpPr>
          <p:nvPr>
            <p:ph idx="1"/>
          </p:nvPr>
        </p:nvSpPr>
        <p:spPr>
          <a:xfrm>
            <a:off x="4924851" y="323556"/>
            <a:ext cx="6976414" cy="6161649"/>
          </a:xfrm>
        </p:spPr>
        <p:txBody>
          <a:bodyPr anchor="ctr">
            <a:normAutofit/>
          </a:bodyPr>
          <a:lstStyle/>
          <a:p>
            <a:pPr>
              <a:lnSpc>
                <a:spcPct val="110000"/>
              </a:lnSpc>
            </a:pPr>
            <a:r>
              <a:rPr lang="hr-HR" altLang="sr-Latn-RS" sz="1800" dirty="0"/>
              <a:t>Stručnjaci psihosocijalnog rada stavljeni su pred brojne izazove i katkada nerealna očekivanja okoline, zbog čega čak 4 od 5 stručnjaka traži superviziju, koja postaje jedan od potrebnih odgovora kao značajni dio profesionalnog rasta i razvoja u socijalnoj skrbi (Petak,2007.) . </a:t>
            </a:r>
            <a:endParaRPr lang="en-US" altLang="sr-Latn-RS" sz="1800" dirty="0"/>
          </a:p>
          <a:p>
            <a:pPr>
              <a:lnSpc>
                <a:spcPct val="110000"/>
              </a:lnSpc>
              <a:buFontTx/>
              <a:buNone/>
            </a:pPr>
            <a:endParaRPr lang="hr-HR" altLang="sr-Latn-RS" sz="1800" dirty="0"/>
          </a:p>
          <a:p>
            <a:pPr>
              <a:lnSpc>
                <a:spcPct val="110000"/>
              </a:lnSpc>
            </a:pPr>
            <a:r>
              <a:rPr lang="hr-HR" altLang="sr-Latn-RS" sz="1800" dirty="0"/>
              <a:t>Ispitivanje stajališta i očekivanja socijalnih radnika i studenata završne godine socijalnog rada o superviziji pokazalo je da i socijalni radnici i studenti iskazuju potrebu za supervizijom prosječnom ocjenom 4 (na skali od 1 do 5), što pokazuje da su ispitanici svjesni uloge i važnosti supervizije u psihosocijalnom radu (</a:t>
            </a:r>
            <a:r>
              <a:rPr lang="hr-HR" altLang="sr-Latn-RS" sz="1800" dirty="0" err="1"/>
              <a:t>Ajduković</a:t>
            </a:r>
            <a:r>
              <a:rPr lang="hr-HR" altLang="sr-Latn-RS" sz="1800" dirty="0"/>
              <a:t>, Potočki i </a:t>
            </a:r>
            <a:r>
              <a:rPr lang="hr-HR" altLang="sr-Latn-RS" sz="1800" dirty="0" err="1"/>
              <a:t>Sladović</a:t>
            </a:r>
            <a:r>
              <a:rPr lang="hr-HR" altLang="sr-Latn-RS" sz="1800" dirty="0"/>
              <a:t>, 2000., prema </a:t>
            </a:r>
            <a:r>
              <a:rPr lang="hr-HR" altLang="sr-Latn-RS" sz="1800" dirty="0" err="1"/>
              <a:t>Kusturin</a:t>
            </a:r>
            <a:r>
              <a:rPr lang="hr-HR" altLang="sr-Latn-RS" sz="1800" dirty="0"/>
              <a:t>, 2007.).</a:t>
            </a:r>
            <a:endParaRPr lang="en-US" altLang="sr-Latn-RS" sz="1800" dirty="0"/>
          </a:p>
        </p:txBody>
      </p:sp>
    </p:spTree>
    <p:extLst>
      <p:ext uri="{BB962C8B-B14F-4D97-AF65-F5344CB8AC3E}">
        <p14:creationId xmlns:p14="http://schemas.microsoft.com/office/powerpoint/2010/main" val="418999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p:cNvSpPr>
            <a:spLocks noGrp="1" noChangeArrowheads="1"/>
          </p:cNvSpPr>
          <p:nvPr>
            <p:ph type="title"/>
          </p:nvPr>
        </p:nvSpPr>
        <p:spPr>
          <a:xfrm>
            <a:off x="844476" y="1600199"/>
            <a:ext cx="3539266" cy="4297680"/>
          </a:xfrm>
        </p:spPr>
        <p:txBody>
          <a:bodyPr anchor="ctr">
            <a:normAutofit/>
          </a:bodyPr>
          <a:lstStyle/>
          <a:p>
            <a:r>
              <a:rPr lang="en-US" altLang="sr-Latn-RS" sz="3000" b="1" dirty="0" err="1"/>
              <a:t>Očekivanja</a:t>
            </a:r>
            <a:r>
              <a:rPr lang="en-US" altLang="sr-Latn-RS" sz="3000" b="1" dirty="0"/>
              <a:t> </a:t>
            </a:r>
            <a:r>
              <a:rPr lang="en-US" altLang="sr-Latn-RS" sz="3000" b="1" dirty="0" err="1"/>
              <a:t>supervizanata</a:t>
            </a:r>
            <a:r>
              <a:rPr lang="en-US" altLang="sr-Latn-RS" sz="3000" b="1" dirty="0"/>
              <a:t> od </a:t>
            </a:r>
            <a:r>
              <a:rPr lang="en-US" altLang="sr-Latn-RS" sz="3000" b="1" dirty="0" err="1"/>
              <a:t>supervizije</a:t>
            </a:r>
            <a:endParaRPr lang="en-US" altLang="sr-Latn-RS" sz="3000" b="1"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6147" name="Rectangle 3"/>
          <p:cNvSpPr>
            <a:spLocks noGrp="1" noChangeArrowheads="1"/>
          </p:cNvSpPr>
          <p:nvPr>
            <p:ph idx="1"/>
          </p:nvPr>
        </p:nvSpPr>
        <p:spPr>
          <a:xfrm>
            <a:off x="4924851" y="379828"/>
            <a:ext cx="6779464" cy="6189784"/>
          </a:xfrm>
        </p:spPr>
        <p:txBody>
          <a:bodyPr anchor="ctr">
            <a:normAutofit/>
          </a:bodyPr>
          <a:lstStyle/>
          <a:p>
            <a:pPr>
              <a:lnSpc>
                <a:spcPct val="110000"/>
              </a:lnSpc>
            </a:pPr>
            <a:r>
              <a:rPr lang="hr-HR" altLang="sr-Latn-RS" sz="1800" dirty="0"/>
              <a:t>razvijati  osobne i profesionalne resurse i potencijale, </a:t>
            </a:r>
            <a:endParaRPr lang="en-US" altLang="sr-Latn-RS" sz="1800" dirty="0"/>
          </a:p>
          <a:p>
            <a:pPr>
              <a:lnSpc>
                <a:spcPct val="110000"/>
              </a:lnSpc>
            </a:pPr>
            <a:r>
              <a:rPr lang="hr-HR" altLang="sr-Latn-RS" sz="1800" dirty="0"/>
              <a:t>naučiti se nositi s teškim situacijama svog posla na osviješten i metodičan način, </a:t>
            </a:r>
            <a:endParaRPr lang="en-US" altLang="sr-Latn-RS" sz="1800" dirty="0"/>
          </a:p>
          <a:p>
            <a:pPr>
              <a:lnSpc>
                <a:spcPct val="110000"/>
              </a:lnSpc>
            </a:pPr>
            <a:r>
              <a:rPr lang="hr-HR" altLang="sr-Latn-RS" sz="1800" dirty="0"/>
              <a:t>moći preraditi jaka psihička opterećenja na poslu, </a:t>
            </a:r>
            <a:endParaRPr lang="en-US" altLang="sr-Latn-RS" sz="1800" dirty="0"/>
          </a:p>
          <a:p>
            <a:pPr>
              <a:lnSpc>
                <a:spcPct val="110000"/>
              </a:lnSpc>
            </a:pPr>
            <a:r>
              <a:rPr lang="hr-HR" altLang="sr-Latn-RS" sz="1800" dirty="0"/>
              <a:t>uspješnije rješavati probleme međuljudskih odnosa u radnoj okolini, manje „izgarati“ na poslu tj. reducirati si</a:t>
            </a:r>
            <a:r>
              <a:rPr lang="en-US" altLang="sr-Latn-RS" sz="1800" dirty="0" err="1"/>
              <a:t>mptome</a:t>
            </a:r>
            <a:r>
              <a:rPr lang="hr-HR" altLang="sr-Latn-RS" sz="1800" dirty="0"/>
              <a:t> </a:t>
            </a:r>
            <a:r>
              <a:rPr lang="hr-HR" altLang="sr-Latn-RS" sz="1800" i="1" dirty="0" err="1"/>
              <a:t>burn-out</a:t>
            </a:r>
            <a:r>
              <a:rPr lang="en-US" altLang="sr-Latn-RS" sz="1800" i="1" dirty="0"/>
              <a:t>a</a:t>
            </a:r>
            <a:r>
              <a:rPr lang="hr-HR" altLang="sr-Latn-RS" sz="1800" dirty="0"/>
              <a:t>, </a:t>
            </a:r>
            <a:endParaRPr lang="en-US" altLang="sr-Latn-RS" sz="1800" dirty="0"/>
          </a:p>
          <a:p>
            <a:pPr>
              <a:lnSpc>
                <a:spcPct val="110000"/>
              </a:lnSpc>
            </a:pPr>
            <a:r>
              <a:rPr lang="hr-HR" altLang="sr-Latn-RS" sz="1800" dirty="0"/>
              <a:t>steći zadovoljstvo uz posao koji rade, </a:t>
            </a:r>
            <a:endParaRPr lang="en-US" altLang="sr-Latn-RS" sz="1800" dirty="0"/>
          </a:p>
          <a:p>
            <a:pPr>
              <a:lnSpc>
                <a:spcPct val="110000"/>
              </a:lnSpc>
            </a:pPr>
            <a:r>
              <a:rPr lang="hr-HR" altLang="sr-Latn-RS" sz="1800" dirty="0"/>
              <a:t>smanjiti osjećaj profesionalne osamljenosti, </a:t>
            </a:r>
            <a:endParaRPr lang="en-US" altLang="sr-Latn-RS" sz="1800" dirty="0"/>
          </a:p>
          <a:p>
            <a:pPr>
              <a:lnSpc>
                <a:spcPct val="110000"/>
              </a:lnSpc>
            </a:pPr>
            <a:r>
              <a:rPr lang="hr-HR" altLang="sr-Latn-RS" sz="1800" dirty="0"/>
              <a:t>steći veću otvorenost za kolegijalnu razmjenu i suradnju, </a:t>
            </a:r>
            <a:endParaRPr lang="en-US" altLang="sr-Latn-RS" sz="1800" dirty="0"/>
          </a:p>
          <a:p>
            <a:pPr>
              <a:lnSpc>
                <a:spcPct val="110000"/>
              </a:lnSpc>
            </a:pPr>
            <a:r>
              <a:rPr lang="hr-HR" altLang="sr-Latn-RS" sz="1800" dirty="0"/>
              <a:t>osvijestiti svoje slijepe mrlje u osobnom i profesionalnom funkcioniranju, uz povećano razumijevanje zahtjeva stvarnosti </a:t>
            </a:r>
            <a:endParaRPr lang="en-US" altLang="sr-Latn-RS" sz="1800" dirty="0"/>
          </a:p>
          <a:p>
            <a:pPr>
              <a:lnSpc>
                <a:spcPct val="110000"/>
              </a:lnSpc>
            </a:pPr>
            <a:r>
              <a:rPr lang="hr-HR" altLang="sr-Latn-RS" sz="1800" dirty="0"/>
              <a:t>nadvladati želju za „brzim tehnikama“ rješavanja problema, </a:t>
            </a:r>
            <a:endParaRPr lang="en-US" altLang="sr-Latn-RS" sz="1800" dirty="0"/>
          </a:p>
          <a:p>
            <a:pPr>
              <a:lnSpc>
                <a:spcPct val="110000"/>
              </a:lnSpc>
            </a:pPr>
            <a:r>
              <a:rPr lang="hr-HR" altLang="sr-Latn-RS" sz="1800" dirty="0"/>
              <a:t>svjesnije izvršavati svoje profesionalne zadatke </a:t>
            </a:r>
            <a:endParaRPr lang="en-US" altLang="sr-Latn-RS" sz="1800" dirty="0"/>
          </a:p>
          <a:p>
            <a:pPr>
              <a:lnSpc>
                <a:spcPct val="110000"/>
              </a:lnSpc>
            </a:pPr>
            <a:r>
              <a:rPr lang="hr-HR" altLang="sr-Latn-RS" sz="1800" dirty="0"/>
              <a:t>razviti </a:t>
            </a:r>
            <a:r>
              <a:rPr lang="en-US" altLang="sr-Latn-RS" sz="1800" dirty="0"/>
              <a:t>se </a:t>
            </a:r>
            <a:r>
              <a:rPr lang="hr-HR" altLang="sr-Latn-RS" sz="1800" dirty="0"/>
              <a:t>u visoko integriranog i kompetentnog profesionalca. </a:t>
            </a:r>
          </a:p>
          <a:p>
            <a:pPr marL="0" indent="0">
              <a:lnSpc>
                <a:spcPct val="110000"/>
              </a:lnSpc>
              <a:buNone/>
            </a:pPr>
            <a:r>
              <a:rPr lang="hr-HR" altLang="sr-Latn-RS" sz="1100" dirty="0" err="1"/>
              <a:t>Bokulić</a:t>
            </a:r>
            <a:r>
              <a:rPr lang="hr-HR" altLang="sr-Latn-RS" sz="1100" dirty="0"/>
              <a:t> (2002.)</a:t>
            </a:r>
            <a:endParaRPr lang="en-US" altLang="sr-Latn-RS" sz="1100" dirty="0"/>
          </a:p>
          <a:p>
            <a:pPr>
              <a:lnSpc>
                <a:spcPct val="110000"/>
              </a:lnSpc>
            </a:pPr>
            <a:endParaRPr lang="en-US" altLang="sr-Latn-RS" sz="1100" dirty="0"/>
          </a:p>
          <a:p>
            <a:pPr>
              <a:lnSpc>
                <a:spcPct val="110000"/>
              </a:lnSpc>
              <a:buFontTx/>
              <a:buNone/>
            </a:pPr>
            <a:endParaRPr lang="en-US" altLang="sr-Latn-RS" sz="1100" dirty="0"/>
          </a:p>
        </p:txBody>
      </p:sp>
    </p:spTree>
    <p:extLst>
      <p:ext uri="{BB962C8B-B14F-4D97-AF65-F5344CB8AC3E}">
        <p14:creationId xmlns:p14="http://schemas.microsoft.com/office/powerpoint/2010/main" val="1254602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2"/>
          <p:cNvSpPr>
            <a:spLocks noGrp="1" noChangeArrowheads="1"/>
          </p:cNvSpPr>
          <p:nvPr>
            <p:ph type="title"/>
          </p:nvPr>
        </p:nvSpPr>
        <p:spPr>
          <a:xfrm>
            <a:off x="844476" y="1600199"/>
            <a:ext cx="3539266" cy="4297680"/>
          </a:xfrm>
        </p:spPr>
        <p:txBody>
          <a:bodyPr anchor="ctr">
            <a:normAutofit/>
          </a:bodyPr>
          <a:lstStyle/>
          <a:p>
            <a:r>
              <a:rPr lang="hr-HR" altLang="sr-Latn-RS" sz="3000" b="1" dirty="0"/>
              <a:t>Kompetencije </a:t>
            </a:r>
            <a:r>
              <a:rPr lang="hr-HR" altLang="sr-Latn-RS" sz="3000" b="1" dirty="0" err="1"/>
              <a:t>supervizanata</a:t>
            </a:r>
            <a:r>
              <a:rPr lang="hr-HR" altLang="sr-Latn-RS" sz="3000" b="1" dirty="0"/>
              <a:t> važne za sudjelovanje u superviziji:</a:t>
            </a:r>
            <a:endParaRPr lang="en-US" altLang="sr-Latn-RS" sz="3000" b="1"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8195" name="Rectangle 3"/>
          <p:cNvSpPr>
            <a:spLocks noGrp="1" noChangeArrowheads="1"/>
          </p:cNvSpPr>
          <p:nvPr>
            <p:ph idx="1"/>
          </p:nvPr>
        </p:nvSpPr>
        <p:spPr>
          <a:xfrm>
            <a:off x="4754881" y="562708"/>
            <a:ext cx="6935370" cy="6006904"/>
          </a:xfrm>
        </p:spPr>
        <p:txBody>
          <a:bodyPr anchor="ctr">
            <a:normAutofit/>
          </a:bodyPr>
          <a:lstStyle/>
          <a:p>
            <a:pPr marL="0" indent="0">
              <a:lnSpc>
                <a:spcPct val="110000"/>
              </a:lnSpc>
              <a:buNone/>
            </a:pPr>
            <a:r>
              <a:rPr lang="hr-HR" altLang="sr-Latn-RS" sz="1800" dirty="0"/>
              <a:t>Kompetencije vezane uz:</a:t>
            </a:r>
          </a:p>
          <a:p>
            <a:pPr marL="0" indent="0">
              <a:lnSpc>
                <a:spcPct val="110000"/>
              </a:lnSpc>
              <a:buNone/>
            </a:pPr>
            <a:r>
              <a:rPr lang="hr-HR" altLang="sr-Latn-RS" sz="1800" dirty="0"/>
              <a:t>1.  </a:t>
            </a:r>
            <a:r>
              <a:rPr lang="hr-HR" altLang="sr-Latn-RS" sz="1800" b="1" dirty="0"/>
              <a:t>Percepciju</a:t>
            </a:r>
            <a:r>
              <a:rPr lang="hr-HR" altLang="sr-Latn-RS" sz="1800" dirty="0"/>
              <a:t> -  sposobnosti opažanja (korisnika, obitelji, </a:t>
            </a:r>
            <a:r>
              <a:rPr lang="hr-HR" altLang="sr-Latn-RS" sz="1800" dirty="0" err="1"/>
              <a:t>okruženja,sebe</a:t>
            </a:r>
            <a:r>
              <a:rPr lang="hr-HR" altLang="sr-Latn-RS" sz="1800" dirty="0"/>
              <a:t> u odnosu s korisnikom, sebe u odnosu s kolegama)</a:t>
            </a:r>
          </a:p>
          <a:p>
            <a:pPr marL="0" indent="0">
              <a:lnSpc>
                <a:spcPct val="110000"/>
              </a:lnSpc>
              <a:buNone/>
            </a:pPr>
            <a:r>
              <a:rPr lang="hr-HR" altLang="sr-Latn-RS" sz="1800" dirty="0"/>
              <a:t>2. I</a:t>
            </a:r>
            <a:r>
              <a:rPr lang="hr-HR" altLang="sr-Latn-RS" sz="1800" b="1" dirty="0"/>
              <a:t>nterpretaciju – </a:t>
            </a:r>
            <a:r>
              <a:rPr lang="hr-HR" altLang="sr-Latn-RS" sz="1800" dirty="0"/>
              <a:t>sposobnosti tumačenja, kako tumačimo ono što opažamo </a:t>
            </a:r>
          </a:p>
          <a:p>
            <a:pPr marL="0" indent="0">
              <a:lnSpc>
                <a:spcPct val="110000"/>
              </a:lnSpc>
              <a:buNone/>
            </a:pPr>
            <a:r>
              <a:rPr lang="hr-HR" altLang="sr-Latn-RS" sz="1800" dirty="0"/>
              <a:t>3. </a:t>
            </a:r>
            <a:r>
              <a:rPr lang="hr-HR" altLang="sr-Latn-RS" sz="1800" b="1" dirty="0"/>
              <a:t>Intervenciju - </a:t>
            </a:r>
            <a:r>
              <a:rPr lang="hr-HR" altLang="sr-Latn-RS" sz="1800" dirty="0"/>
              <a:t> sposobnost učinkovitog djelovanja</a:t>
            </a:r>
          </a:p>
          <a:p>
            <a:pPr marL="0" indent="0">
              <a:lnSpc>
                <a:spcPct val="110000"/>
              </a:lnSpc>
              <a:buNone/>
            </a:pPr>
            <a:r>
              <a:rPr lang="hr-HR" altLang="sr-Latn-RS" sz="1800" dirty="0"/>
              <a:t> (Cohen i Laufer, 1999., prema </a:t>
            </a:r>
            <a:r>
              <a:rPr lang="hr-HR" altLang="sr-Latn-RS" sz="1800" dirty="0" err="1"/>
              <a:t>Žorga</a:t>
            </a:r>
            <a:r>
              <a:rPr lang="hr-HR" altLang="sr-Latn-RS" sz="1800" dirty="0"/>
              <a:t>, 2009.). </a:t>
            </a:r>
          </a:p>
          <a:p>
            <a:pPr>
              <a:lnSpc>
                <a:spcPct val="110000"/>
              </a:lnSpc>
              <a:buFontTx/>
              <a:buNone/>
            </a:pPr>
            <a:r>
              <a:rPr lang="hr-HR" altLang="sr-Latn-RS" sz="1800" dirty="0"/>
              <a:t>Osim </a:t>
            </a:r>
            <a:r>
              <a:rPr lang="hr-HR" altLang="sr-Latn-RS" sz="1800" dirty="0" err="1"/>
              <a:t>spedifičnih</a:t>
            </a:r>
            <a:r>
              <a:rPr lang="hr-HR" altLang="sr-Latn-RS" sz="1800" dirty="0"/>
              <a:t> znanja, vještina i vrijednosti, važno je i  </a:t>
            </a:r>
          </a:p>
          <a:p>
            <a:pPr>
              <a:lnSpc>
                <a:spcPct val="110000"/>
              </a:lnSpc>
            </a:pPr>
            <a:r>
              <a:rPr lang="hr-HR" altLang="sr-Latn-RS" sz="1800" b="1" dirty="0"/>
              <a:t>poznavanje socijalnog konteksta korisnika/pojedinca/obitelji/grupe, </a:t>
            </a:r>
          </a:p>
          <a:p>
            <a:pPr>
              <a:lnSpc>
                <a:spcPct val="110000"/>
              </a:lnSpc>
            </a:pPr>
            <a:r>
              <a:rPr lang="hr-HR" altLang="sr-Latn-RS" sz="1800" b="1" dirty="0"/>
              <a:t>obrazovanje i trening kompetencija za supervizijski rad, a onda i procjenu kompetencija za supervizijski rad</a:t>
            </a:r>
            <a:r>
              <a:rPr lang="hr-HR" altLang="sr-Latn-RS" sz="1800" dirty="0"/>
              <a:t> (</a:t>
            </a:r>
            <a:r>
              <a:rPr lang="hr-HR" altLang="sr-Latn-RS" sz="1800" dirty="0" err="1"/>
              <a:t>Huić</a:t>
            </a:r>
            <a:r>
              <a:rPr lang="hr-HR" altLang="sr-Latn-RS" sz="1800" dirty="0"/>
              <a:t> i sur. , 2010.) </a:t>
            </a:r>
            <a:endParaRPr lang="en-US" altLang="sr-Latn-RS" sz="1800" dirty="0"/>
          </a:p>
          <a:p>
            <a:pPr>
              <a:lnSpc>
                <a:spcPct val="110000"/>
              </a:lnSpc>
            </a:pPr>
            <a:r>
              <a:rPr lang="en-US" altLang="sr-Latn-RS" sz="1800" dirty="0" err="1"/>
              <a:t>Riječ</a:t>
            </a:r>
            <a:r>
              <a:rPr lang="en-US" altLang="sr-Latn-RS" sz="1800" dirty="0"/>
              <a:t> je o</a:t>
            </a:r>
            <a:r>
              <a:rPr lang="en-US" altLang="sr-Latn-RS" sz="1800" b="1" dirty="0"/>
              <a:t> </a:t>
            </a:r>
            <a:r>
              <a:rPr lang="hr-HR" altLang="sr-Latn-RS" sz="1800" b="1" dirty="0"/>
              <a:t>promjenjiv</a:t>
            </a:r>
            <a:r>
              <a:rPr lang="en-US" altLang="sr-Latn-RS" sz="1800" b="1" dirty="0"/>
              <a:t>om</a:t>
            </a:r>
            <a:r>
              <a:rPr lang="hr-HR" altLang="sr-Latn-RS" sz="1800" b="1" dirty="0"/>
              <a:t>, </a:t>
            </a:r>
            <a:r>
              <a:rPr lang="hr-HR" altLang="sr-Latn-RS" sz="1800" b="1" dirty="0" err="1"/>
              <a:t>dinamič</a:t>
            </a:r>
            <a:r>
              <a:rPr lang="en-US" altLang="sr-Latn-RS" sz="1800" b="1" dirty="0"/>
              <a:t>nom</a:t>
            </a:r>
            <a:r>
              <a:rPr lang="hr-HR" altLang="sr-Latn-RS" sz="1800" b="1" dirty="0"/>
              <a:t> i  slojevit</a:t>
            </a:r>
            <a:r>
              <a:rPr lang="en-US" altLang="sr-Latn-RS" sz="1800" b="1" dirty="0"/>
              <a:t>om</a:t>
            </a:r>
            <a:r>
              <a:rPr lang="hr-HR" altLang="sr-Latn-RS" sz="1800" b="1" dirty="0"/>
              <a:t> sklopu kompetencija/fenomen</a:t>
            </a:r>
            <a:r>
              <a:rPr lang="en-US" altLang="sr-Latn-RS" sz="1800" b="1" dirty="0"/>
              <a:t>u</a:t>
            </a:r>
            <a:r>
              <a:rPr lang="hr-HR" altLang="sr-Latn-RS" sz="1800" b="1" dirty="0"/>
              <a:t> koji se uvijek može nadograđivati, posebno radom na sebi</a:t>
            </a:r>
            <a:r>
              <a:rPr lang="hr-HR" altLang="sr-Latn-RS" sz="1800" dirty="0"/>
              <a:t> u supervizijskoj grupi. </a:t>
            </a:r>
            <a:endParaRPr lang="en-US" altLang="sr-Latn-RS" sz="1800" dirty="0"/>
          </a:p>
          <a:p>
            <a:pPr>
              <a:lnSpc>
                <a:spcPct val="110000"/>
              </a:lnSpc>
            </a:pPr>
            <a:endParaRPr lang="en-US" altLang="sr-Latn-RS" sz="1400" dirty="0"/>
          </a:p>
        </p:txBody>
      </p:sp>
    </p:spTree>
    <p:extLst>
      <p:ext uri="{BB962C8B-B14F-4D97-AF65-F5344CB8AC3E}">
        <p14:creationId xmlns:p14="http://schemas.microsoft.com/office/powerpoint/2010/main" val="1000451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p:cNvSpPr>
            <a:spLocks noGrp="1" noChangeArrowheads="1"/>
          </p:cNvSpPr>
          <p:nvPr>
            <p:ph type="title"/>
          </p:nvPr>
        </p:nvSpPr>
        <p:spPr>
          <a:xfrm>
            <a:off x="844476" y="1600199"/>
            <a:ext cx="3539266" cy="4297680"/>
          </a:xfrm>
        </p:spPr>
        <p:txBody>
          <a:bodyPr anchor="ctr">
            <a:normAutofit/>
          </a:bodyPr>
          <a:lstStyle/>
          <a:p>
            <a:r>
              <a:rPr lang="hr-BA" altLang="sr-Latn-RS" dirty="0"/>
              <a:t>Što supervozori očekuju od </a:t>
            </a:r>
            <a:r>
              <a:rPr lang="en-US" altLang="sr-Latn-RS" dirty="0" err="1"/>
              <a:t>supervizan</a:t>
            </a:r>
            <a:r>
              <a:rPr lang="hr-BA" altLang="sr-Latn-RS" dirty="0"/>
              <a:t>a</a:t>
            </a:r>
            <a:r>
              <a:rPr lang="en-US" altLang="sr-Latn-RS" dirty="0"/>
              <a:t>ta</a:t>
            </a:r>
            <a:r>
              <a:rPr lang="hr-BA" altLang="sr-Latn-RS" dirty="0"/>
              <a:t> u superviziji?</a:t>
            </a:r>
            <a:endParaRPr lang="en-US" altLang="sr-Latn-RS"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2291" name="Rectangle 3"/>
          <p:cNvSpPr>
            <a:spLocks noGrp="1" noChangeArrowheads="1"/>
          </p:cNvSpPr>
          <p:nvPr>
            <p:ph idx="1"/>
          </p:nvPr>
        </p:nvSpPr>
        <p:spPr>
          <a:xfrm>
            <a:off x="4924851" y="562708"/>
            <a:ext cx="6934212" cy="5838092"/>
          </a:xfrm>
        </p:spPr>
        <p:txBody>
          <a:bodyPr anchor="ctr">
            <a:normAutofit lnSpcReduction="10000"/>
          </a:bodyPr>
          <a:lstStyle/>
          <a:p>
            <a:pPr>
              <a:lnSpc>
                <a:spcPct val="110000"/>
              </a:lnSpc>
            </a:pPr>
            <a:endParaRPr lang="en-US" altLang="sr-Latn-RS" sz="1100" dirty="0"/>
          </a:p>
          <a:p>
            <a:pPr>
              <a:lnSpc>
                <a:spcPct val="110000"/>
              </a:lnSpc>
            </a:pPr>
            <a:r>
              <a:rPr lang="hr-HR" altLang="sr-Latn-RS" sz="1800" dirty="0"/>
              <a:t>U supervizijskom procesu supervizor pristupa </a:t>
            </a:r>
            <a:r>
              <a:rPr lang="hr-HR" altLang="sr-Latn-RS" sz="1800" dirty="0" err="1"/>
              <a:t>supervizantu</a:t>
            </a:r>
            <a:r>
              <a:rPr lang="hr-HR" altLang="sr-Latn-RS" sz="1800" dirty="0"/>
              <a:t> </a:t>
            </a:r>
            <a:r>
              <a:rPr lang="hr-HR" altLang="sr-Latn-RS" sz="1800" b="1" dirty="0"/>
              <a:t>kao komplementarnom stručnjaku</a:t>
            </a:r>
            <a:r>
              <a:rPr lang="hr-HR" altLang="sr-Latn-RS" sz="1800" dirty="0"/>
              <a:t> i očekuje od njega da zna što mora raditi, dok mu supervizor samo pomaže otkrivati i utvrđivati kako bi to trebalo realizirati (</a:t>
            </a:r>
            <a:r>
              <a:rPr lang="hr-HR" altLang="sr-Latn-RS" sz="1800" dirty="0" err="1"/>
              <a:t>Yeeles</a:t>
            </a:r>
            <a:r>
              <a:rPr lang="hr-HR" altLang="sr-Latn-RS" sz="1800" dirty="0"/>
              <a:t>, 2004.). </a:t>
            </a:r>
            <a:endParaRPr lang="en-US" altLang="sr-Latn-RS" sz="1800" dirty="0"/>
          </a:p>
          <a:p>
            <a:pPr>
              <a:lnSpc>
                <a:spcPct val="110000"/>
              </a:lnSpc>
            </a:pPr>
            <a:endParaRPr lang="en-US" altLang="sr-Latn-RS" sz="1800" dirty="0"/>
          </a:p>
          <a:p>
            <a:pPr>
              <a:lnSpc>
                <a:spcPct val="110000"/>
              </a:lnSpc>
            </a:pPr>
            <a:r>
              <a:rPr lang="hr-HR" altLang="sr-Latn-RS" sz="1800" dirty="0"/>
              <a:t>Iako supervizija nije edukacija, </a:t>
            </a:r>
            <a:r>
              <a:rPr lang="en-US" altLang="sr-Latn-RS" sz="1800" dirty="0"/>
              <a:t>od </a:t>
            </a:r>
            <a:r>
              <a:rPr lang="en-US" altLang="sr-Latn-RS" sz="1800" dirty="0" err="1"/>
              <a:t>supervizanta</a:t>
            </a:r>
            <a:r>
              <a:rPr lang="en-US" altLang="sr-Latn-RS" sz="1800" dirty="0"/>
              <a:t> se </a:t>
            </a:r>
            <a:r>
              <a:rPr lang="en-US" altLang="sr-Latn-RS" sz="1800" dirty="0" err="1"/>
              <a:t>očekuje</a:t>
            </a:r>
            <a:r>
              <a:rPr lang="en-US" altLang="sr-Latn-RS" sz="1800" dirty="0"/>
              <a:t> da </a:t>
            </a:r>
            <a:r>
              <a:rPr lang="hr-HR" altLang="sr-Latn-RS" sz="1800" b="1" dirty="0"/>
              <a:t>cijelo vrijeme uči</a:t>
            </a:r>
            <a:r>
              <a:rPr lang="hr-HR" altLang="sr-Latn-RS" sz="1800" dirty="0"/>
              <a:t>, ali novo znanje ne usvaja tradicionalnim načinima podučavanja, nego kroz proces supervizije (</a:t>
            </a:r>
            <a:r>
              <a:rPr lang="hr-HR" altLang="sr-Latn-RS" sz="1800" dirty="0" err="1"/>
              <a:t>Ajduković</a:t>
            </a:r>
            <a:r>
              <a:rPr lang="hr-HR" altLang="sr-Latn-RS" sz="1800" dirty="0"/>
              <a:t> i </a:t>
            </a:r>
            <a:r>
              <a:rPr lang="hr-HR" altLang="sr-Latn-RS" sz="1800" dirty="0" err="1"/>
              <a:t>Cajvert</a:t>
            </a:r>
            <a:r>
              <a:rPr lang="hr-HR" altLang="sr-Latn-RS" sz="1800" dirty="0"/>
              <a:t>, 2004.). </a:t>
            </a:r>
            <a:endParaRPr lang="en-US" altLang="sr-Latn-RS" sz="1800" dirty="0"/>
          </a:p>
          <a:p>
            <a:pPr>
              <a:lnSpc>
                <a:spcPct val="110000"/>
              </a:lnSpc>
              <a:buFontTx/>
              <a:buNone/>
            </a:pPr>
            <a:endParaRPr lang="en-US" altLang="sr-Latn-RS" sz="1800" dirty="0"/>
          </a:p>
          <a:p>
            <a:pPr>
              <a:lnSpc>
                <a:spcPct val="110000"/>
              </a:lnSpc>
            </a:pPr>
            <a:r>
              <a:rPr lang="en-US" altLang="sr-Latn-RS" sz="1800" dirty="0"/>
              <a:t>S</a:t>
            </a:r>
            <a:r>
              <a:rPr lang="hr-HR" altLang="sr-Latn-RS" sz="1800" dirty="0" err="1"/>
              <a:t>upervizanti</a:t>
            </a:r>
            <a:r>
              <a:rPr lang="hr-HR" altLang="sr-Latn-RS" sz="1800" dirty="0"/>
              <a:t> preuzimaju odgovornost za svoje postupke i odluke, </a:t>
            </a:r>
            <a:r>
              <a:rPr lang="hr-HR" altLang="sr-Latn-RS" sz="1800" b="1" dirty="0"/>
              <a:t>kako u vezi s razinom </a:t>
            </a:r>
            <a:r>
              <a:rPr lang="hr-HR" altLang="sr-Latn-RS" sz="1800" b="1" dirty="0" err="1"/>
              <a:t>samootkrivanja</a:t>
            </a:r>
            <a:r>
              <a:rPr lang="hr-HR" altLang="sr-Latn-RS" sz="1800" b="1" dirty="0"/>
              <a:t>, tako i u pogledu povjerljivosti</a:t>
            </a:r>
            <a:r>
              <a:rPr lang="hr-HR" altLang="sr-Latn-RS" sz="1800" dirty="0"/>
              <a:t> u vezi ostalih članova.</a:t>
            </a:r>
            <a:endParaRPr lang="en-US" altLang="sr-Latn-RS" sz="1800" dirty="0"/>
          </a:p>
          <a:p>
            <a:pPr>
              <a:lnSpc>
                <a:spcPct val="110000"/>
              </a:lnSpc>
            </a:pPr>
            <a:endParaRPr lang="en-US" altLang="sr-Latn-RS" sz="1800" dirty="0"/>
          </a:p>
          <a:p>
            <a:pPr>
              <a:lnSpc>
                <a:spcPct val="110000"/>
              </a:lnSpc>
            </a:pPr>
            <a:r>
              <a:rPr lang="hr-HR" altLang="sr-Latn-RS" sz="1800" dirty="0"/>
              <a:t>Kako se učinkovita supervizija temelji na reflektiranju </a:t>
            </a:r>
            <a:r>
              <a:rPr lang="hr-HR" altLang="sr-Latn-RS" sz="1800" dirty="0" err="1"/>
              <a:t>supervizanata</a:t>
            </a:r>
            <a:r>
              <a:rPr lang="hr-HR" altLang="sr-Latn-RS" sz="1800" dirty="0"/>
              <a:t> i učenju kroz osobno iskustvo, </a:t>
            </a:r>
            <a:r>
              <a:rPr lang="hr-HR" altLang="sr-Latn-RS" sz="1800" b="1" dirty="0"/>
              <a:t>važno je da </a:t>
            </a:r>
            <a:r>
              <a:rPr lang="hr-HR" altLang="sr-Latn-RS" sz="1800" b="1" dirty="0" err="1"/>
              <a:t>supervizant</a:t>
            </a:r>
            <a:r>
              <a:rPr lang="hr-HR" altLang="sr-Latn-RS" sz="1800" b="1" dirty="0"/>
              <a:t> razvije sposobnost i vještinu reflektiranja</a:t>
            </a:r>
            <a:r>
              <a:rPr lang="hr-HR" altLang="sr-Latn-RS" sz="1800" dirty="0"/>
              <a:t> o vlastitom radu, mislima i osjećajima (</a:t>
            </a:r>
            <a:r>
              <a:rPr lang="hr-HR" altLang="sr-Latn-RS" sz="1800" dirty="0" err="1"/>
              <a:t>Yeelees</a:t>
            </a:r>
            <a:r>
              <a:rPr lang="hr-HR" altLang="sr-Latn-RS" sz="1800" dirty="0"/>
              <a:t>, 2004.).</a:t>
            </a:r>
            <a:endParaRPr lang="en-US" altLang="sr-Latn-RS" sz="1800" dirty="0"/>
          </a:p>
        </p:txBody>
      </p:sp>
    </p:spTree>
    <p:extLst>
      <p:ext uri="{BB962C8B-B14F-4D97-AF65-F5344CB8AC3E}">
        <p14:creationId xmlns:p14="http://schemas.microsoft.com/office/powerpoint/2010/main" val="3127066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Rectangle 2"/>
          <p:cNvSpPr>
            <a:spLocks noGrp="1" noChangeArrowheads="1"/>
          </p:cNvSpPr>
          <p:nvPr>
            <p:ph type="title"/>
          </p:nvPr>
        </p:nvSpPr>
        <p:spPr>
          <a:xfrm>
            <a:off x="844476" y="1600199"/>
            <a:ext cx="3539266" cy="4297680"/>
          </a:xfrm>
        </p:spPr>
        <p:txBody>
          <a:bodyPr anchor="ctr">
            <a:normAutofit/>
          </a:bodyPr>
          <a:lstStyle/>
          <a:p>
            <a:r>
              <a:rPr lang="hr-BA" altLang="sr-Latn-RS" dirty="0"/>
              <a:t>Što supervozori očekuju od </a:t>
            </a:r>
            <a:r>
              <a:rPr lang="en-US" altLang="sr-Latn-RS" dirty="0" err="1"/>
              <a:t>supervizanta</a:t>
            </a:r>
            <a:r>
              <a:rPr lang="hr-BA" altLang="sr-Latn-RS" dirty="0"/>
              <a:t> u superviziji?</a:t>
            </a:r>
            <a:endParaRPr lang="en-US" altLang="sr-Latn-RS"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6387" name="Rectangle 3"/>
          <p:cNvSpPr>
            <a:spLocks noGrp="1" noChangeArrowheads="1"/>
          </p:cNvSpPr>
          <p:nvPr>
            <p:ph idx="1"/>
          </p:nvPr>
        </p:nvSpPr>
        <p:spPr>
          <a:xfrm>
            <a:off x="4924851" y="618978"/>
            <a:ext cx="6652858" cy="6006905"/>
          </a:xfrm>
        </p:spPr>
        <p:txBody>
          <a:bodyPr anchor="ctr">
            <a:normAutofit/>
          </a:bodyPr>
          <a:lstStyle/>
          <a:p>
            <a:pPr>
              <a:lnSpc>
                <a:spcPct val="110000"/>
              </a:lnSpc>
              <a:buFontTx/>
              <a:buNone/>
            </a:pPr>
            <a:endParaRPr lang="en-US" altLang="sr-Latn-RS" sz="1300" dirty="0"/>
          </a:p>
          <a:p>
            <a:pPr>
              <a:lnSpc>
                <a:spcPct val="110000"/>
              </a:lnSpc>
            </a:pPr>
            <a:r>
              <a:rPr lang="hr-BA" altLang="sr-Latn-RS" sz="1800" dirty="0"/>
              <a:t>Supervizant u fokusu: </a:t>
            </a:r>
            <a:r>
              <a:rPr lang="hr-HR" altLang="sr-Latn-RS" sz="1800" dirty="0"/>
              <a:t>treba imati </a:t>
            </a:r>
            <a:r>
              <a:rPr lang="hr-HR" altLang="sr-Latn-RS" sz="1800" b="1" dirty="0"/>
              <a:t>komunikacijske vještine - radi jasnog i preciznog iskazivanja pomoći koju želi od grupe i supervizora, oblikovanja supervizijskog pitanja, iznošenja slučaja i njegovog konteksta</a:t>
            </a:r>
            <a:r>
              <a:rPr lang="en-US" altLang="sr-Latn-RS" sz="1800" dirty="0"/>
              <a:t>.</a:t>
            </a:r>
          </a:p>
          <a:p>
            <a:pPr>
              <a:lnSpc>
                <a:spcPct val="110000"/>
              </a:lnSpc>
              <a:buFontTx/>
              <a:buNone/>
            </a:pPr>
            <a:endParaRPr lang="en-US" altLang="sr-Latn-RS" sz="1800" dirty="0"/>
          </a:p>
          <a:p>
            <a:pPr>
              <a:lnSpc>
                <a:spcPct val="110000"/>
              </a:lnSpc>
            </a:pPr>
            <a:r>
              <a:rPr lang="hr-HR" altLang="sr-Latn-RS" sz="1800" dirty="0" err="1"/>
              <a:t>Supervizant</a:t>
            </a:r>
            <a:r>
              <a:rPr lang="hr-HR" altLang="sr-Latn-RS" sz="1800" dirty="0"/>
              <a:t> kao član grupe: očekuje se da razumije i primjenjuje aktivno sudjelovanje u procesu, posjeduju vještine iznošenja i </a:t>
            </a:r>
            <a:r>
              <a:rPr lang="hr-HR" altLang="sr-Latn-RS" sz="1800" b="1" dirty="0"/>
              <a:t>dijeljenja svojih iskustava</a:t>
            </a:r>
            <a:r>
              <a:rPr lang="hr-HR" altLang="sr-Latn-RS" sz="1800" dirty="0"/>
              <a:t> i </a:t>
            </a:r>
            <a:r>
              <a:rPr lang="hr-HR" altLang="sr-Latn-RS" sz="1800" b="1" dirty="0"/>
              <a:t>ideja</a:t>
            </a:r>
            <a:r>
              <a:rPr lang="hr-HR" altLang="sr-Latn-RS" sz="1800" dirty="0"/>
              <a:t> o tome kako postupati u vezi s ključnim pitanjem ili problemom, te da daje odgovarajuće </a:t>
            </a:r>
            <a:r>
              <a:rPr lang="hr-HR" altLang="sr-Latn-RS" sz="1800" b="1" dirty="0"/>
              <a:t>povratne informacije</a:t>
            </a:r>
            <a:r>
              <a:rPr lang="hr-HR" altLang="sr-Latn-RS" sz="1800" dirty="0"/>
              <a:t> </a:t>
            </a:r>
            <a:r>
              <a:rPr lang="en-US" altLang="sr-Latn-RS" sz="1800" dirty="0"/>
              <a:t>(</a:t>
            </a:r>
            <a:r>
              <a:rPr lang="hr-HR" altLang="sr-Latn-RS" sz="1800" dirty="0" err="1"/>
              <a:t>Ajduković</a:t>
            </a:r>
            <a:r>
              <a:rPr lang="hr-HR" altLang="sr-Latn-RS" sz="1800" dirty="0"/>
              <a:t> i </a:t>
            </a:r>
            <a:r>
              <a:rPr lang="hr-HR" altLang="sr-Latn-RS" sz="1800" dirty="0" err="1"/>
              <a:t>Cajvert</a:t>
            </a:r>
            <a:r>
              <a:rPr lang="en-US" altLang="sr-Latn-RS" sz="1800" dirty="0"/>
              <a:t>, </a:t>
            </a:r>
            <a:r>
              <a:rPr lang="hr-HR" altLang="sr-Latn-RS" sz="1800" dirty="0"/>
              <a:t>2004.)</a:t>
            </a:r>
            <a:r>
              <a:rPr lang="en-US" altLang="sr-Latn-RS" sz="1800" dirty="0"/>
              <a:t>.</a:t>
            </a:r>
            <a:r>
              <a:rPr lang="hr-HR" altLang="sr-Latn-RS" sz="1800" dirty="0"/>
              <a:t> </a:t>
            </a:r>
            <a:endParaRPr lang="en-US" altLang="sr-Latn-RS" sz="1800" dirty="0"/>
          </a:p>
          <a:p>
            <a:pPr>
              <a:lnSpc>
                <a:spcPct val="110000"/>
              </a:lnSpc>
              <a:buFontTx/>
              <a:buNone/>
            </a:pPr>
            <a:endParaRPr lang="en-US" altLang="sr-Latn-RS" sz="1800" dirty="0"/>
          </a:p>
          <a:p>
            <a:pPr>
              <a:lnSpc>
                <a:spcPct val="110000"/>
              </a:lnSpc>
            </a:pPr>
            <a:r>
              <a:rPr lang="en-US" altLang="sr-Latn-RS" sz="1800" dirty="0"/>
              <a:t>N</a:t>
            </a:r>
            <a:r>
              <a:rPr lang="hr-HR" altLang="sr-Latn-RS" sz="1800" dirty="0" err="1"/>
              <a:t>ajvažnije</a:t>
            </a:r>
            <a:r>
              <a:rPr lang="hr-HR" altLang="sr-Latn-RS" sz="1800" dirty="0"/>
              <a:t> je da </a:t>
            </a:r>
            <a:r>
              <a:rPr lang="hr-HR" altLang="sr-Latn-RS" sz="1800" dirty="0" err="1"/>
              <a:t>supervizant</a:t>
            </a:r>
            <a:r>
              <a:rPr lang="hr-HR" altLang="sr-Latn-RS" sz="1800" dirty="0"/>
              <a:t> koji je u fokusu posjeduje </a:t>
            </a:r>
            <a:r>
              <a:rPr lang="hr-HR" altLang="sr-Latn-RS" sz="1800" b="1" dirty="0"/>
              <a:t>vještine aktivnog slušanja, kritičkog mišljenja, te analize i sinteze drugih stavova i mišljenja, a nakon toga slijedi </a:t>
            </a:r>
            <a:r>
              <a:rPr lang="hr-HR" altLang="sr-Latn-RS" sz="1800" b="1" dirty="0" err="1"/>
              <a:t>supervizantova</a:t>
            </a:r>
            <a:r>
              <a:rPr lang="hr-HR" altLang="sr-Latn-RS" sz="1800" b="1" dirty="0"/>
              <a:t> sposobnost reflektiranja</a:t>
            </a:r>
            <a:r>
              <a:rPr lang="hr-HR" altLang="sr-Latn-RS" sz="1800" dirty="0"/>
              <a:t> o onome što je čuo od članova </a:t>
            </a:r>
            <a:r>
              <a:rPr lang="hr-HR" altLang="sr-Latn-RS" sz="1800" dirty="0" err="1"/>
              <a:t>superizijske</a:t>
            </a:r>
            <a:r>
              <a:rPr lang="hr-HR" altLang="sr-Latn-RS" sz="1800" dirty="0"/>
              <a:t> grupe (</a:t>
            </a:r>
            <a:r>
              <a:rPr lang="hr-HR" altLang="sr-Latn-RS" sz="1800" dirty="0" err="1"/>
              <a:t>Ajduković</a:t>
            </a:r>
            <a:r>
              <a:rPr lang="hr-HR" altLang="sr-Latn-RS" sz="1800" dirty="0"/>
              <a:t>, 2004.).  </a:t>
            </a:r>
            <a:endParaRPr lang="en-US" altLang="sr-Latn-RS" sz="1800" dirty="0"/>
          </a:p>
          <a:p>
            <a:pPr>
              <a:lnSpc>
                <a:spcPct val="110000"/>
              </a:lnSpc>
            </a:pPr>
            <a:endParaRPr lang="en-US" altLang="sr-Latn-RS" sz="1300" dirty="0"/>
          </a:p>
          <a:p>
            <a:pPr>
              <a:lnSpc>
                <a:spcPct val="110000"/>
              </a:lnSpc>
            </a:pPr>
            <a:endParaRPr lang="en-US" altLang="sr-Latn-RS" sz="1300" dirty="0"/>
          </a:p>
        </p:txBody>
      </p:sp>
    </p:spTree>
    <p:extLst>
      <p:ext uri="{BB962C8B-B14F-4D97-AF65-F5344CB8AC3E}">
        <p14:creationId xmlns:p14="http://schemas.microsoft.com/office/powerpoint/2010/main" val="2015039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p:cNvSpPr>
            <a:spLocks noGrp="1" noChangeArrowheads="1"/>
          </p:cNvSpPr>
          <p:nvPr>
            <p:ph type="title"/>
          </p:nvPr>
        </p:nvSpPr>
        <p:spPr>
          <a:xfrm>
            <a:off x="844476" y="1600199"/>
            <a:ext cx="3539266" cy="4297680"/>
          </a:xfrm>
        </p:spPr>
        <p:txBody>
          <a:bodyPr anchor="ctr">
            <a:normAutofit/>
          </a:bodyPr>
          <a:lstStyle/>
          <a:p>
            <a:r>
              <a:rPr lang="en-US" altLang="zh-CN" dirty="0" err="1">
                <a:ea typeface="SimSun" panose="02010600030101010101" pitchFamily="2" charset="-122"/>
              </a:rPr>
              <a:t>Iz</a:t>
            </a:r>
            <a:r>
              <a:rPr lang="en-US" altLang="zh-CN" dirty="0">
                <a:ea typeface="SimSun" panose="02010600030101010101" pitchFamily="2" charset="-122"/>
              </a:rPr>
              <a:t> </a:t>
            </a:r>
            <a:r>
              <a:rPr lang="en-US" altLang="zh-CN" dirty="0" err="1">
                <a:ea typeface="SimSun" panose="02010600030101010101" pitchFamily="2" charset="-122"/>
              </a:rPr>
              <a:t>eseja</a:t>
            </a:r>
            <a:r>
              <a:rPr lang="hr-BA" altLang="zh-CN" dirty="0">
                <a:ea typeface="SimSun" panose="02010600030101010101" pitchFamily="2" charset="-122"/>
              </a:rPr>
              <a:t> polaznika o očekivanjima u superviziji</a:t>
            </a:r>
            <a:br>
              <a:rPr lang="hr-BA" altLang="zh-CN" dirty="0">
                <a:ea typeface="SimSun" panose="02010600030101010101" pitchFamily="2" charset="-122"/>
              </a:rPr>
            </a:br>
            <a:r>
              <a:rPr lang="en-US" altLang="zh-CN" dirty="0">
                <a:ea typeface="SimSun" panose="02010600030101010101" pitchFamily="2" charset="-122"/>
              </a:rPr>
              <a:t> (2014., </a:t>
            </a:r>
            <a:r>
              <a:rPr lang="en-US" altLang="zh-CN" dirty="0" err="1">
                <a:ea typeface="SimSun" panose="02010600030101010101" pitchFamily="2" charset="-122"/>
              </a:rPr>
              <a:t>Urbanc</a:t>
            </a:r>
            <a:r>
              <a:rPr lang="en-US" altLang="zh-CN" dirty="0">
                <a:ea typeface="SimSun" panose="02010600030101010101" pitchFamily="2" charset="-122"/>
              </a:rPr>
              <a:t>)</a:t>
            </a:r>
            <a:endParaRPr lang="en-US" altLang="sr-Latn-RS"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4339" name="Rectangle 3"/>
          <p:cNvSpPr>
            <a:spLocks noGrp="1" noChangeArrowheads="1"/>
          </p:cNvSpPr>
          <p:nvPr>
            <p:ph idx="1"/>
          </p:nvPr>
        </p:nvSpPr>
        <p:spPr>
          <a:xfrm>
            <a:off x="4924851" y="407962"/>
            <a:ext cx="6877940" cy="6175717"/>
          </a:xfrm>
        </p:spPr>
        <p:txBody>
          <a:bodyPr anchor="ctr">
            <a:normAutofit/>
          </a:bodyPr>
          <a:lstStyle/>
          <a:p>
            <a:pPr>
              <a:lnSpc>
                <a:spcPct val="110000"/>
              </a:lnSpc>
            </a:pPr>
            <a:r>
              <a:rPr lang="en-US" altLang="sr-Latn-RS" sz="1600" dirty="0"/>
              <a:t>Da </a:t>
            </a:r>
            <a:r>
              <a:rPr lang="en-US" altLang="sr-Latn-RS" sz="1600" dirty="0" err="1"/>
              <a:t>prepoznam</a:t>
            </a:r>
            <a:r>
              <a:rPr lang="en-US" altLang="sr-Latn-RS" sz="1600" dirty="0"/>
              <a:t> problem koji se </a:t>
            </a:r>
            <a:r>
              <a:rPr lang="en-US" altLang="sr-Latn-RS" sz="1600" dirty="0" err="1"/>
              <a:t>može</a:t>
            </a:r>
            <a:r>
              <a:rPr lang="en-US" altLang="sr-Latn-RS" sz="1600" dirty="0"/>
              <a:t> </a:t>
            </a:r>
            <a:r>
              <a:rPr lang="en-US" altLang="sr-Latn-RS" sz="1600" dirty="0" err="1"/>
              <a:t>odnositi</a:t>
            </a:r>
            <a:r>
              <a:rPr lang="en-US" altLang="sr-Latn-RS" sz="1600" dirty="0"/>
              <a:t> </a:t>
            </a:r>
            <a:r>
              <a:rPr lang="en-US" altLang="sr-Latn-RS" sz="1600" dirty="0" err="1"/>
              <a:t>na</a:t>
            </a:r>
            <a:r>
              <a:rPr lang="en-US" altLang="sr-Latn-RS" sz="1600" dirty="0"/>
              <a:t> </a:t>
            </a:r>
            <a:r>
              <a:rPr lang="en-US" altLang="sr-Latn-RS" sz="1600" dirty="0" err="1"/>
              <a:t>manjak</a:t>
            </a:r>
            <a:r>
              <a:rPr lang="en-US" altLang="sr-Latn-RS" sz="1600" dirty="0"/>
              <a:t> </a:t>
            </a:r>
            <a:r>
              <a:rPr lang="en-US" altLang="sr-Latn-RS" sz="1600" dirty="0" err="1"/>
              <a:t>razumijevanja</a:t>
            </a:r>
            <a:r>
              <a:rPr lang="en-US" altLang="sr-Latn-RS" sz="1600" dirty="0"/>
              <a:t>, </a:t>
            </a:r>
            <a:r>
              <a:rPr lang="en-US" altLang="sr-Latn-RS" sz="1600" dirty="0" err="1"/>
              <a:t>manjak</a:t>
            </a:r>
            <a:r>
              <a:rPr lang="en-US" altLang="sr-Latn-RS" sz="1600" dirty="0"/>
              <a:t> </a:t>
            </a:r>
            <a:r>
              <a:rPr lang="en-US" altLang="sr-Latn-RS" sz="1600" dirty="0" err="1"/>
              <a:t>teorijskog</a:t>
            </a:r>
            <a:r>
              <a:rPr lang="en-US" altLang="sr-Latn-RS" sz="1600" dirty="0"/>
              <a:t> </a:t>
            </a:r>
            <a:r>
              <a:rPr lang="en-US" altLang="sr-Latn-RS" sz="1600" dirty="0" err="1"/>
              <a:t>znanja</a:t>
            </a:r>
            <a:r>
              <a:rPr lang="en-US" altLang="sr-Latn-RS" sz="1600" dirty="0"/>
              <a:t> u </a:t>
            </a:r>
            <a:r>
              <a:rPr lang="en-US" altLang="sr-Latn-RS" sz="1600" dirty="0" err="1"/>
              <a:t>nekom</a:t>
            </a:r>
            <a:r>
              <a:rPr lang="en-US" altLang="sr-Latn-RS" sz="1600" dirty="0"/>
              <a:t> </a:t>
            </a:r>
            <a:r>
              <a:rPr lang="en-US" altLang="sr-Latn-RS" sz="1600" dirty="0" err="1"/>
              <a:t>konkretnom</a:t>
            </a:r>
            <a:r>
              <a:rPr lang="en-US" altLang="sr-Latn-RS" sz="1600" dirty="0"/>
              <a:t> </a:t>
            </a:r>
            <a:r>
              <a:rPr lang="en-US" altLang="sr-Latn-RS" sz="1600" dirty="0" err="1"/>
              <a:t>slučaju</a:t>
            </a:r>
            <a:r>
              <a:rPr lang="en-US" altLang="sr-Latn-RS" sz="1600" dirty="0"/>
              <a:t>, </a:t>
            </a:r>
            <a:r>
              <a:rPr lang="en-US" altLang="sr-Latn-RS" sz="1600" dirty="0" err="1"/>
              <a:t>manjak</a:t>
            </a:r>
            <a:r>
              <a:rPr lang="en-US" altLang="sr-Latn-RS" sz="1600" dirty="0"/>
              <a:t> </a:t>
            </a:r>
            <a:r>
              <a:rPr lang="en-US" altLang="sr-Latn-RS" sz="1600" dirty="0" err="1"/>
              <a:t>povjerenja</a:t>
            </a:r>
            <a:r>
              <a:rPr lang="en-US" altLang="sr-Latn-RS" sz="1600" dirty="0"/>
              <a:t> u </a:t>
            </a:r>
            <a:r>
              <a:rPr lang="en-US" altLang="sr-Latn-RS" sz="1600" dirty="0" err="1"/>
              <a:t>grupi</a:t>
            </a:r>
            <a:r>
              <a:rPr lang="en-US" altLang="sr-Latn-RS" sz="1600" dirty="0"/>
              <a:t>…</a:t>
            </a:r>
          </a:p>
          <a:p>
            <a:pPr>
              <a:lnSpc>
                <a:spcPct val="110000"/>
              </a:lnSpc>
            </a:pPr>
            <a:r>
              <a:rPr lang="en-US" altLang="sr-Latn-RS" sz="1600" dirty="0"/>
              <a:t>Da </a:t>
            </a:r>
            <a:r>
              <a:rPr lang="en-US" altLang="sr-Latn-RS" sz="1600" dirty="0" err="1"/>
              <a:t>znam</a:t>
            </a:r>
            <a:r>
              <a:rPr lang="en-US" altLang="sr-Latn-RS" sz="1600" dirty="0"/>
              <a:t> </a:t>
            </a:r>
            <a:r>
              <a:rPr lang="en-US" altLang="sr-Latn-RS" sz="1600" dirty="0" err="1"/>
              <a:t>formulirati</a:t>
            </a:r>
            <a:r>
              <a:rPr lang="en-US" altLang="sr-Latn-RS" sz="1600" dirty="0"/>
              <a:t> </a:t>
            </a:r>
            <a:r>
              <a:rPr lang="en-US" altLang="sr-Latn-RS" sz="1600" dirty="0" err="1"/>
              <a:t>pitanje</a:t>
            </a:r>
            <a:r>
              <a:rPr lang="en-US" altLang="sr-Latn-RS" sz="1600" dirty="0"/>
              <a:t> </a:t>
            </a:r>
            <a:r>
              <a:rPr lang="en-US" altLang="sr-Latn-RS" sz="1600" dirty="0" err="1"/>
              <a:t>koje</a:t>
            </a:r>
            <a:r>
              <a:rPr lang="en-US" altLang="sr-Latn-RS" sz="1600" dirty="0"/>
              <a:t> me </a:t>
            </a:r>
            <a:r>
              <a:rPr lang="en-US" altLang="sr-Latn-RS" sz="1600" dirty="0" err="1"/>
              <a:t>muči</a:t>
            </a:r>
            <a:r>
              <a:rPr lang="en-US" altLang="sr-Latn-RS" sz="1600" dirty="0"/>
              <a:t> </a:t>
            </a:r>
            <a:r>
              <a:rPr lang="hr-HR" altLang="sr-Latn-RS" sz="1600" dirty="0"/>
              <a:t>(“</a:t>
            </a:r>
            <a:r>
              <a:rPr lang="en-US" altLang="sr-Latn-RS" sz="1600" dirty="0" err="1"/>
              <a:t>Što</a:t>
            </a:r>
            <a:r>
              <a:rPr lang="en-US" altLang="sr-Latn-RS" sz="1600" dirty="0"/>
              <a:t> </a:t>
            </a:r>
            <a:r>
              <a:rPr lang="en-US" altLang="sr-Latn-RS" sz="1600" dirty="0" err="1"/>
              <a:t>mogu</a:t>
            </a:r>
            <a:r>
              <a:rPr lang="en-US" altLang="sr-Latn-RS" sz="1600" dirty="0"/>
              <a:t> </a:t>
            </a:r>
            <a:r>
              <a:rPr lang="en-US" altLang="sr-Latn-RS" sz="1600" dirty="0" err="1"/>
              <a:t>naučiti</a:t>
            </a:r>
            <a:r>
              <a:rPr lang="en-US" altLang="sr-Latn-RS" sz="1600" dirty="0"/>
              <a:t> </a:t>
            </a:r>
            <a:r>
              <a:rPr lang="en-US" altLang="sr-Latn-RS" sz="1600" dirty="0" err="1"/>
              <a:t>iz</a:t>
            </a:r>
            <a:r>
              <a:rPr lang="en-US" altLang="sr-Latn-RS" sz="1600" dirty="0"/>
              <a:t> </a:t>
            </a:r>
            <a:r>
              <a:rPr lang="en-US" altLang="sr-Latn-RS" sz="1600" dirty="0" err="1"/>
              <a:t>ovog</a:t>
            </a:r>
            <a:r>
              <a:rPr lang="en-US" altLang="sr-Latn-RS" sz="1600" dirty="0"/>
              <a:t> </a:t>
            </a:r>
            <a:r>
              <a:rPr lang="en-US" altLang="sr-Latn-RS" sz="1600" dirty="0" err="1"/>
              <a:t>slučaja</a:t>
            </a:r>
            <a:r>
              <a:rPr lang="en-US" altLang="sr-Latn-RS" sz="1600" dirty="0"/>
              <a:t>? </a:t>
            </a:r>
            <a:r>
              <a:rPr lang="en-US" altLang="sr-Latn-RS" sz="1600" dirty="0" err="1"/>
              <a:t>Moram</a:t>
            </a:r>
            <a:r>
              <a:rPr lang="en-US" altLang="sr-Latn-RS" sz="1600" dirty="0"/>
              <a:t> li </a:t>
            </a:r>
            <a:r>
              <a:rPr lang="en-US" altLang="sr-Latn-RS" sz="1600" dirty="0" err="1"/>
              <a:t>nužno</a:t>
            </a:r>
            <a:r>
              <a:rPr lang="en-US" altLang="sr-Latn-RS" sz="1600" dirty="0"/>
              <a:t> </a:t>
            </a:r>
            <a:r>
              <a:rPr lang="en-US" altLang="sr-Latn-RS" sz="1600" dirty="0" err="1"/>
              <a:t>svaki</a:t>
            </a:r>
            <a:r>
              <a:rPr lang="en-US" altLang="sr-Latn-RS" sz="1600" dirty="0"/>
              <a:t> puta </a:t>
            </a:r>
            <a:r>
              <a:rPr lang="en-US" altLang="sr-Latn-RS" sz="1600" dirty="0" err="1"/>
              <a:t>naučiti</a:t>
            </a:r>
            <a:r>
              <a:rPr lang="en-US" altLang="sr-Latn-RS" sz="1600" dirty="0"/>
              <a:t> </a:t>
            </a:r>
            <a:r>
              <a:rPr lang="en-US" altLang="sr-Latn-RS" sz="1600" dirty="0" err="1"/>
              <a:t>nešto</a:t>
            </a:r>
            <a:r>
              <a:rPr lang="en-US" altLang="sr-Latn-RS" sz="1600" dirty="0"/>
              <a:t> </a:t>
            </a:r>
            <a:r>
              <a:rPr lang="en-US" altLang="sr-Latn-RS" sz="1600" dirty="0" err="1"/>
              <a:t>iz</a:t>
            </a:r>
            <a:r>
              <a:rPr lang="en-US" altLang="sr-Latn-RS" sz="1600" dirty="0"/>
              <a:t> s </a:t>
            </a:r>
            <a:r>
              <a:rPr lang="en-US" altLang="sr-Latn-RS" sz="1600" dirty="0" err="1"/>
              <a:t>vakog</a:t>
            </a:r>
            <a:r>
              <a:rPr lang="en-US" altLang="sr-Latn-RS" sz="1600" dirty="0"/>
              <a:t> </a:t>
            </a:r>
            <a:r>
              <a:rPr lang="en-US" altLang="sr-Latn-RS" sz="1600" dirty="0" err="1"/>
              <a:t>slučaja</a:t>
            </a:r>
            <a:r>
              <a:rPr lang="en-US" altLang="sr-Latn-RS" sz="1600" dirty="0"/>
              <a:t>? </a:t>
            </a:r>
            <a:r>
              <a:rPr lang="hr-HR" altLang="sr-Latn-RS" sz="1600" i="1" dirty="0"/>
              <a:t>“</a:t>
            </a:r>
            <a:r>
              <a:rPr lang="en-US" altLang="sr-Latn-RS" sz="1600" i="1" dirty="0"/>
              <a:t>Koja </a:t>
            </a:r>
            <a:r>
              <a:rPr lang="en-US" altLang="sr-Latn-RS" sz="1600" i="1" dirty="0" err="1"/>
              <a:t>su</a:t>
            </a:r>
            <a:r>
              <a:rPr lang="en-US" altLang="sr-Latn-RS" sz="1600" i="1" dirty="0"/>
              <a:t> </a:t>
            </a:r>
            <a:r>
              <a:rPr lang="en-US" altLang="sr-Latn-RS" sz="1600" i="1" dirty="0" err="1"/>
              <a:t>moja</a:t>
            </a:r>
            <a:r>
              <a:rPr lang="en-US" altLang="sr-Latn-RS" sz="1600" i="1" dirty="0"/>
              <a:t> </a:t>
            </a:r>
            <a:r>
              <a:rPr lang="en-US" altLang="sr-Latn-RS" sz="1600" i="1" dirty="0" err="1"/>
              <a:t>očekivanja</a:t>
            </a:r>
            <a:r>
              <a:rPr lang="en-US" altLang="sr-Latn-RS" sz="1600" i="1" dirty="0"/>
              <a:t> od </a:t>
            </a:r>
            <a:r>
              <a:rPr lang="en-US" altLang="sr-Latn-RS" sz="1600" i="1" dirty="0" err="1"/>
              <a:t>ovog</a:t>
            </a:r>
            <a:r>
              <a:rPr lang="en-US" altLang="sr-Latn-RS" sz="1600" i="1" dirty="0"/>
              <a:t> </a:t>
            </a:r>
            <a:r>
              <a:rPr lang="en-US" altLang="sr-Latn-RS" sz="1600" i="1" dirty="0" err="1"/>
              <a:t>supervizora</a:t>
            </a:r>
            <a:r>
              <a:rPr lang="en-US" altLang="sr-Latn-RS" sz="1600" i="1" dirty="0"/>
              <a:t>, </a:t>
            </a:r>
            <a:r>
              <a:rPr lang="en-US" altLang="sr-Latn-RS" sz="1600" i="1" dirty="0" err="1"/>
              <a:t>ove</a:t>
            </a:r>
            <a:r>
              <a:rPr lang="en-US" altLang="sr-Latn-RS" sz="1600" i="1" dirty="0"/>
              <a:t> </a:t>
            </a:r>
            <a:r>
              <a:rPr lang="en-US" altLang="sr-Latn-RS" sz="1600" i="1" dirty="0" err="1"/>
              <a:t>grupe</a:t>
            </a:r>
            <a:r>
              <a:rPr lang="en-US" altLang="sr-Latn-RS" sz="1600" i="1" dirty="0"/>
              <a:t>? </a:t>
            </a:r>
            <a:r>
              <a:rPr lang="en-US" altLang="sr-Latn-RS" sz="1600" i="1" dirty="0" err="1"/>
              <a:t>Što</a:t>
            </a:r>
            <a:r>
              <a:rPr lang="en-US" altLang="sr-Latn-RS" sz="1600" i="1" dirty="0"/>
              <a:t> ne </a:t>
            </a:r>
            <a:r>
              <a:rPr lang="en-US" altLang="sr-Latn-RS" sz="1600" i="1" dirty="0" err="1"/>
              <a:t>želim</a:t>
            </a:r>
            <a:r>
              <a:rPr lang="en-US" altLang="sr-Latn-RS" sz="1600" i="1" dirty="0"/>
              <a:t> </a:t>
            </a:r>
            <a:r>
              <a:rPr lang="en-US" altLang="sr-Latn-RS" sz="1600" i="1" dirty="0" err="1"/>
              <a:t>iskusiti</a:t>
            </a:r>
            <a:r>
              <a:rPr lang="en-US" altLang="sr-Latn-RS" sz="1600" i="1" dirty="0"/>
              <a:t> u </a:t>
            </a:r>
            <a:r>
              <a:rPr lang="en-US" altLang="sr-Latn-RS" sz="1600" i="1" dirty="0" err="1"/>
              <a:t>ovoj</a:t>
            </a:r>
            <a:r>
              <a:rPr lang="en-US" altLang="sr-Latn-RS" sz="1600" i="1" dirty="0"/>
              <a:t> </a:t>
            </a:r>
            <a:r>
              <a:rPr lang="en-US" altLang="sr-Latn-RS" sz="1600" i="1" dirty="0" err="1"/>
              <a:t>grupi</a:t>
            </a:r>
            <a:r>
              <a:rPr lang="en-US" altLang="sr-Latn-RS" sz="1600" i="1" dirty="0"/>
              <a:t>?”)</a:t>
            </a:r>
            <a:r>
              <a:rPr lang="hr-HR" altLang="sr-Latn-RS" sz="1600" i="1" dirty="0"/>
              <a:t> </a:t>
            </a:r>
            <a:endParaRPr lang="en-US" altLang="sr-Latn-RS" sz="1600" i="1" dirty="0"/>
          </a:p>
          <a:p>
            <a:pPr>
              <a:lnSpc>
                <a:spcPct val="110000"/>
              </a:lnSpc>
            </a:pPr>
            <a:r>
              <a:rPr lang="en-US" altLang="sr-Latn-RS" sz="1600" dirty="0" err="1"/>
              <a:t>Biti</a:t>
            </a:r>
            <a:r>
              <a:rPr lang="en-US" altLang="sr-Latn-RS" sz="1600" dirty="0"/>
              <a:t> </a:t>
            </a:r>
            <a:r>
              <a:rPr lang="en-US" altLang="sr-Latn-RS" sz="1600" dirty="0" err="1"/>
              <a:t>sposoban</a:t>
            </a:r>
            <a:r>
              <a:rPr lang="en-US" altLang="sr-Latn-RS" sz="1600" dirty="0"/>
              <a:t> </a:t>
            </a:r>
            <a:r>
              <a:rPr lang="en-US" altLang="sr-Latn-RS" sz="1600" dirty="0" err="1"/>
              <a:t>pitati</a:t>
            </a:r>
            <a:r>
              <a:rPr lang="en-US" altLang="sr-Latn-RS" sz="1600" dirty="0"/>
              <a:t> za </a:t>
            </a:r>
            <a:r>
              <a:rPr lang="en-US" altLang="sr-Latn-RS" sz="1600" dirty="0" err="1"/>
              <a:t>pomoć</a:t>
            </a:r>
            <a:r>
              <a:rPr lang="en-US" altLang="sr-Latn-RS" sz="1600" dirty="0"/>
              <a:t> </a:t>
            </a:r>
            <a:r>
              <a:rPr lang="hr-HR" altLang="sr-Latn-RS" sz="1600" dirty="0"/>
              <a:t>(“</a:t>
            </a:r>
            <a:r>
              <a:rPr lang="en-US" altLang="sr-Latn-RS" sz="1600" dirty="0"/>
              <a:t>Za </a:t>
            </a:r>
            <a:r>
              <a:rPr lang="en-US" altLang="sr-Latn-RS" sz="1600" dirty="0" err="1"/>
              <a:t>mene</a:t>
            </a:r>
            <a:r>
              <a:rPr lang="en-US" altLang="sr-Latn-RS" sz="1600" dirty="0"/>
              <a:t> </a:t>
            </a:r>
            <a:r>
              <a:rPr lang="en-US" altLang="sr-Latn-RS" sz="1600" dirty="0" err="1"/>
              <a:t>nije</a:t>
            </a:r>
            <a:r>
              <a:rPr lang="en-US" altLang="sr-Latn-RS" sz="1600" dirty="0"/>
              <a:t> mala </a:t>
            </a:r>
            <a:r>
              <a:rPr lang="en-US" altLang="sr-Latn-RS" sz="1600" dirty="0" err="1"/>
              <a:t>stvar</a:t>
            </a:r>
            <a:r>
              <a:rPr lang="en-US" altLang="sr-Latn-RS" sz="1600" dirty="0"/>
              <a:t> </a:t>
            </a:r>
            <a:r>
              <a:rPr lang="en-US" altLang="sr-Latn-RS" sz="1600" dirty="0" err="1"/>
              <a:t>pitati</a:t>
            </a:r>
            <a:r>
              <a:rPr lang="en-US" altLang="sr-Latn-RS" sz="1600" dirty="0"/>
              <a:t> </a:t>
            </a:r>
            <a:r>
              <a:rPr lang="en-US" altLang="sr-Latn-RS" sz="1600" dirty="0" err="1"/>
              <a:t>nekoga</a:t>
            </a:r>
            <a:r>
              <a:rPr lang="en-US" altLang="sr-Latn-RS" sz="1600" dirty="0"/>
              <a:t> da mi </a:t>
            </a:r>
            <a:r>
              <a:rPr lang="en-US" altLang="sr-Latn-RS" sz="1600" dirty="0" err="1"/>
              <a:t>treba</a:t>
            </a:r>
            <a:r>
              <a:rPr lang="en-US" altLang="sr-Latn-RS" sz="1600" dirty="0"/>
              <a:t> </a:t>
            </a:r>
            <a:r>
              <a:rPr lang="en-US" altLang="sr-Latn-RS" sz="1600" dirty="0" err="1"/>
              <a:t>pomoć</a:t>
            </a:r>
            <a:r>
              <a:rPr lang="en-US" altLang="sr-Latn-RS" sz="1600" dirty="0"/>
              <a:t>…)</a:t>
            </a:r>
          </a:p>
          <a:p>
            <a:pPr>
              <a:lnSpc>
                <a:spcPct val="110000"/>
              </a:lnSpc>
            </a:pPr>
            <a:r>
              <a:rPr lang="en-US" altLang="sr-Latn-RS" sz="1600" dirty="0" err="1"/>
              <a:t>Biti</a:t>
            </a:r>
            <a:r>
              <a:rPr lang="en-US" altLang="sr-Latn-RS" sz="1600" dirty="0"/>
              <a:t> </a:t>
            </a:r>
            <a:r>
              <a:rPr lang="en-US" altLang="sr-Latn-RS" sz="1600" dirty="0" err="1"/>
              <a:t>sposoban</a:t>
            </a:r>
            <a:r>
              <a:rPr lang="en-US" altLang="sr-Latn-RS" sz="1600" dirty="0"/>
              <a:t> </a:t>
            </a:r>
            <a:r>
              <a:rPr lang="en-US" altLang="sr-Latn-RS" sz="1600" dirty="0" err="1"/>
              <a:t>nositi</a:t>
            </a:r>
            <a:r>
              <a:rPr lang="en-US" altLang="sr-Latn-RS" sz="1600" dirty="0"/>
              <a:t> se s </a:t>
            </a:r>
            <a:r>
              <a:rPr lang="en-US" altLang="sr-Latn-RS" sz="1600" dirty="0" err="1"/>
              <a:t>neizvjesnošću</a:t>
            </a:r>
            <a:r>
              <a:rPr lang="en-US" altLang="sr-Latn-RS" sz="1600" dirty="0"/>
              <a:t> (</a:t>
            </a:r>
            <a:r>
              <a:rPr lang="hr-HR" altLang="sr-Latn-RS" sz="1600" dirty="0"/>
              <a:t>“</a:t>
            </a:r>
            <a:r>
              <a:rPr lang="en-US" altLang="sr-Latn-RS" sz="1600" dirty="0"/>
              <a:t>To </a:t>
            </a:r>
            <a:r>
              <a:rPr lang="en-US" altLang="sr-Latn-RS" sz="1600" dirty="0" err="1"/>
              <a:t>znači</a:t>
            </a:r>
            <a:r>
              <a:rPr lang="en-US" altLang="sr-Latn-RS" sz="1600" dirty="0"/>
              <a:t> </a:t>
            </a:r>
            <a:r>
              <a:rPr lang="en-US" altLang="sr-Latn-RS" sz="1600" dirty="0" err="1"/>
              <a:t>čekati</a:t>
            </a:r>
            <a:r>
              <a:rPr lang="en-US" altLang="sr-Latn-RS" sz="1600" dirty="0"/>
              <a:t> do </a:t>
            </a:r>
            <a:r>
              <a:rPr lang="en-US" altLang="sr-Latn-RS" sz="1600" dirty="0" err="1"/>
              <a:t>slijedeće</a:t>
            </a:r>
            <a:r>
              <a:rPr lang="en-US" altLang="sr-Latn-RS" sz="1600" dirty="0"/>
              <a:t> </a:t>
            </a:r>
            <a:r>
              <a:rPr lang="en-US" altLang="sr-Latn-RS" sz="1600" dirty="0" err="1"/>
              <a:t>supervizije</a:t>
            </a:r>
            <a:r>
              <a:rPr lang="en-US" altLang="sr-Latn-RS" sz="1600" dirty="0"/>
              <a:t> da </a:t>
            </a:r>
            <a:r>
              <a:rPr lang="en-US" altLang="sr-Latn-RS" sz="1600" dirty="0" err="1"/>
              <a:t>bih</a:t>
            </a:r>
            <a:r>
              <a:rPr lang="en-US" altLang="sr-Latn-RS" sz="1600" dirty="0"/>
              <a:t> </a:t>
            </a:r>
            <a:r>
              <a:rPr lang="en-US" altLang="sr-Latn-RS" sz="1600" dirty="0" err="1"/>
              <a:t>ispričala</a:t>
            </a:r>
            <a:r>
              <a:rPr lang="en-US" altLang="sr-Latn-RS" sz="1600" dirty="0"/>
              <a:t> </a:t>
            </a:r>
            <a:r>
              <a:rPr lang="en-US" altLang="sr-Latn-RS" sz="1600" dirty="0" err="1"/>
              <a:t>što</a:t>
            </a:r>
            <a:r>
              <a:rPr lang="en-US" altLang="sr-Latn-RS" sz="1600" dirty="0"/>
              <a:t> mi se </a:t>
            </a:r>
            <a:r>
              <a:rPr lang="en-US" altLang="sr-Latn-RS" sz="1600" dirty="0" err="1"/>
              <a:t>događa</a:t>
            </a:r>
            <a:r>
              <a:rPr lang="en-US" altLang="sr-Latn-RS" sz="1600" dirty="0"/>
              <a:t>”)</a:t>
            </a:r>
          </a:p>
          <a:p>
            <a:pPr>
              <a:lnSpc>
                <a:spcPct val="110000"/>
              </a:lnSpc>
            </a:pPr>
            <a:r>
              <a:rPr lang="en-US" altLang="sr-Latn-RS" sz="1600" dirty="0" err="1"/>
              <a:t>Biti</a:t>
            </a:r>
            <a:r>
              <a:rPr lang="en-US" altLang="sr-Latn-RS" sz="1600" dirty="0"/>
              <a:t> </a:t>
            </a:r>
            <a:r>
              <a:rPr lang="en-US" altLang="sr-Latn-RS" sz="1600" dirty="0" err="1"/>
              <a:t>sposoban</a:t>
            </a:r>
            <a:r>
              <a:rPr lang="en-US" altLang="sr-Latn-RS" sz="1600" dirty="0"/>
              <a:t> </a:t>
            </a:r>
            <a:r>
              <a:rPr lang="en-US" altLang="sr-Latn-RS" sz="1600" dirty="0" err="1"/>
              <a:t>naučiti</a:t>
            </a:r>
            <a:r>
              <a:rPr lang="en-US" altLang="sr-Latn-RS" sz="1600" dirty="0"/>
              <a:t> </a:t>
            </a:r>
            <a:r>
              <a:rPr lang="en-US" altLang="sr-Latn-RS" sz="1600" dirty="0" err="1"/>
              <a:t>nešto</a:t>
            </a:r>
            <a:r>
              <a:rPr lang="en-US" altLang="sr-Latn-RS" sz="1600" dirty="0"/>
              <a:t> o </a:t>
            </a:r>
            <a:r>
              <a:rPr lang="en-US" altLang="sr-Latn-RS" sz="1600" dirty="0" err="1"/>
              <a:t>sebi</a:t>
            </a:r>
            <a:r>
              <a:rPr lang="en-US" altLang="sr-Latn-RS" sz="1600" dirty="0"/>
              <a:t> </a:t>
            </a:r>
            <a:r>
              <a:rPr lang="en-US" altLang="sr-Latn-RS" sz="1600" dirty="0" err="1"/>
              <a:t>osobno</a:t>
            </a:r>
            <a:r>
              <a:rPr lang="en-US" altLang="sr-Latn-RS" sz="1600" dirty="0"/>
              <a:t> (</a:t>
            </a:r>
            <a:r>
              <a:rPr lang="hr-HR" altLang="sr-Latn-RS" sz="1600" i="1" dirty="0"/>
              <a:t>“</a:t>
            </a:r>
            <a:r>
              <a:rPr lang="en-US" altLang="sr-Latn-RS" sz="1600" i="1" dirty="0" err="1"/>
              <a:t>Kako</a:t>
            </a:r>
            <a:r>
              <a:rPr lang="en-US" altLang="sr-Latn-RS" sz="1600" i="1" dirty="0"/>
              <a:t> se </a:t>
            </a:r>
            <a:r>
              <a:rPr lang="en-US" altLang="sr-Latn-RS" sz="1600" i="1" dirty="0" err="1"/>
              <a:t>ponašam</a:t>
            </a:r>
            <a:r>
              <a:rPr lang="en-US" altLang="sr-Latn-RS" sz="1600" i="1" dirty="0"/>
              <a:t> u </a:t>
            </a:r>
            <a:r>
              <a:rPr lang="en-US" altLang="sr-Latn-RS" sz="1600" i="1" dirty="0" err="1"/>
              <a:t>kriznoj</a:t>
            </a:r>
            <a:r>
              <a:rPr lang="en-US" altLang="sr-Latn-RS" sz="1600" i="1" dirty="0"/>
              <a:t> </a:t>
            </a:r>
            <a:r>
              <a:rPr lang="en-US" altLang="sr-Latn-RS" sz="1600" i="1" dirty="0" err="1"/>
              <a:t>situaciji</a:t>
            </a:r>
            <a:r>
              <a:rPr lang="en-US" altLang="sr-Latn-RS" sz="1600" i="1" dirty="0"/>
              <a:t>? </a:t>
            </a:r>
            <a:r>
              <a:rPr lang="hr-HR" altLang="sr-Latn-RS" sz="1600" i="1" dirty="0"/>
              <a:t>“</a:t>
            </a:r>
            <a:r>
              <a:rPr lang="en-US" altLang="sr-Latn-RS" sz="1600" i="1" dirty="0"/>
              <a:t>Koja </a:t>
            </a:r>
            <a:r>
              <a:rPr lang="en-US" altLang="sr-Latn-RS" sz="1600" i="1" dirty="0" err="1"/>
              <a:t>su</a:t>
            </a:r>
            <a:r>
              <a:rPr lang="en-US" altLang="sr-Latn-RS" sz="1600" i="1" dirty="0"/>
              <a:t> mi </a:t>
            </a:r>
            <a:r>
              <a:rPr lang="en-US" altLang="sr-Latn-RS" sz="1600" i="1" dirty="0" err="1"/>
              <a:t>ograničenja</a:t>
            </a:r>
            <a:r>
              <a:rPr lang="en-US" altLang="sr-Latn-RS" sz="1600" i="1" dirty="0"/>
              <a:t>, koji </a:t>
            </a:r>
            <a:r>
              <a:rPr lang="en-US" altLang="sr-Latn-RS" sz="1600" i="1" dirty="0" err="1"/>
              <a:t>su</a:t>
            </a:r>
            <a:r>
              <a:rPr lang="en-US" altLang="sr-Latn-RS" sz="1600" i="1" dirty="0"/>
              <a:t> mi </a:t>
            </a:r>
            <a:r>
              <a:rPr lang="en-US" altLang="sr-Latn-RS" sz="1600" i="1" dirty="0" err="1"/>
              <a:t>kapaciteti</a:t>
            </a:r>
            <a:r>
              <a:rPr lang="en-US" altLang="sr-Latn-RS" sz="1600" i="1" dirty="0"/>
              <a:t>? </a:t>
            </a:r>
            <a:r>
              <a:rPr lang="en-US" altLang="sr-Latn-RS" sz="1600" i="1" dirty="0" err="1"/>
              <a:t>Što</a:t>
            </a:r>
            <a:r>
              <a:rPr lang="en-US" altLang="sr-Latn-RS" sz="1600" i="1" dirty="0"/>
              <a:t> </a:t>
            </a:r>
            <a:r>
              <a:rPr lang="en-US" altLang="sr-Latn-RS" sz="1600" i="1" dirty="0" err="1"/>
              <a:t>radim</a:t>
            </a:r>
            <a:r>
              <a:rPr lang="en-US" altLang="sr-Latn-RS" sz="1600" i="1" dirty="0"/>
              <a:t> </a:t>
            </a:r>
            <a:r>
              <a:rPr lang="en-US" altLang="sr-Latn-RS" sz="1600" i="1" dirty="0" err="1"/>
              <a:t>kada</a:t>
            </a:r>
            <a:r>
              <a:rPr lang="en-US" altLang="sr-Latn-RS" sz="1600" i="1" dirty="0"/>
              <a:t> mi </a:t>
            </a:r>
            <a:r>
              <a:rPr lang="en-US" altLang="sr-Latn-RS" sz="1600" i="1" dirty="0" err="1"/>
              <a:t>netko</a:t>
            </a:r>
            <a:r>
              <a:rPr lang="en-US" altLang="sr-Latn-RS" sz="1600" i="1" dirty="0"/>
              <a:t> </a:t>
            </a:r>
            <a:r>
              <a:rPr lang="en-US" altLang="sr-Latn-RS" sz="1600" i="1" dirty="0" err="1"/>
              <a:t>gazi</a:t>
            </a:r>
            <a:r>
              <a:rPr lang="en-US" altLang="sr-Latn-RS" sz="1600" i="1" dirty="0"/>
              <a:t> po </a:t>
            </a:r>
            <a:r>
              <a:rPr lang="en-US" altLang="sr-Latn-RS" sz="1600" i="1" dirty="0" err="1"/>
              <a:t>crti</a:t>
            </a:r>
            <a:r>
              <a:rPr lang="en-US" altLang="sr-Latn-RS" sz="1600" i="1" dirty="0"/>
              <a:t>?)</a:t>
            </a:r>
          </a:p>
          <a:p>
            <a:pPr>
              <a:lnSpc>
                <a:spcPct val="110000"/>
              </a:lnSpc>
            </a:pPr>
            <a:r>
              <a:rPr lang="en-US" altLang="sr-Latn-RS" sz="1600" dirty="0" err="1"/>
              <a:t>Biti</a:t>
            </a:r>
            <a:r>
              <a:rPr lang="en-US" altLang="sr-Latn-RS" sz="1600" dirty="0"/>
              <a:t> </a:t>
            </a:r>
            <a:r>
              <a:rPr lang="en-US" altLang="sr-Latn-RS" sz="1600" dirty="0" err="1"/>
              <a:t>svjestan</a:t>
            </a:r>
            <a:r>
              <a:rPr lang="en-US" altLang="sr-Latn-RS" sz="1600" dirty="0"/>
              <a:t> da ne </a:t>
            </a:r>
            <a:r>
              <a:rPr lang="en-US" altLang="sr-Latn-RS" sz="1600" dirty="0" err="1"/>
              <a:t>moram</a:t>
            </a:r>
            <a:r>
              <a:rPr lang="en-US" altLang="sr-Latn-RS" sz="1600" dirty="0"/>
              <a:t> </a:t>
            </a:r>
            <a:r>
              <a:rPr lang="en-US" altLang="sr-Latn-RS" sz="1600" dirty="0" err="1"/>
              <a:t>prihvatiti</a:t>
            </a:r>
            <a:r>
              <a:rPr lang="en-US" altLang="sr-Latn-RS" sz="1600" dirty="0"/>
              <a:t> </a:t>
            </a:r>
            <a:r>
              <a:rPr lang="en-US" altLang="sr-Latn-RS" sz="1600" dirty="0" err="1"/>
              <a:t>sve</a:t>
            </a:r>
            <a:r>
              <a:rPr lang="en-US" altLang="sr-Latn-RS" sz="1600" dirty="0"/>
              <a:t> </a:t>
            </a:r>
            <a:r>
              <a:rPr lang="en-US" altLang="sr-Latn-RS" sz="1600" dirty="0" err="1"/>
              <a:t>što</a:t>
            </a:r>
            <a:r>
              <a:rPr lang="en-US" altLang="sr-Latn-RS" sz="1600" dirty="0"/>
              <a:t> mi </a:t>
            </a:r>
            <a:r>
              <a:rPr lang="en-US" altLang="sr-Latn-RS" sz="1600" dirty="0" err="1"/>
              <a:t>supervizor</a:t>
            </a:r>
            <a:r>
              <a:rPr lang="en-US" altLang="sr-Latn-RS" sz="1600" dirty="0"/>
              <a:t> </a:t>
            </a:r>
            <a:r>
              <a:rPr lang="en-US" altLang="sr-Latn-RS" sz="1600" dirty="0" err="1"/>
              <a:t>kaže</a:t>
            </a:r>
            <a:r>
              <a:rPr lang="en-US" altLang="sr-Latn-RS" sz="1600" dirty="0"/>
              <a:t> </a:t>
            </a:r>
            <a:r>
              <a:rPr lang="en-US" altLang="sr-Latn-RS" sz="1600" dirty="0" err="1"/>
              <a:t>ili</a:t>
            </a:r>
            <a:r>
              <a:rPr lang="en-US" altLang="sr-Latn-RS" sz="1600" dirty="0"/>
              <a:t> </a:t>
            </a:r>
            <a:r>
              <a:rPr lang="en-US" altLang="sr-Latn-RS" sz="1600" dirty="0" err="1"/>
              <a:t>ponudi</a:t>
            </a:r>
            <a:r>
              <a:rPr lang="en-US" altLang="sr-Latn-RS" sz="1600" dirty="0"/>
              <a:t> </a:t>
            </a:r>
            <a:r>
              <a:rPr lang="en-US" altLang="sr-Latn-RS" sz="1600" dirty="0" err="1"/>
              <a:t>grupa</a:t>
            </a:r>
            <a:r>
              <a:rPr lang="en-US" altLang="sr-Latn-RS" sz="1600" dirty="0"/>
              <a:t> </a:t>
            </a:r>
            <a:r>
              <a:rPr lang="hr-HR" altLang="sr-Latn-RS" sz="1600" dirty="0"/>
              <a:t>(</a:t>
            </a:r>
            <a:r>
              <a:rPr lang="en-US" altLang="sr-Latn-RS" sz="1600" dirty="0"/>
              <a:t> </a:t>
            </a:r>
            <a:r>
              <a:rPr lang="hr-HR" altLang="sr-Latn-RS" sz="1600" i="1" dirty="0"/>
              <a:t>“</a:t>
            </a:r>
            <a:r>
              <a:rPr lang="en-US" altLang="sr-Latn-RS" sz="1600" i="1" dirty="0"/>
              <a:t>To je </a:t>
            </a:r>
            <a:r>
              <a:rPr lang="en-US" altLang="sr-Latn-RS" sz="1600" i="1" dirty="0" err="1"/>
              <a:t>samo</a:t>
            </a:r>
            <a:r>
              <a:rPr lang="en-US" altLang="sr-Latn-RS" sz="1600" i="1" dirty="0"/>
              <a:t> </a:t>
            </a:r>
            <a:r>
              <a:rPr lang="en-US" altLang="sr-Latn-RS" sz="1600" i="1" dirty="0" err="1"/>
              <a:t>jedna</a:t>
            </a:r>
            <a:r>
              <a:rPr lang="en-US" altLang="sr-Latn-RS" sz="1600" i="1" dirty="0"/>
              <a:t> </a:t>
            </a:r>
            <a:r>
              <a:rPr lang="en-US" altLang="sr-Latn-RS" sz="1600" i="1" dirty="0" err="1"/>
              <a:t>opcija</a:t>
            </a:r>
            <a:r>
              <a:rPr lang="en-US" altLang="sr-Latn-RS" sz="1600" i="1" dirty="0"/>
              <a:t>, </a:t>
            </a:r>
            <a:r>
              <a:rPr lang="en-US" altLang="sr-Latn-RS" sz="1600" i="1" dirty="0" err="1"/>
              <a:t>mišljenje</a:t>
            </a:r>
            <a:r>
              <a:rPr lang="en-US" altLang="sr-Latn-RS" sz="1600" i="1" dirty="0"/>
              <a:t> </a:t>
            </a:r>
            <a:r>
              <a:rPr lang="en-US" altLang="sr-Latn-RS" sz="1600" i="1" dirty="0" err="1"/>
              <a:t>supervizora</a:t>
            </a:r>
            <a:r>
              <a:rPr lang="en-US" altLang="sr-Latn-RS" sz="1600" i="1" dirty="0"/>
              <a:t>” ). </a:t>
            </a:r>
            <a:endParaRPr lang="en-US" altLang="sr-Latn-RS" sz="1600" dirty="0"/>
          </a:p>
          <a:p>
            <a:pPr>
              <a:lnSpc>
                <a:spcPct val="110000"/>
              </a:lnSpc>
            </a:pPr>
            <a:r>
              <a:rPr lang="en-US" altLang="sr-Latn-RS" sz="1600" dirty="0" err="1"/>
              <a:t>Biti</a:t>
            </a:r>
            <a:r>
              <a:rPr lang="en-US" altLang="sr-Latn-RS" sz="1600" dirty="0"/>
              <a:t> </a:t>
            </a:r>
            <a:r>
              <a:rPr lang="en-US" altLang="sr-Latn-RS" sz="1600" dirty="0" err="1"/>
              <a:t>podržavajući</a:t>
            </a:r>
            <a:r>
              <a:rPr lang="en-US" altLang="sr-Latn-RS" sz="1600" dirty="0"/>
              <a:t> u </a:t>
            </a:r>
            <a:r>
              <a:rPr lang="en-US" altLang="sr-Latn-RS" sz="1600" dirty="0" err="1"/>
              <a:t>odnosu</a:t>
            </a:r>
            <a:r>
              <a:rPr lang="en-US" altLang="sr-Latn-RS" sz="1600" dirty="0"/>
              <a:t> </a:t>
            </a:r>
            <a:r>
              <a:rPr lang="en-US" altLang="sr-Latn-RS" sz="1600" dirty="0" err="1"/>
              <a:t>na</a:t>
            </a:r>
            <a:r>
              <a:rPr lang="en-US" altLang="sr-Latn-RS" sz="1600" dirty="0"/>
              <a:t> </a:t>
            </a:r>
            <a:r>
              <a:rPr lang="en-US" altLang="sr-Latn-RS" sz="1600" dirty="0" err="1"/>
              <a:t>grupu</a:t>
            </a:r>
            <a:r>
              <a:rPr lang="en-US" altLang="sr-Latn-RS" sz="1600" dirty="0"/>
              <a:t> (</a:t>
            </a:r>
            <a:r>
              <a:rPr lang="hr-HR" altLang="sr-Latn-RS" sz="1600" dirty="0"/>
              <a:t>“</a:t>
            </a:r>
            <a:r>
              <a:rPr lang="en-US" altLang="sr-Latn-RS" sz="1600" dirty="0" err="1"/>
              <a:t>Čak</a:t>
            </a:r>
            <a:r>
              <a:rPr lang="en-US" altLang="sr-Latn-RS" sz="1600" dirty="0"/>
              <a:t> </a:t>
            </a:r>
            <a:r>
              <a:rPr lang="en-US" altLang="sr-Latn-RS" sz="1600" dirty="0" err="1"/>
              <a:t>i</a:t>
            </a:r>
            <a:r>
              <a:rPr lang="en-US" altLang="sr-Latn-RS" sz="1600" dirty="0"/>
              <a:t> </a:t>
            </a:r>
            <a:r>
              <a:rPr lang="en-US" altLang="sr-Latn-RS" sz="1600" dirty="0" err="1"/>
              <a:t>kada</a:t>
            </a:r>
            <a:r>
              <a:rPr lang="en-US" altLang="sr-Latn-RS" sz="1600" dirty="0"/>
              <a:t> mi se </a:t>
            </a:r>
            <a:r>
              <a:rPr lang="en-US" altLang="sr-Latn-RS" sz="1600" dirty="0" err="1"/>
              <a:t>netko</a:t>
            </a:r>
            <a:r>
              <a:rPr lang="en-US" altLang="sr-Latn-RS" sz="1600" dirty="0"/>
              <a:t> ne </a:t>
            </a:r>
            <a:r>
              <a:rPr lang="en-US" altLang="sr-Latn-RS" sz="1600" dirty="0" err="1"/>
              <a:t>sviđa</a:t>
            </a:r>
            <a:r>
              <a:rPr lang="en-US" altLang="sr-Latn-RS" sz="1600" dirty="0"/>
              <a:t>, </a:t>
            </a:r>
            <a:r>
              <a:rPr lang="en-US" altLang="sr-Latn-RS" sz="1600" dirty="0" err="1"/>
              <a:t>pokušati</a:t>
            </a:r>
            <a:r>
              <a:rPr lang="en-US" altLang="sr-Latn-RS" sz="1600" dirty="0"/>
              <a:t> </a:t>
            </a:r>
            <a:r>
              <a:rPr lang="en-US" altLang="sr-Latn-RS" sz="1600" dirty="0" err="1"/>
              <a:t>vidjeti</a:t>
            </a:r>
            <a:r>
              <a:rPr lang="en-US" altLang="sr-Latn-RS" sz="1600" dirty="0"/>
              <a:t> </a:t>
            </a:r>
            <a:r>
              <a:rPr lang="en-US" altLang="sr-Latn-RS" sz="1600" dirty="0" err="1"/>
              <a:t>svijet</a:t>
            </a:r>
            <a:r>
              <a:rPr lang="en-US" altLang="sr-Latn-RS" sz="1600" dirty="0"/>
              <a:t> </a:t>
            </a:r>
            <a:r>
              <a:rPr lang="en-US" altLang="sr-Latn-RS" sz="1600" dirty="0" err="1"/>
              <a:t>iz</a:t>
            </a:r>
            <a:r>
              <a:rPr lang="en-US" altLang="sr-Latn-RS" sz="1600" dirty="0"/>
              <a:t> </a:t>
            </a:r>
            <a:r>
              <a:rPr lang="en-US" altLang="sr-Latn-RS" sz="1600" dirty="0" err="1"/>
              <a:t>njegovih</a:t>
            </a:r>
            <a:r>
              <a:rPr lang="en-US" altLang="sr-Latn-RS" sz="1600" dirty="0"/>
              <a:t> </a:t>
            </a:r>
            <a:r>
              <a:rPr lang="en-US" altLang="sr-Latn-RS" sz="1600" dirty="0" err="1"/>
              <a:t>cipela</a:t>
            </a:r>
            <a:r>
              <a:rPr lang="en-US" altLang="sr-Latn-RS" sz="1600" dirty="0"/>
              <a:t> </a:t>
            </a:r>
            <a:r>
              <a:rPr lang="en-US" altLang="sr-Latn-RS" sz="1600" dirty="0" err="1"/>
              <a:t>i</a:t>
            </a:r>
            <a:r>
              <a:rPr lang="en-US" altLang="sr-Latn-RS" sz="1600" dirty="0"/>
              <a:t> </a:t>
            </a:r>
            <a:r>
              <a:rPr lang="en-US" altLang="sr-Latn-RS" sz="1600" dirty="0" err="1"/>
              <a:t>reći</a:t>
            </a:r>
            <a:r>
              <a:rPr lang="en-US" altLang="sr-Latn-RS" sz="1600" dirty="0"/>
              <a:t> </a:t>
            </a:r>
            <a:r>
              <a:rPr lang="en-US" altLang="sr-Latn-RS" sz="1600" dirty="0" err="1"/>
              <a:t>nešto</a:t>
            </a:r>
            <a:r>
              <a:rPr lang="en-US" altLang="sr-Latn-RS" sz="1600" dirty="0"/>
              <a:t> </a:t>
            </a:r>
            <a:r>
              <a:rPr lang="en-US" altLang="sr-Latn-RS" sz="1600" dirty="0" err="1"/>
              <a:t>pozitivno</a:t>
            </a:r>
            <a:r>
              <a:rPr lang="en-US" altLang="sr-Latn-RS" sz="1600" dirty="0"/>
              <a:t>”)</a:t>
            </a:r>
          </a:p>
        </p:txBody>
      </p:sp>
    </p:spTree>
    <p:extLst>
      <p:ext uri="{BB962C8B-B14F-4D97-AF65-F5344CB8AC3E}">
        <p14:creationId xmlns:p14="http://schemas.microsoft.com/office/powerpoint/2010/main" val="292310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451579" y="2303047"/>
            <a:ext cx="3272093" cy="2674198"/>
          </a:xfrm>
        </p:spPr>
        <p:txBody>
          <a:bodyPr anchor="t">
            <a:normAutofit/>
          </a:bodyPr>
          <a:lstStyle/>
          <a:p>
            <a:r>
              <a:rPr lang="hr-BA" dirty="0"/>
              <a:t>Zadatak:</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B0D44C3-C070-4444-AA82-74E665B7D332}"/>
              </a:ext>
            </a:extLst>
          </p:cNvPr>
          <p:cNvGraphicFramePr>
            <a:graphicFrameLocks noGrp="1"/>
          </p:cNvGraphicFramePr>
          <p:nvPr>
            <p:ph idx="1"/>
            <p:extLst>
              <p:ext uri="{D42A27DB-BD31-4B8C-83A1-F6EECF244321}">
                <p14:modId xmlns:p14="http://schemas.microsoft.com/office/powerpoint/2010/main" val="1873807825"/>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2084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4476" y="1600199"/>
            <a:ext cx="3539266" cy="4297680"/>
          </a:xfrm>
        </p:spPr>
        <p:txBody>
          <a:bodyPr anchor="ctr">
            <a:normAutofit/>
          </a:bodyPr>
          <a:lstStyle/>
          <a:p>
            <a:r>
              <a:rPr lang="hr-BA" b="1" dirty="0"/>
              <a:t>Zašto biti supervizant?</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731520"/>
            <a:ext cx="6863874" cy="5697415"/>
          </a:xfrm>
        </p:spPr>
        <p:txBody>
          <a:bodyPr anchor="ctr">
            <a:normAutofit/>
          </a:bodyPr>
          <a:lstStyle/>
          <a:p>
            <a:pPr marL="0" indent="0">
              <a:buNone/>
            </a:pPr>
            <a:r>
              <a:rPr lang="hr-BA" dirty="0"/>
              <a:t>Zato što biti u superviziji znači:</a:t>
            </a:r>
          </a:p>
          <a:p>
            <a:r>
              <a:rPr lang="hr-BA" dirty="0"/>
              <a:t>„Biti sa”, „biti svjedokom nečije priče”, „biti dio priče, dio njene povijesti”</a:t>
            </a:r>
          </a:p>
          <a:p>
            <a:r>
              <a:rPr lang="hr-BA" dirty="0"/>
              <a:t>Pronaći smisao u onome što radimo</a:t>
            </a:r>
          </a:p>
          <a:p>
            <a:r>
              <a:rPr lang="hr-BA" dirty="0"/>
              <a:t>Učiniti svoje znanje i iskustvo raspoloživo drugima</a:t>
            </a:r>
          </a:p>
          <a:p>
            <a:r>
              <a:rPr lang="hr-BA" dirty="0"/>
              <a:t>Tražiti nova, kreativna rješenja </a:t>
            </a:r>
          </a:p>
          <a:p>
            <a:endParaRPr lang="hr-BA" dirty="0"/>
          </a:p>
        </p:txBody>
      </p:sp>
    </p:spTree>
    <p:extLst>
      <p:ext uri="{BB962C8B-B14F-4D97-AF65-F5344CB8AC3E}">
        <p14:creationId xmlns:p14="http://schemas.microsoft.com/office/powerpoint/2010/main" val="3699220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5753" y="1600199"/>
            <a:ext cx="4097989" cy="4297680"/>
          </a:xfrm>
        </p:spPr>
        <p:txBody>
          <a:bodyPr anchor="ctr">
            <a:normAutofit/>
          </a:bodyPr>
          <a:lstStyle/>
          <a:p>
            <a:r>
              <a:rPr lang="hr-BA" sz="3000" b="1"/>
              <a:t>Što je supervizija</a:t>
            </a:r>
            <a:br>
              <a:rPr lang="hr-BA" sz="3000" b="1"/>
            </a:br>
            <a:r>
              <a:rPr lang="hr-BA" sz="3000" b="1"/>
              <a:t>(prema ANSE - Associatona of National Organisations of Supervision in Europe, 2008.)</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654297" y="480060"/>
            <a:ext cx="7084312" cy="6377940"/>
          </a:xfrm>
        </p:spPr>
        <p:txBody>
          <a:bodyPr anchor="ctr">
            <a:normAutofit/>
          </a:bodyPr>
          <a:lstStyle/>
          <a:p>
            <a:pPr marL="0" indent="0">
              <a:lnSpc>
                <a:spcPct val="110000"/>
              </a:lnSpc>
              <a:buNone/>
            </a:pPr>
            <a:r>
              <a:rPr lang="hr-BA" sz="1400" dirty="0"/>
              <a:t>Supervizija unapređuje ponašanje ljudi u njihovim profesionalnim ulogama u određenom institucionalnom kontekstu uzimajući interaktivno u obzir osobni, organizacijski, društveni i politički aspekt.</a:t>
            </a:r>
          </a:p>
          <a:p>
            <a:pPr>
              <a:lnSpc>
                <a:spcPct val="110000"/>
              </a:lnSpc>
            </a:pPr>
            <a:r>
              <a:rPr lang="en-US" altLang="sr-Latn-RS" sz="1400" dirty="0" err="1"/>
              <a:t>Supervizija</a:t>
            </a:r>
            <a:r>
              <a:rPr lang="en-US" altLang="sr-Latn-RS" sz="1400" dirty="0"/>
              <a:t> </a:t>
            </a:r>
            <a:r>
              <a:rPr lang="en-US" altLang="sr-Latn-RS" sz="1400" dirty="0" err="1"/>
              <a:t>prije</a:t>
            </a:r>
            <a:r>
              <a:rPr lang="en-US" altLang="sr-Latn-RS" sz="1400" dirty="0"/>
              <a:t> </a:t>
            </a:r>
            <a:r>
              <a:rPr lang="en-US" altLang="sr-Latn-RS" sz="1400" dirty="0" err="1"/>
              <a:t>svega</a:t>
            </a:r>
            <a:r>
              <a:rPr lang="en-US" altLang="sr-Latn-RS" sz="1400" dirty="0"/>
              <a:t> </a:t>
            </a:r>
            <a:r>
              <a:rPr lang="en-US" altLang="sr-Latn-RS" sz="1400" dirty="0" err="1"/>
              <a:t>služi</a:t>
            </a:r>
            <a:r>
              <a:rPr lang="en-US" altLang="sr-Latn-RS" sz="1400" dirty="0"/>
              <a:t> </a:t>
            </a:r>
            <a:r>
              <a:rPr lang="en-US" altLang="sr-Latn-RS" sz="1400" dirty="0" err="1"/>
              <a:t>razvoju</a:t>
            </a:r>
            <a:r>
              <a:rPr lang="en-US" altLang="sr-Latn-RS" sz="1400" dirty="0"/>
              <a:t> </a:t>
            </a:r>
            <a:r>
              <a:rPr lang="en-US" altLang="sr-Latn-RS" sz="1400" dirty="0" err="1"/>
              <a:t>pojedinaca</a:t>
            </a:r>
            <a:r>
              <a:rPr lang="en-US" altLang="sr-Latn-RS" sz="1400" dirty="0"/>
              <a:t>, </a:t>
            </a:r>
            <a:r>
              <a:rPr lang="en-US" altLang="sr-Latn-RS" sz="1400" dirty="0" err="1"/>
              <a:t>timova</a:t>
            </a:r>
            <a:r>
              <a:rPr lang="en-US" altLang="sr-Latn-RS" sz="1400" dirty="0"/>
              <a:t> </a:t>
            </a:r>
            <a:r>
              <a:rPr lang="en-US" altLang="sr-Latn-RS" sz="1400" dirty="0" err="1"/>
              <a:t>i</a:t>
            </a:r>
            <a:r>
              <a:rPr lang="en-US" altLang="sr-Latn-RS" sz="1400" dirty="0"/>
              <a:t> </a:t>
            </a:r>
            <a:r>
              <a:rPr lang="en-US" altLang="sr-Latn-RS" sz="1400" dirty="0" err="1"/>
              <a:t>organizacija</a:t>
            </a:r>
            <a:r>
              <a:rPr lang="en-US" altLang="sr-Latn-RS" sz="1400" dirty="0"/>
              <a:t>. </a:t>
            </a:r>
          </a:p>
          <a:p>
            <a:pPr>
              <a:lnSpc>
                <a:spcPct val="110000"/>
              </a:lnSpc>
            </a:pPr>
            <a:r>
              <a:rPr lang="en-US" altLang="sr-Latn-RS" sz="1400" dirty="0" err="1"/>
              <a:t>Poboljšava</a:t>
            </a:r>
            <a:r>
              <a:rPr lang="en-US" altLang="sr-Latn-RS" sz="1400" dirty="0"/>
              <a:t> </a:t>
            </a:r>
            <a:r>
              <a:rPr lang="en-US" altLang="sr-Latn-RS" sz="1400" dirty="0" err="1"/>
              <a:t>profesionalni</a:t>
            </a:r>
            <a:r>
              <a:rPr lang="en-US" altLang="sr-Latn-RS" sz="1400" dirty="0"/>
              <a:t> </a:t>
            </a:r>
            <a:r>
              <a:rPr lang="en-US" altLang="sr-Latn-RS" sz="1400" dirty="0" err="1"/>
              <a:t>život</a:t>
            </a:r>
            <a:r>
              <a:rPr lang="en-US" altLang="sr-Latn-RS" sz="1400" dirty="0"/>
              <a:t> </a:t>
            </a:r>
            <a:r>
              <a:rPr lang="en-US" altLang="sr-Latn-RS" sz="1400" dirty="0" err="1"/>
              <a:t>pojedinaca</a:t>
            </a:r>
            <a:r>
              <a:rPr lang="en-US" altLang="sr-Latn-RS" sz="1400" dirty="0"/>
              <a:t> </a:t>
            </a:r>
            <a:r>
              <a:rPr lang="en-US" altLang="sr-Latn-RS" sz="1400" dirty="0" err="1"/>
              <a:t>i</a:t>
            </a:r>
            <a:r>
              <a:rPr lang="en-US" altLang="sr-Latn-RS" sz="1400" dirty="0"/>
              <a:t> </a:t>
            </a:r>
            <a:r>
              <a:rPr lang="en-US" altLang="sr-Latn-RS" sz="1400" dirty="0" err="1"/>
              <a:t>timova</a:t>
            </a:r>
            <a:r>
              <a:rPr lang="en-US" altLang="sr-Latn-RS" sz="1400" dirty="0"/>
              <a:t> s </a:t>
            </a:r>
            <a:r>
              <a:rPr lang="en-US" altLang="sr-Latn-RS" sz="1400" dirty="0" err="1"/>
              <a:t>obzirom</a:t>
            </a:r>
            <a:r>
              <a:rPr lang="en-US" altLang="sr-Latn-RS" sz="1400" dirty="0"/>
              <a:t> </a:t>
            </a:r>
            <a:r>
              <a:rPr lang="en-US" altLang="sr-Latn-RS" sz="1400" dirty="0" err="1"/>
              <a:t>na</a:t>
            </a:r>
            <a:r>
              <a:rPr lang="en-US" altLang="sr-Latn-RS" sz="1400" dirty="0"/>
              <a:t> </a:t>
            </a:r>
            <a:r>
              <a:rPr lang="en-US" altLang="sr-Latn-RS" sz="1400" dirty="0" err="1"/>
              <a:t>njihove</a:t>
            </a:r>
            <a:r>
              <a:rPr lang="en-US" altLang="sr-Latn-RS" sz="1400" dirty="0"/>
              <a:t> </a:t>
            </a:r>
            <a:r>
              <a:rPr lang="en-US" altLang="sr-Latn-RS" sz="1400" dirty="0" err="1"/>
              <a:t>uloge</a:t>
            </a:r>
            <a:r>
              <a:rPr lang="en-US" altLang="sr-Latn-RS" sz="1400" dirty="0"/>
              <a:t> u </a:t>
            </a:r>
            <a:r>
              <a:rPr lang="en-US" altLang="sr-Latn-RS" sz="1400" dirty="0" err="1"/>
              <a:t>institucionalnom</a:t>
            </a:r>
            <a:r>
              <a:rPr lang="en-US" altLang="sr-Latn-RS" sz="1400" dirty="0"/>
              <a:t> </a:t>
            </a:r>
            <a:r>
              <a:rPr lang="en-US" altLang="sr-Latn-RS" sz="1400" dirty="0" err="1"/>
              <a:t>kontekstu</a:t>
            </a:r>
            <a:r>
              <a:rPr lang="en-US" altLang="sr-Latn-RS" sz="1400" dirty="0"/>
              <a:t>. </a:t>
            </a:r>
          </a:p>
          <a:p>
            <a:pPr>
              <a:lnSpc>
                <a:spcPct val="110000"/>
              </a:lnSpc>
            </a:pPr>
            <a:r>
              <a:rPr lang="en-US" altLang="sr-Latn-RS" sz="1400" dirty="0" err="1"/>
              <a:t>Također</a:t>
            </a:r>
            <a:r>
              <a:rPr lang="en-US" altLang="sr-Latn-RS" sz="1400" dirty="0"/>
              <a:t> se </a:t>
            </a:r>
            <a:r>
              <a:rPr lang="en-US" altLang="sr-Latn-RS" sz="1400" dirty="0" err="1"/>
              <a:t>usredotočuje</a:t>
            </a:r>
            <a:r>
              <a:rPr lang="en-US" altLang="sr-Latn-RS" sz="1400" dirty="0"/>
              <a:t> </a:t>
            </a:r>
            <a:r>
              <a:rPr lang="en-US" altLang="sr-Latn-RS" sz="1400" dirty="0" err="1"/>
              <a:t>na</a:t>
            </a:r>
            <a:r>
              <a:rPr lang="en-US" altLang="sr-Latn-RS" sz="1400" dirty="0"/>
              <a:t> </a:t>
            </a:r>
            <a:r>
              <a:rPr lang="en-US" altLang="sr-Latn-RS" sz="1400" dirty="0" err="1"/>
              <a:t>osiguravanje</a:t>
            </a:r>
            <a:r>
              <a:rPr lang="en-US" altLang="sr-Latn-RS" sz="1400" dirty="0"/>
              <a:t> </a:t>
            </a:r>
            <a:r>
              <a:rPr lang="en-US" altLang="sr-Latn-RS" sz="1400" dirty="0" err="1"/>
              <a:t>i</a:t>
            </a:r>
            <a:r>
              <a:rPr lang="en-US" altLang="sr-Latn-RS" sz="1400" dirty="0"/>
              <a:t> </a:t>
            </a:r>
            <a:r>
              <a:rPr lang="en-US" altLang="sr-Latn-RS" sz="1400" dirty="0" err="1"/>
              <a:t>razvijanje</a:t>
            </a:r>
            <a:r>
              <a:rPr lang="en-US" altLang="sr-Latn-RS" sz="1400" dirty="0"/>
              <a:t> </a:t>
            </a:r>
            <a:r>
              <a:rPr lang="en-US" altLang="sr-Latn-RS" sz="1400" dirty="0" err="1"/>
              <a:t>kvalitetne</a:t>
            </a:r>
            <a:r>
              <a:rPr lang="en-US" altLang="sr-Latn-RS" sz="1400" dirty="0"/>
              <a:t> </a:t>
            </a:r>
            <a:r>
              <a:rPr lang="en-US" altLang="sr-Latn-RS" sz="1400" dirty="0" err="1"/>
              <a:t>komunikacije</a:t>
            </a:r>
            <a:r>
              <a:rPr lang="en-US" altLang="sr-Latn-RS" sz="1400" dirty="0"/>
              <a:t> </a:t>
            </a:r>
            <a:r>
              <a:rPr lang="en-US" altLang="sr-Latn-RS" sz="1400" dirty="0" err="1"/>
              <a:t>među</a:t>
            </a:r>
            <a:r>
              <a:rPr lang="en-US" altLang="sr-Latn-RS" sz="1400" dirty="0"/>
              <a:t> </a:t>
            </a:r>
            <a:r>
              <a:rPr lang="en-US" altLang="sr-Latn-RS" sz="1400" dirty="0" err="1"/>
              <a:t>zaposlenicima</a:t>
            </a:r>
            <a:r>
              <a:rPr lang="en-US" altLang="sr-Latn-RS" sz="1400" dirty="0"/>
              <a:t> </a:t>
            </a:r>
            <a:r>
              <a:rPr lang="en-US" altLang="sr-Latn-RS" sz="1400" dirty="0" err="1"/>
              <a:t>i</a:t>
            </a:r>
            <a:r>
              <a:rPr lang="en-US" altLang="sr-Latn-RS" sz="1400" dirty="0"/>
              <a:t> </a:t>
            </a:r>
            <a:r>
              <a:rPr lang="en-US" altLang="sr-Latn-RS" sz="1400" dirty="0" err="1"/>
              <a:t>na</a:t>
            </a:r>
            <a:r>
              <a:rPr lang="en-US" altLang="sr-Latn-RS" sz="1400" dirty="0"/>
              <a:t> </a:t>
            </a:r>
            <a:r>
              <a:rPr lang="en-US" altLang="sr-Latn-RS" sz="1400" dirty="0" err="1"/>
              <a:t>metode</a:t>
            </a:r>
            <a:r>
              <a:rPr lang="en-US" altLang="sr-Latn-RS" sz="1400" dirty="0"/>
              <a:t> </a:t>
            </a:r>
            <a:r>
              <a:rPr lang="en-US" altLang="sr-Latn-RS" sz="1400" dirty="0" err="1"/>
              <a:t>suradnje</a:t>
            </a:r>
            <a:r>
              <a:rPr lang="en-US" altLang="sr-Latn-RS" sz="1400" dirty="0"/>
              <a:t> u </a:t>
            </a:r>
            <a:r>
              <a:rPr lang="en-US" altLang="sr-Latn-RS" sz="1400" dirty="0" err="1"/>
              <a:t>različitim</a:t>
            </a:r>
            <a:r>
              <a:rPr lang="en-US" altLang="sr-Latn-RS" sz="1400" dirty="0"/>
              <a:t> </a:t>
            </a:r>
            <a:r>
              <a:rPr lang="en-US" altLang="sr-Latn-RS" sz="1400" dirty="0" err="1"/>
              <a:t>radnim</a:t>
            </a:r>
            <a:r>
              <a:rPr lang="en-US" altLang="sr-Latn-RS" sz="1400" dirty="0"/>
              <a:t> </a:t>
            </a:r>
            <a:r>
              <a:rPr lang="en-US" altLang="sr-Latn-RS" sz="1400" dirty="0" err="1"/>
              <a:t>kontekstima</a:t>
            </a:r>
            <a:r>
              <a:rPr lang="en-US" altLang="sr-Latn-RS" sz="1400" dirty="0"/>
              <a:t>. </a:t>
            </a:r>
          </a:p>
          <a:p>
            <a:pPr>
              <a:lnSpc>
                <a:spcPct val="110000"/>
              </a:lnSpc>
            </a:pPr>
            <a:r>
              <a:rPr lang="en-US" altLang="sr-Latn-RS" sz="1400" dirty="0" err="1"/>
              <a:t>Osim</a:t>
            </a:r>
            <a:r>
              <a:rPr lang="en-US" altLang="sr-Latn-RS" sz="1400" dirty="0"/>
              <a:t> toga, </a:t>
            </a:r>
            <a:r>
              <a:rPr lang="en-US" altLang="sr-Latn-RS" sz="1400" dirty="0" err="1"/>
              <a:t>supervizija</a:t>
            </a:r>
            <a:r>
              <a:rPr lang="en-US" altLang="sr-Latn-RS" sz="1400" dirty="0"/>
              <a:t> </a:t>
            </a:r>
            <a:r>
              <a:rPr lang="en-US" altLang="sr-Latn-RS" sz="1400" dirty="0" err="1"/>
              <a:t>pruža</a:t>
            </a:r>
            <a:r>
              <a:rPr lang="en-US" altLang="sr-Latn-RS" sz="1400" dirty="0"/>
              <a:t> </a:t>
            </a:r>
            <a:r>
              <a:rPr lang="en-US" altLang="sr-Latn-RS" sz="1400" dirty="0" err="1"/>
              <a:t>podršku</a:t>
            </a:r>
            <a:r>
              <a:rPr lang="en-US" altLang="sr-Latn-RS" sz="1400" dirty="0"/>
              <a:t> u </a:t>
            </a:r>
            <a:r>
              <a:rPr lang="en-US" altLang="sr-Latn-RS" sz="1400" dirty="0" err="1"/>
              <a:t>različitim</a:t>
            </a:r>
            <a:r>
              <a:rPr lang="en-US" altLang="sr-Latn-RS" sz="1400" dirty="0"/>
              <a:t> </a:t>
            </a:r>
            <a:r>
              <a:rPr lang="en-US" altLang="sr-Latn-RS" sz="1400" dirty="0" err="1"/>
              <a:t>procesima</a:t>
            </a:r>
            <a:r>
              <a:rPr lang="en-US" altLang="sr-Latn-RS" sz="1400" dirty="0"/>
              <a:t> </a:t>
            </a:r>
            <a:r>
              <a:rPr lang="en-US" altLang="sr-Latn-RS" sz="1400" dirty="0" err="1"/>
              <a:t>promišljanja</a:t>
            </a:r>
            <a:r>
              <a:rPr lang="en-US" altLang="sr-Latn-RS" sz="1400" dirty="0"/>
              <a:t> </a:t>
            </a:r>
            <a:r>
              <a:rPr lang="en-US" altLang="sr-Latn-RS" sz="1400" dirty="0" err="1"/>
              <a:t>i</a:t>
            </a:r>
            <a:r>
              <a:rPr lang="en-US" altLang="sr-Latn-RS" sz="1400" dirty="0"/>
              <a:t> </a:t>
            </a:r>
            <a:r>
              <a:rPr lang="en-US" altLang="sr-Latn-RS" sz="1400" dirty="0" err="1"/>
              <a:t>odlučivanja</a:t>
            </a:r>
            <a:r>
              <a:rPr lang="en-US" altLang="sr-Latn-RS" sz="1400" dirty="0"/>
              <a:t> </a:t>
            </a:r>
            <a:r>
              <a:rPr lang="en-US" altLang="sr-Latn-RS" sz="1400" dirty="0" err="1"/>
              <a:t>te</a:t>
            </a:r>
            <a:r>
              <a:rPr lang="en-US" altLang="sr-Latn-RS" sz="1400" dirty="0"/>
              <a:t> u </a:t>
            </a:r>
            <a:r>
              <a:rPr lang="en-US" altLang="sr-Latn-RS" sz="1400" dirty="0" err="1"/>
              <a:t>izazovnim</a:t>
            </a:r>
            <a:r>
              <a:rPr lang="en-US" altLang="sr-Latn-RS" sz="1400" dirty="0"/>
              <a:t> </a:t>
            </a:r>
            <a:r>
              <a:rPr lang="en-US" altLang="sr-Latn-RS" sz="1400" dirty="0" err="1"/>
              <a:t>i</a:t>
            </a:r>
            <a:r>
              <a:rPr lang="en-US" altLang="sr-Latn-RS" sz="1400" dirty="0"/>
              <a:t> </a:t>
            </a:r>
            <a:r>
              <a:rPr lang="en-US" altLang="sr-Latn-RS" sz="1400" dirty="0" err="1"/>
              <a:t>zahtjevnim</a:t>
            </a:r>
            <a:r>
              <a:rPr lang="en-US" altLang="sr-Latn-RS" sz="1400" dirty="0"/>
              <a:t> </a:t>
            </a:r>
            <a:r>
              <a:rPr lang="en-US" altLang="sr-Latn-RS" sz="1400" dirty="0" err="1"/>
              <a:t>profesionalnim</a:t>
            </a:r>
            <a:r>
              <a:rPr lang="en-US" altLang="sr-Latn-RS" sz="1400" dirty="0"/>
              <a:t> </a:t>
            </a:r>
            <a:r>
              <a:rPr lang="en-US" altLang="sr-Latn-RS" sz="1400" dirty="0" err="1"/>
              <a:t>situacijama</a:t>
            </a:r>
            <a:r>
              <a:rPr lang="en-US" altLang="sr-Latn-RS" sz="1400" dirty="0"/>
              <a:t> </a:t>
            </a:r>
            <a:r>
              <a:rPr lang="en-US" altLang="sr-Latn-RS" sz="1400" dirty="0" err="1"/>
              <a:t>i</a:t>
            </a:r>
            <a:r>
              <a:rPr lang="en-US" altLang="sr-Latn-RS" sz="1400" dirty="0"/>
              <a:t> </a:t>
            </a:r>
            <a:r>
              <a:rPr lang="en-US" altLang="sr-Latn-RS" sz="1400" dirty="0" err="1"/>
              <a:t>konfliktima</a:t>
            </a:r>
            <a:r>
              <a:rPr lang="en-US" altLang="sr-Latn-RS" sz="1400" dirty="0"/>
              <a:t>. </a:t>
            </a:r>
          </a:p>
          <a:p>
            <a:pPr>
              <a:lnSpc>
                <a:spcPct val="110000"/>
              </a:lnSpc>
            </a:pPr>
            <a:r>
              <a:rPr lang="en-US" altLang="sr-Latn-RS" sz="1400" dirty="0" err="1"/>
              <a:t>Podržava</a:t>
            </a:r>
            <a:r>
              <a:rPr lang="en-US" altLang="sr-Latn-RS" sz="1400" dirty="0"/>
              <a:t> </a:t>
            </a:r>
            <a:r>
              <a:rPr lang="en-US" altLang="sr-Latn-RS" sz="1400" dirty="0" err="1"/>
              <a:t>razjašnjavanje</a:t>
            </a:r>
            <a:r>
              <a:rPr lang="en-US" altLang="sr-Latn-RS" sz="1400" dirty="0"/>
              <a:t> </a:t>
            </a:r>
            <a:r>
              <a:rPr lang="en-US" altLang="sr-Latn-RS" sz="1400" dirty="0" err="1"/>
              <a:t>i</a:t>
            </a:r>
            <a:r>
              <a:rPr lang="en-US" altLang="sr-Latn-RS" sz="1400" dirty="0"/>
              <a:t> </a:t>
            </a:r>
            <a:r>
              <a:rPr lang="en-US" altLang="sr-Latn-RS" sz="1400" dirty="0" err="1"/>
              <a:t>analizu</a:t>
            </a:r>
            <a:r>
              <a:rPr lang="en-US" altLang="sr-Latn-RS" sz="1400" dirty="0"/>
              <a:t> </a:t>
            </a:r>
            <a:r>
              <a:rPr lang="en-US" altLang="sr-Latn-RS" sz="1400" dirty="0" err="1"/>
              <a:t>zadataka</a:t>
            </a:r>
            <a:r>
              <a:rPr lang="en-US" altLang="sr-Latn-RS" sz="1400" dirty="0"/>
              <a:t>, </a:t>
            </a:r>
            <a:r>
              <a:rPr lang="en-US" altLang="sr-Latn-RS" sz="1400" dirty="0" err="1"/>
              <a:t>funkcija</a:t>
            </a:r>
            <a:r>
              <a:rPr lang="en-US" altLang="sr-Latn-RS" sz="1400" dirty="0"/>
              <a:t> </a:t>
            </a:r>
            <a:r>
              <a:rPr lang="en-US" altLang="sr-Latn-RS" sz="1400" dirty="0" err="1"/>
              <a:t>i</a:t>
            </a:r>
            <a:r>
              <a:rPr lang="en-US" altLang="sr-Latn-RS" sz="1400" dirty="0"/>
              <a:t> </a:t>
            </a:r>
            <a:r>
              <a:rPr lang="en-US" altLang="sr-Latn-RS" sz="1400" dirty="0" err="1"/>
              <a:t>uloga</a:t>
            </a:r>
            <a:r>
              <a:rPr lang="en-US" altLang="sr-Latn-RS" sz="1400" dirty="0"/>
              <a:t>. </a:t>
            </a:r>
          </a:p>
          <a:p>
            <a:pPr>
              <a:lnSpc>
                <a:spcPct val="110000"/>
              </a:lnSpc>
            </a:pPr>
            <a:r>
              <a:rPr lang="en-US" altLang="sr-Latn-RS" sz="1400" dirty="0" err="1"/>
              <a:t>Pomaže</a:t>
            </a:r>
            <a:r>
              <a:rPr lang="en-US" altLang="sr-Latn-RS" sz="1400" dirty="0"/>
              <a:t> u </a:t>
            </a:r>
            <a:r>
              <a:rPr lang="en-US" altLang="sr-Latn-RS" sz="1400" dirty="0" err="1"/>
              <a:t>postupanju</a:t>
            </a:r>
            <a:r>
              <a:rPr lang="en-US" altLang="sr-Latn-RS" sz="1400" dirty="0"/>
              <a:t> s </a:t>
            </a:r>
            <a:r>
              <a:rPr lang="en-US" altLang="sr-Latn-RS" sz="1400" dirty="0" err="1"/>
              <a:t>procesima</a:t>
            </a:r>
            <a:r>
              <a:rPr lang="en-US" altLang="sr-Latn-RS" sz="1400" dirty="0"/>
              <a:t> </a:t>
            </a:r>
            <a:r>
              <a:rPr lang="en-US" altLang="sr-Latn-RS" sz="1400" dirty="0" err="1"/>
              <a:t>promjena</a:t>
            </a:r>
            <a:r>
              <a:rPr lang="en-US" altLang="sr-Latn-RS" sz="1400" dirty="0"/>
              <a:t>, u </a:t>
            </a:r>
            <a:r>
              <a:rPr lang="en-US" altLang="sr-Latn-RS" sz="1400" dirty="0" err="1"/>
              <a:t>traženju</a:t>
            </a:r>
            <a:r>
              <a:rPr lang="en-US" altLang="sr-Latn-RS" sz="1400" dirty="0"/>
              <a:t> </a:t>
            </a:r>
            <a:r>
              <a:rPr lang="en-US" altLang="sr-Latn-RS" sz="1400" dirty="0" err="1"/>
              <a:t>inovativnih</a:t>
            </a:r>
            <a:r>
              <a:rPr lang="en-US" altLang="sr-Latn-RS" sz="1400" dirty="0"/>
              <a:t> </a:t>
            </a:r>
            <a:r>
              <a:rPr lang="en-US" altLang="sr-Latn-RS" sz="1400" dirty="0" err="1"/>
              <a:t>rješenja</a:t>
            </a:r>
            <a:r>
              <a:rPr lang="en-US" altLang="sr-Latn-RS" sz="1400" dirty="0"/>
              <a:t> za </a:t>
            </a:r>
            <a:r>
              <a:rPr lang="en-US" altLang="sr-Latn-RS" sz="1400" dirty="0" err="1"/>
              <a:t>nove</a:t>
            </a:r>
            <a:r>
              <a:rPr lang="en-US" altLang="sr-Latn-RS" sz="1400" dirty="0"/>
              <a:t> </a:t>
            </a:r>
            <a:r>
              <a:rPr lang="en-US" altLang="sr-Latn-RS" sz="1400" dirty="0" err="1"/>
              <a:t>izazove</a:t>
            </a:r>
            <a:r>
              <a:rPr lang="en-US" altLang="sr-Latn-RS" sz="1400" dirty="0"/>
              <a:t> </a:t>
            </a:r>
            <a:r>
              <a:rPr lang="en-US" altLang="sr-Latn-RS" sz="1400" dirty="0" err="1"/>
              <a:t>i</a:t>
            </a:r>
            <a:r>
              <a:rPr lang="en-US" altLang="sr-Latn-RS" sz="1400" dirty="0"/>
              <a:t> </a:t>
            </a:r>
            <a:r>
              <a:rPr lang="en-US" altLang="sr-Latn-RS" sz="1400" dirty="0" err="1"/>
              <a:t>mjera</a:t>
            </a:r>
            <a:r>
              <a:rPr lang="en-US" altLang="sr-Latn-RS" sz="1400" dirty="0"/>
              <a:t> za </a:t>
            </a:r>
            <a:r>
              <a:rPr lang="en-US" altLang="sr-Latn-RS" sz="1400" dirty="0" err="1"/>
              <a:t>borbu</a:t>
            </a:r>
            <a:r>
              <a:rPr lang="en-US" altLang="sr-Latn-RS" sz="1400" dirty="0"/>
              <a:t> </a:t>
            </a:r>
            <a:r>
              <a:rPr lang="en-US" altLang="sr-Latn-RS" sz="1400" dirty="0" err="1"/>
              <a:t>protiv</a:t>
            </a:r>
            <a:r>
              <a:rPr lang="en-US" altLang="sr-Latn-RS" sz="1400" dirty="0"/>
              <a:t> </a:t>
            </a:r>
            <a:r>
              <a:rPr lang="en-US" altLang="sr-Latn-RS" sz="1400" dirty="0" err="1"/>
              <a:t>zlostavljanja</a:t>
            </a:r>
            <a:r>
              <a:rPr lang="en-US" altLang="sr-Latn-RS" sz="1400" dirty="0"/>
              <a:t> </a:t>
            </a:r>
            <a:r>
              <a:rPr lang="en-US" altLang="sr-Latn-RS" sz="1400" dirty="0" err="1"/>
              <a:t>i</a:t>
            </a:r>
            <a:r>
              <a:rPr lang="en-US" altLang="sr-Latn-RS" sz="1400" dirty="0"/>
              <a:t> </a:t>
            </a:r>
            <a:r>
              <a:rPr lang="en-US" altLang="sr-Latn-RS" sz="1400" dirty="0" err="1"/>
              <a:t>izgaranja</a:t>
            </a:r>
            <a:r>
              <a:rPr lang="en-US" altLang="sr-Latn-RS" sz="1400" dirty="0"/>
              <a:t> </a:t>
            </a:r>
            <a:r>
              <a:rPr lang="en-US" altLang="sr-Latn-RS" sz="1400" dirty="0" err="1"/>
              <a:t>na</a:t>
            </a:r>
            <a:r>
              <a:rPr lang="en-US" altLang="sr-Latn-RS" sz="1400" dirty="0"/>
              <a:t> </a:t>
            </a:r>
            <a:r>
              <a:rPr lang="en-US" altLang="sr-Latn-RS" sz="1400" dirty="0" err="1"/>
              <a:t>radnom</a:t>
            </a:r>
            <a:r>
              <a:rPr lang="en-US" altLang="sr-Latn-RS" sz="1400" dirty="0"/>
              <a:t> </a:t>
            </a:r>
            <a:r>
              <a:rPr lang="en-US" altLang="sr-Latn-RS" sz="1400" dirty="0" err="1"/>
              <a:t>mjestu</a:t>
            </a:r>
            <a:r>
              <a:rPr lang="en-US" altLang="sr-Latn-RS" sz="1400" dirty="0"/>
              <a:t>. </a:t>
            </a:r>
            <a:endParaRPr lang="hr-BA" sz="1400" dirty="0"/>
          </a:p>
          <a:p>
            <a:pPr>
              <a:lnSpc>
                <a:spcPct val="110000"/>
              </a:lnSpc>
            </a:pPr>
            <a:r>
              <a:rPr lang="hr-BA" sz="1400" dirty="0"/>
              <a:t>Ovakav pristup supervizijskom radu vodi kontinuiranom razvoju profesionalaca, pri čemu se integriraju osobni i profesionalni razvoj kao dvije nužne i međusobno povezane pretpostavke zrelog i kompetentnoga stručnog djelovanja. Krajnji cilj je pružanje kvalitetnih usluga korisnicima.</a:t>
            </a:r>
          </a:p>
          <a:p>
            <a:pPr marL="0" indent="0">
              <a:lnSpc>
                <a:spcPct val="110000"/>
              </a:lnSpc>
              <a:buNone/>
            </a:pPr>
            <a:r>
              <a:rPr lang="en-US" altLang="sr-Latn-RS" sz="1100" dirty="0"/>
              <a:t>(http://</a:t>
            </a:r>
            <a:r>
              <a:rPr lang="en-US" altLang="sr-Latn-RS" sz="1100" dirty="0" err="1"/>
              <a:t>www.anse.eu</a:t>
            </a:r>
            <a:r>
              <a:rPr lang="en-US" altLang="sr-Latn-RS" sz="1100" dirty="0"/>
              <a:t>)</a:t>
            </a:r>
          </a:p>
          <a:p>
            <a:pPr>
              <a:lnSpc>
                <a:spcPct val="110000"/>
              </a:lnSpc>
            </a:pPr>
            <a:endParaRPr lang="hr-BA" sz="1100" dirty="0"/>
          </a:p>
          <a:p>
            <a:pPr>
              <a:lnSpc>
                <a:spcPct val="110000"/>
              </a:lnSpc>
            </a:pPr>
            <a:endParaRPr lang="hr-BA" sz="1100" dirty="0"/>
          </a:p>
        </p:txBody>
      </p:sp>
    </p:spTree>
    <p:extLst>
      <p:ext uri="{BB962C8B-B14F-4D97-AF65-F5344CB8AC3E}">
        <p14:creationId xmlns:p14="http://schemas.microsoft.com/office/powerpoint/2010/main" val="2922248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61072" y="1600199"/>
            <a:ext cx="4022670" cy="4297680"/>
          </a:xfrm>
        </p:spPr>
        <p:txBody>
          <a:bodyPr anchor="ctr">
            <a:normAutofit/>
          </a:bodyPr>
          <a:lstStyle/>
          <a:p>
            <a:r>
              <a:rPr lang="hr-BA" sz="2700" b="1" dirty="0"/>
              <a:t>Prema HDSOR </a:t>
            </a:r>
            <a:br>
              <a:rPr lang="hr-BA" sz="2700" b="1" dirty="0"/>
            </a:br>
            <a:r>
              <a:rPr lang="hr-BA" sz="2700" b="1" dirty="0"/>
              <a:t>(Hrvatsko društvo za superviziju i organizacijski razvoj</a:t>
            </a:r>
            <a:r>
              <a:rPr lang="hr-BA" sz="2700" dirty="0"/>
              <a:t>)</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618978"/>
            <a:ext cx="6906077" cy="5838093"/>
          </a:xfrm>
        </p:spPr>
        <p:txBody>
          <a:bodyPr anchor="ctr">
            <a:normAutofit/>
          </a:bodyPr>
          <a:lstStyle/>
          <a:p>
            <a:pPr>
              <a:lnSpc>
                <a:spcPct val="110000"/>
              </a:lnSpc>
            </a:pPr>
            <a:r>
              <a:rPr lang="hr-BA" sz="1600" dirty="0"/>
              <a:t>Sama srž pojma supervizije zajednička je svima. Ona se odnosi na pružanje pomoći profesionalcima da se kvalitetnije nose s izazovima svog posla. Ako polazimo od toga, tada svaki oblik supervizije daje svoj doprinos kvalitetnoj realizaciji radnih zadataka. Namijenjena je svim profesionalcima koji rade s drugim ljudima i/ili ih vode, te timovima koji zahtijevaju suradnju.</a:t>
            </a:r>
          </a:p>
          <a:p>
            <a:pPr>
              <a:lnSpc>
                <a:spcPct val="110000"/>
              </a:lnSpc>
            </a:pPr>
            <a:r>
              <a:rPr lang="hr-BA" sz="1600" dirty="0"/>
              <a:t>Povijesno gledano supervizija se razvila u području socijalne skrbi, psihoterapije i zdravstva, a brzo se proširila se i na obrazovanje. Tako da ju se danas koristi kao dobru praksu u tim sektorima ali i u poslovnom svijetu.</a:t>
            </a:r>
          </a:p>
          <a:p>
            <a:pPr>
              <a:lnSpc>
                <a:spcPct val="110000"/>
              </a:lnSpc>
            </a:pPr>
            <a:r>
              <a:rPr lang="hr-BA" sz="1600" dirty="0"/>
              <a:t>Termin supervizije u ekonomskom smislu obuhvaća prvenstveno kontrolu i nadzor te osiguranje kvalitete kroz mehanizam provjeravanja i nesmije ga se miješati uz podržavajući i razvojni koncept koji je ovdje zastupljen.</a:t>
            </a:r>
          </a:p>
          <a:p>
            <a:pPr>
              <a:lnSpc>
                <a:spcPct val="110000"/>
              </a:lnSpc>
            </a:pPr>
            <a:r>
              <a:rPr lang="hr-BA" sz="1600" dirty="0"/>
              <a:t>U RH djeluje Hrvatsko društvo za superviziju i organizacijski razvoj koji je član ANSE </a:t>
            </a:r>
            <a:r>
              <a:rPr lang="hr-BA" sz="1400" dirty="0"/>
              <a:t>(www.hdsor.hr)</a:t>
            </a:r>
          </a:p>
          <a:p>
            <a:pPr>
              <a:lnSpc>
                <a:spcPct val="110000"/>
              </a:lnSpc>
            </a:pPr>
            <a:endParaRPr lang="hr-BA" sz="1400" dirty="0"/>
          </a:p>
        </p:txBody>
      </p:sp>
    </p:spTree>
    <p:extLst>
      <p:ext uri="{BB962C8B-B14F-4D97-AF65-F5344CB8AC3E}">
        <p14:creationId xmlns:p14="http://schemas.microsoft.com/office/powerpoint/2010/main" val="1229405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9683" y="1240076"/>
            <a:ext cx="2727813" cy="4584527"/>
          </a:xfrm>
        </p:spPr>
        <p:txBody>
          <a:bodyPr>
            <a:normAutofit/>
          </a:bodyPr>
          <a:lstStyle/>
          <a:p>
            <a:r>
              <a:rPr lang="hr-BA" sz="3000" b="1">
                <a:solidFill>
                  <a:srgbClr val="FFFFFF"/>
                </a:solidFill>
              </a:rPr>
              <a:t>Vrste supervizije</a:t>
            </a:r>
          </a:p>
        </p:txBody>
      </p:sp>
      <p:sp>
        <p:nvSpPr>
          <p:cNvPr id="3" name="Content Placeholder 2"/>
          <p:cNvSpPr>
            <a:spLocks noGrp="1"/>
          </p:cNvSpPr>
          <p:nvPr>
            <p:ph idx="1"/>
          </p:nvPr>
        </p:nvSpPr>
        <p:spPr>
          <a:xfrm>
            <a:off x="4705594" y="1240077"/>
            <a:ext cx="6034827" cy="4916465"/>
          </a:xfrm>
        </p:spPr>
        <p:txBody>
          <a:bodyPr anchor="t">
            <a:normAutofit/>
          </a:bodyPr>
          <a:lstStyle/>
          <a:p>
            <a:r>
              <a:rPr lang="hr-BA" dirty="0"/>
              <a:t>Superviziju možemo razlikovati prema raznim kriterijima:</a:t>
            </a:r>
          </a:p>
          <a:p>
            <a:r>
              <a:rPr lang="hr-BA" dirty="0"/>
              <a:t>S kim se radi; s početnikom, sa stručnjakom, s rukovodećom osobom, s timom ili organizacijom? </a:t>
            </a:r>
          </a:p>
          <a:p>
            <a:r>
              <a:rPr lang="hr-BA" dirty="0"/>
              <a:t>U kojem kontekstu, individualno ili grupno? </a:t>
            </a:r>
          </a:p>
          <a:p>
            <a:r>
              <a:rPr lang="hr-BA" dirty="0"/>
              <a:t>Koji je dominantni tip rada: podrška u usvajanju profesionalnih vještina i znanja; refleksija na vlastiti rad; osobni razvoj u profesionalnom kontekstu i nošenje s profesionalnim izazovima; komunikacija i odnosi unutar tima/organizacije i/ili s klijentima.</a:t>
            </a:r>
          </a:p>
          <a:p>
            <a:pPr marL="0" indent="0">
              <a:buNone/>
            </a:pPr>
            <a:r>
              <a:rPr lang="hr-BA" i="1" dirty="0"/>
              <a:t>(Kusturin, 2007.)</a:t>
            </a:r>
            <a:endParaRPr lang="hr-BA" dirty="0"/>
          </a:p>
          <a:p>
            <a:endParaRPr lang="hr-BA" dirty="0"/>
          </a:p>
        </p:txBody>
      </p:sp>
    </p:spTree>
    <p:extLst>
      <p:ext uri="{BB962C8B-B14F-4D97-AF65-F5344CB8AC3E}">
        <p14:creationId xmlns:p14="http://schemas.microsoft.com/office/powerpoint/2010/main" val="2251256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4476" y="1600199"/>
            <a:ext cx="3539266" cy="4297680"/>
          </a:xfrm>
        </p:spPr>
        <p:txBody>
          <a:bodyPr anchor="ctr">
            <a:normAutofit/>
          </a:bodyPr>
          <a:lstStyle/>
          <a:p>
            <a:r>
              <a:rPr lang="hr-BA" b="1" dirty="0"/>
              <a:t>Vrste supervizije</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393894"/>
            <a:ext cx="6948281" cy="6302327"/>
          </a:xfrm>
        </p:spPr>
        <p:txBody>
          <a:bodyPr anchor="ctr">
            <a:normAutofit/>
          </a:bodyPr>
          <a:lstStyle/>
          <a:p>
            <a:pPr>
              <a:lnSpc>
                <a:spcPct val="110000"/>
              </a:lnSpc>
            </a:pPr>
            <a:r>
              <a:rPr lang="hr-BA" sz="1800" dirty="0"/>
              <a:t>Oblici supervizije koji u fokus stavljaju administrativno-organizacijsku funkciju, supervizantima će omogućiti da znaju što se treba učiniti, tko će što činiti, kako će se nešto učiniti, koji je cilj određene radnje, tko je komu odgovoran, koji su zakonski okviri, koji su rokovi, koje su posljedice i sl. Sama struktura rada i jasne uloge već same po sebi umanjuju mogućnost stvaranja frustracija koje nastaju kada dio tima ne radi svoj posao ili ne zna što mu je posao.</a:t>
            </a:r>
          </a:p>
          <a:p>
            <a:pPr>
              <a:lnSpc>
                <a:spcPct val="110000"/>
              </a:lnSpc>
            </a:pPr>
            <a:r>
              <a:rPr lang="hr-BA" sz="1800" dirty="0"/>
              <a:t>Oblici supervizije koji u fokus stavljaju samog pomagača pobrinut će se za to da se pomagača pita kako je, što mu treba da bi se osjećao bolje, potaknut će ga da se sam osvrne na to kako radi i/ili da od kolega dobije povratnu informaciju o sebi te da zajednički uče i dolaze do novih ideja i zaključaka. Ovakav tip supervizije spriječit će da se profesionalci osjećaju usamljeno i da misle kako se njihov rad ne cijeni.</a:t>
            </a:r>
          </a:p>
          <a:p>
            <a:pPr>
              <a:lnSpc>
                <a:spcPct val="110000"/>
              </a:lnSpc>
            </a:pPr>
            <a:r>
              <a:rPr lang="hr-BA" sz="1800" dirty="0"/>
              <a:t>Oblici supervizije koji u fokus stavljaju korisnika, pružit će profesionalcima alate da što kompetentnije obave svoje zadatke. Manje će se razgovarati o tome kako se profesionalac osjeća, a više što on može učiniti da bi pomogao korisniku.</a:t>
            </a:r>
          </a:p>
          <a:p>
            <a:pPr marL="0" indent="0">
              <a:lnSpc>
                <a:spcPct val="110000"/>
              </a:lnSpc>
              <a:buNone/>
            </a:pPr>
            <a:r>
              <a:rPr lang="hr-BA" sz="1800" i="1" dirty="0"/>
              <a:t>(Kusturin, 2007.)</a:t>
            </a:r>
            <a:endParaRPr lang="hr-BA" sz="1800" dirty="0"/>
          </a:p>
        </p:txBody>
      </p:sp>
    </p:spTree>
    <p:extLst>
      <p:ext uri="{BB962C8B-B14F-4D97-AF65-F5344CB8AC3E}">
        <p14:creationId xmlns:p14="http://schemas.microsoft.com/office/powerpoint/2010/main" val="1822591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4476" y="1600199"/>
            <a:ext cx="3539266" cy="4297680"/>
          </a:xfrm>
        </p:spPr>
        <p:txBody>
          <a:bodyPr anchor="ctr">
            <a:normAutofit/>
          </a:bodyPr>
          <a:lstStyle/>
          <a:p>
            <a:r>
              <a:rPr lang="hr-BA" b="1" dirty="0"/>
              <a:t>Područja rada u superviziji</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309488"/>
            <a:ext cx="6835737" cy="6358597"/>
          </a:xfrm>
        </p:spPr>
        <p:txBody>
          <a:bodyPr anchor="ctr">
            <a:normAutofit/>
          </a:bodyPr>
          <a:lstStyle/>
          <a:p>
            <a:pPr>
              <a:lnSpc>
                <a:spcPct val="110000"/>
              </a:lnSpc>
            </a:pPr>
            <a:r>
              <a:rPr lang="hr-BA" sz="1800" dirty="0"/>
              <a:t>Problemi koji mogu biti u fokusu supervizije su raznovrsni, ali vezani uz obavljanje profesionalne uloge. Problem supervizije nisu privatni problemi supervizanata.</a:t>
            </a:r>
          </a:p>
          <a:p>
            <a:pPr>
              <a:lnSpc>
                <a:spcPct val="110000"/>
              </a:lnSpc>
            </a:pPr>
            <a:r>
              <a:rPr lang="hr-BA" sz="1800" dirty="0"/>
              <a:t>Područje rada s korisnicama: npr. teškoće u komunikaciji s korisnicima (kada korisnik povisi ton, tumači upute stručnjaka kao napad, zastupanje vlastitog mišljenja i dr.);</a:t>
            </a:r>
          </a:p>
          <a:p>
            <a:pPr>
              <a:lnSpc>
                <a:spcPct val="110000"/>
              </a:lnSpc>
            </a:pPr>
            <a:r>
              <a:rPr lang="hr-BA" sz="1800" dirty="0"/>
              <a:t>Područje profesionalnih kompetencija: npr. (kako smiriti korisnika bez prijetnji i podizanja glasa, vještine vođenja individualnog razgovora, motiviranje roditelja za suradnju i dr.);</a:t>
            </a:r>
          </a:p>
          <a:p>
            <a:pPr>
              <a:lnSpc>
                <a:spcPct val="110000"/>
              </a:lnSpc>
            </a:pPr>
            <a:r>
              <a:rPr lang="hr-BA" sz="1800" dirty="0"/>
              <a:t>Područje vlastitih emocija, stavova, vrijednosti: npr. osjećaj bespomoćnosti (da se ništa ne može promijeniti, da su problemi presloženi, da se nema smisla više ni truditi, da nedostaje potpora kolega, prevelika količina posla i nemogućnost odvajanja vremena za sebe i sl.);profesionalni stres (česta bolovanja,glavobolje, gubitak strpljenja, ljutnja, nekontrolirane reakcije, povučenost, povećana konzumacija alkohola, cigareta, kave i dr.).</a:t>
            </a:r>
          </a:p>
          <a:p>
            <a:pPr marL="0" indent="0">
              <a:lnSpc>
                <a:spcPct val="110000"/>
              </a:lnSpc>
              <a:buNone/>
            </a:pPr>
            <a:r>
              <a:rPr lang="hr-BA" sz="1800" i="1" dirty="0"/>
              <a:t>(Kusturin, 2007.)</a:t>
            </a:r>
            <a:endParaRPr lang="hr-BA" sz="1800" dirty="0"/>
          </a:p>
          <a:p>
            <a:pPr>
              <a:lnSpc>
                <a:spcPct val="110000"/>
              </a:lnSpc>
            </a:pPr>
            <a:endParaRPr lang="hr-BA" sz="1300" dirty="0"/>
          </a:p>
        </p:txBody>
      </p:sp>
    </p:spTree>
    <p:extLst>
      <p:ext uri="{BB962C8B-B14F-4D97-AF65-F5344CB8AC3E}">
        <p14:creationId xmlns:p14="http://schemas.microsoft.com/office/powerpoint/2010/main" val="1061349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4476" y="1600199"/>
            <a:ext cx="3539266" cy="4297680"/>
          </a:xfrm>
        </p:spPr>
        <p:txBody>
          <a:bodyPr anchor="ctr">
            <a:normAutofit/>
          </a:bodyPr>
          <a:lstStyle/>
          <a:p>
            <a:r>
              <a:rPr lang="hr-BA" b="1" dirty="0"/>
              <a:t>Područja rada u superviziji</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450166"/>
            <a:ext cx="6737266" cy="6035040"/>
          </a:xfrm>
        </p:spPr>
        <p:txBody>
          <a:bodyPr anchor="ctr">
            <a:normAutofit/>
          </a:bodyPr>
          <a:lstStyle/>
          <a:p>
            <a:pPr>
              <a:lnSpc>
                <a:spcPct val="110000"/>
              </a:lnSpc>
            </a:pPr>
            <a:r>
              <a:rPr lang="hr-BA" sz="1800" dirty="0"/>
              <a:t>Područje radnih uvjeta i karakteristika radnog mjesta: npr.neadekvatni radni uvjeti (nedefinirano radno vrijeme; česta poslovna putovanja; dostupnost šefu 24h; prostorija za rad je bučna; nedostatak vremena za pauzui sl.); karakteristike radnog zadataka (nerealni rokovi,velik broj korisnika, malen broj raspoloživih resursa za pomoć, korisnici koji su agresivni prema profesionalcu, slučajevi s kojima se radi bliski su osobnom iskustvu, problemi korisnika za koje profesionalac nije dodatno educiran i dr.);</a:t>
            </a:r>
          </a:p>
          <a:p>
            <a:pPr>
              <a:lnSpc>
                <a:spcPct val="110000"/>
              </a:lnSpc>
            </a:pPr>
            <a:endParaRPr lang="hr-BA" sz="1800" dirty="0"/>
          </a:p>
          <a:p>
            <a:pPr>
              <a:lnSpc>
                <a:spcPct val="110000"/>
              </a:lnSpc>
            </a:pPr>
            <a:r>
              <a:rPr lang="hr-BA" sz="1800" dirty="0"/>
              <a:t>Područje međuljudskih odnosa: npr. nezadovoljavajući odnosi s kolegama (česta optuživanja, svađe, podmetanja, ogovaranja, nedijeljenje informacija, osporavanje kompetencije pred korisnicima i sl.); nedostatak podrške (nepostojanje nijedne osobe s kojom se može otvoreno razgovarati, nedostatak razumijevanja, nedostatak vremena za razgovore s kolegama, izostanak pohvale i nagrade)</a:t>
            </a:r>
          </a:p>
        </p:txBody>
      </p:sp>
    </p:spTree>
    <p:extLst>
      <p:ext uri="{BB962C8B-B14F-4D97-AF65-F5344CB8AC3E}">
        <p14:creationId xmlns:p14="http://schemas.microsoft.com/office/powerpoint/2010/main" val="269194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p:cNvSpPr>
            <a:spLocks noGrp="1" noChangeArrowheads="1"/>
          </p:cNvSpPr>
          <p:nvPr>
            <p:ph type="title"/>
          </p:nvPr>
        </p:nvSpPr>
        <p:spPr>
          <a:xfrm>
            <a:off x="844476" y="1600199"/>
            <a:ext cx="3539266" cy="4297680"/>
          </a:xfrm>
        </p:spPr>
        <p:txBody>
          <a:bodyPr anchor="ctr">
            <a:normAutofit/>
          </a:bodyPr>
          <a:lstStyle/>
          <a:p>
            <a:r>
              <a:rPr lang="sl-SI" b="1" dirty="0"/>
              <a:t>Suvremene teorijske paradigme za provođenje supervizije  </a:t>
            </a:r>
            <a:endParaRPr lang="en-US" altLang="sr-Latn-RS" dirty="0"/>
          </a:p>
        </p:txBody>
      </p:sp>
      <p:cxnSp>
        <p:nvCxnSpPr>
          <p:cNvPr id="74" name="Straight Connector 73">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243" name="Rectangle 3"/>
          <p:cNvSpPr>
            <a:spLocks noGrp="1" noChangeArrowheads="1"/>
          </p:cNvSpPr>
          <p:nvPr>
            <p:ph idx="1"/>
          </p:nvPr>
        </p:nvSpPr>
        <p:spPr>
          <a:xfrm>
            <a:off x="4924851" y="436098"/>
            <a:ext cx="6920145" cy="6049108"/>
          </a:xfrm>
        </p:spPr>
        <p:txBody>
          <a:bodyPr anchor="ctr">
            <a:normAutofit/>
          </a:bodyPr>
          <a:lstStyle/>
          <a:p>
            <a:pPr eaLnBrk="1" hangingPunct="1">
              <a:lnSpc>
                <a:spcPct val="110000"/>
              </a:lnSpc>
              <a:buFont typeface="Wingdings" panose="05000000000000000000" pitchFamily="2" charset="2"/>
              <a:buNone/>
            </a:pPr>
            <a:r>
              <a:rPr lang="hr-HR" altLang="sr-Latn-RS" sz="1800" dirty="0" err="1"/>
              <a:t>Postmoderna</a:t>
            </a:r>
            <a:r>
              <a:rPr lang="en-US" altLang="sr-Latn-RS" sz="1800" dirty="0"/>
              <a:t> </a:t>
            </a:r>
            <a:r>
              <a:rPr lang="hr-HR" altLang="sr-Latn-RS" sz="1800" dirty="0"/>
              <a:t>-</a:t>
            </a:r>
            <a:r>
              <a:rPr lang="en-US" altLang="sr-Latn-RS" sz="1800" dirty="0"/>
              <a:t> </a:t>
            </a:r>
            <a:r>
              <a:rPr lang="hr-HR" altLang="sr-Latn-RS" sz="1800" dirty="0"/>
              <a:t>podrazumijeva postojanje više istina</a:t>
            </a:r>
          </a:p>
          <a:p>
            <a:pPr eaLnBrk="1" hangingPunct="1">
              <a:lnSpc>
                <a:spcPct val="110000"/>
              </a:lnSpc>
            </a:pPr>
            <a:r>
              <a:rPr lang="hr-HR" altLang="sr-Latn-RS" sz="1800" dirty="0"/>
              <a:t>Supervizor ne zna ishod interakcije sa </a:t>
            </a:r>
            <a:r>
              <a:rPr lang="hr-HR" altLang="sr-Latn-RS" sz="1800" dirty="0" err="1"/>
              <a:t>supervizantom</a:t>
            </a:r>
            <a:r>
              <a:rPr lang="hr-HR" altLang="sr-Latn-RS" sz="1800" dirty="0"/>
              <a:t>  </a:t>
            </a:r>
          </a:p>
          <a:p>
            <a:pPr eaLnBrk="1" hangingPunct="1">
              <a:lnSpc>
                <a:spcPct val="110000"/>
              </a:lnSpc>
            </a:pPr>
            <a:r>
              <a:rPr lang="hr-HR" altLang="sr-Latn-RS" sz="1800" dirty="0"/>
              <a:t>zauzima poziciju neznanja-pitanja postavlja temeljem </a:t>
            </a:r>
            <a:r>
              <a:rPr lang="hr-HR" altLang="sr-Latn-RS" sz="1800" dirty="0" err="1"/>
              <a:t>supervizantovih</a:t>
            </a:r>
            <a:r>
              <a:rPr lang="hr-HR" altLang="sr-Latn-RS" sz="1800" dirty="0"/>
              <a:t> odgovora, a ne svoje kognitivne mape (Sokratova metoda)</a:t>
            </a:r>
          </a:p>
          <a:p>
            <a:pPr eaLnBrk="1" hangingPunct="1">
              <a:lnSpc>
                <a:spcPct val="110000"/>
              </a:lnSpc>
            </a:pPr>
            <a:r>
              <a:rPr lang="hr-HR" altLang="sr-Latn-RS" sz="1800" dirty="0"/>
              <a:t>pristup omogućava da u prvi plan izbije kvaliteta odnosa, a ne</a:t>
            </a:r>
            <a:r>
              <a:rPr lang="en-US" altLang="sr-Latn-RS" sz="1800" dirty="0"/>
              <a:t> </a:t>
            </a:r>
            <a:r>
              <a:rPr lang="hr-HR" altLang="sr-Latn-RS" sz="1800" dirty="0"/>
              <a:t>znanje</a:t>
            </a:r>
          </a:p>
          <a:p>
            <a:pPr eaLnBrk="1" hangingPunct="1">
              <a:lnSpc>
                <a:spcPct val="110000"/>
              </a:lnSpc>
            </a:pPr>
            <a:r>
              <a:rPr lang="hr-HR" altLang="sr-Latn-RS" sz="1800" dirty="0"/>
              <a:t>umjesto koncepta pomoći, naglašava</a:t>
            </a:r>
            <a:r>
              <a:rPr lang="en-US" altLang="sr-Latn-RS" sz="1800" dirty="0" err="1"/>
              <a:t>ju</a:t>
            </a:r>
            <a:r>
              <a:rPr lang="hr-HR" altLang="sr-Latn-RS" sz="1800" dirty="0"/>
              <a:t> se</a:t>
            </a:r>
            <a:r>
              <a:rPr lang="en-US" altLang="sr-Latn-RS" sz="1800" dirty="0"/>
              <a:t> </a:t>
            </a:r>
            <a:r>
              <a:rPr lang="en-US" altLang="sr-Latn-RS" sz="1800" dirty="0" err="1"/>
              <a:t>resursi</a:t>
            </a:r>
            <a:r>
              <a:rPr lang="en-US" altLang="sr-Latn-RS" sz="1800" dirty="0"/>
              <a:t> </a:t>
            </a:r>
            <a:r>
              <a:rPr lang="hr-BA" altLang="sr-Latn-RS" sz="1800" dirty="0"/>
              <a:t>supervizanta</a:t>
            </a:r>
            <a:r>
              <a:rPr lang="en-US" altLang="sr-Latn-RS" sz="1800" dirty="0"/>
              <a:t>, </a:t>
            </a:r>
            <a:r>
              <a:rPr lang="en-US" altLang="sr-Latn-RS" sz="1800" dirty="0" err="1"/>
              <a:t>suradnja</a:t>
            </a:r>
            <a:r>
              <a:rPr lang="en-US" altLang="sr-Latn-RS" sz="1800" dirty="0"/>
              <a:t> (</a:t>
            </a:r>
            <a:r>
              <a:rPr lang="en-US" altLang="sr-Latn-RS" sz="1800" dirty="0" err="1"/>
              <a:t>osnažiti</a:t>
            </a:r>
            <a:r>
              <a:rPr lang="en-US" altLang="sr-Latn-RS" sz="1800" dirty="0"/>
              <a:t> </a:t>
            </a:r>
            <a:r>
              <a:rPr lang="en-US" altLang="sr-Latn-RS" sz="1800" dirty="0" err="1"/>
              <a:t>i</a:t>
            </a:r>
            <a:r>
              <a:rPr lang="en-US" altLang="sr-Latn-RS" sz="1800" dirty="0"/>
              <a:t> </a:t>
            </a:r>
            <a:r>
              <a:rPr lang="en-US" altLang="sr-Latn-RS" sz="1800" dirty="0" err="1"/>
              <a:t>aktivirati</a:t>
            </a:r>
            <a:r>
              <a:rPr lang="en-US" altLang="sr-Latn-RS" sz="1800" dirty="0"/>
              <a:t>)</a:t>
            </a:r>
          </a:p>
          <a:p>
            <a:pPr eaLnBrk="1" hangingPunct="1">
              <a:lnSpc>
                <a:spcPct val="110000"/>
              </a:lnSpc>
            </a:pPr>
            <a:r>
              <a:rPr lang="hr-HR" altLang="sr-Latn-RS" sz="1800" dirty="0"/>
              <a:t> </a:t>
            </a:r>
            <a:r>
              <a:rPr lang="en-US" altLang="sr-Latn-RS" sz="1800" dirty="0" err="1"/>
              <a:t>promjene</a:t>
            </a:r>
            <a:r>
              <a:rPr lang="en-US" altLang="sr-Latn-RS" sz="1800" dirty="0"/>
              <a:t> u </a:t>
            </a:r>
            <a:r>
              <a:rPr lang="en-US" altLang="sr-Latn-RS" sz="1800" dirty="0" err="1"/>
              <a:t>pomažućem</a:t>
            </a:r>
            <a:r>
              <a:rPr lang="en-US" altLang="sr-Latn-RS" sz="1800" dirty="0"/>
              <a:t> </a:t>
            </a:r>
            <a:r>
              <a:rPr lang="en-US" altLang="sr-Latn-RS" sz="1800" dirty="0" err="1"/>
              <a:t>odnosu</a:t>
            </a:r>
            <a:r>
              <a:rPr lang="en-US" altLang="sr-Latn-RS" sz="1800" dirty="0"/>
              <a:t> prate </a:t>
            </a:r>
            <a:r>
              <a:rPr lang="en-US" altLang="sr-Latn-RS" sz="1800" dirty="0" err="1"/>
              <a:t>promjene</a:t>
            </a:r>
            <a:r>
              <a:rPr lang="en-US" altLang="sr-Latn-RS" sz="1800" dirty="0"/>
              <a:t> u </a:t>
            </a:r>
            <a:r>
              <a:rPr lang="en-US" altLang="sr-Latn-RS" sz="1800" dirty="0" err="1"/>
              <a:t>odnosima</a:t>
            </a:r>
            <a:r>
              <a:rPr lang="en-US" altLang="sr-Latn-RS" sz="1800" dirty="0"/>
              <a:t> </a:t>
            </a:r>
            <a:r>
              <a:rPr lang="en-US" altLang="sr-Latn-RS" sz="1800" dirty="0" err="1"/>
              <a:t>društva</a:t>
            </a:r>
            <a:r>
              <a:rPr lang="en-US" altLang="sr-Latn-RS" sz="1800" dirty="0"/>
              <a:t> (</a:t>
            </a:r>
            <a:r>
              <a:rPr lang="en-US" altLang="sr-Latn-RS" sz="1800" dirty="0" err="1"/>
              <a:t>sistemsko</a:t>
            </a:r>
            <a:r>
              <a:rPr lang="en-US" altLang="sr-Latn-RS" sz="1800" dirty="0"/>
              <a:t> </a:t>
            </a:r>
            <a:r>
              <a:rPr lang="en-US" altLang="sr-Latn-RS" sz="1800" dirty="0" err="1"/>
              <a:t>djelovanje</a:t>
            </a:r>
            <a:r>
              <a:rPr lang="en-US" altLang="sr-Latn-RS" sz="1800" dirty="0"/>
              <a:t>): </a:t>
            </a:r>
            <a:r>
              <a:rPr lang="en-US" altLang="sr-Latn-RS" sz="1800" dirty="0" err="1"/>
              <a:t>demokratizacija</a:t>
            </a:r>
            <a:r>
              <a:rPr lang="en-US" altLang="sr-Latn-RS" sz="1800" dirty="0"/>
              <a:t>, </a:t>
            </a:r>
            <a:r>
              <a:rPr lang="en-US" altLang="sr-Latn-RS" sz="1800" dirty="0" err="1"/>
              <a:t>razvoj</a:t>
            </a:r>
            <a:r>
              <a:rPr lang="en-US" altLang="sr-Latn-RS" sz="1800" dirty="0"/>
              <a:t> </a:t>
            </a:r>
            <a:r>
              <a:rPr lang="en-US" altLang="sr-Latn-RS" sz="1800" dirty="0" err="1"/>
              <a:t>civilnog</a:t>
            </a:r>
            <a:r>
              <a:rPr lang="en-US" altLang="sr-Latn-RS" sz="1800" dirty="0"/>
              <a:t> </a:t>
            </a:r>
            <a:r>
              <a:rPr lang="en-US" altLang="sr-Latn-RS" sz="1800" dirty="0" err="1"/>
              <a:t>društva</a:t>
            </a:r>
            <a:r>
              <a:rPr lang="en-US" altLang="sr-Latn-RS" sz="1800" dirty="0"/>
              <a:t>, </a:t>
            </a:r>
            <a:r>
              <a:rPr lang="en-US" altLang="sr-Latn-RS" sz="1800" dirty="0" err="1"/>
              <a:t>odnos</a:t>
            </a:r>
            <a:r>
              <a:rPr lang="en-US" altLang="sr-Latn-RS" sz="1800" dirty="0"/>
              <a:t> je </a:t>
            </a:r>
            <a:r>
              <a:rPr lang="en-US" altLang="sr-Latn-RS" sz="1800" dirty="0" err="1"/>
              <a:t>vrijednost</a:t>
            </a:r>
            <a:r>
              <a:rPr lang="en-US" altLang="sr-Latn-RS" sz="1800" dirty="0"/>
              <a:t> “per se”.</a:t>
            </a:r>
            <a:endParaRPr lang="hr-HR" altLang="sr-Latn-RS" sz="1800" dirty="0"/>
          </a:p>
          <a:p>
            <a:pPr eaLnBrk="1" hangingPunct="1">
              <a:lnSpc>
                <a:spcPct val="110000"/>
              </a:lnSpc>
            </a:pPr>
            <a:endParaRPr lang="en-US" altLang="sr-Latn-RS" sz="1700" dirty="0"/>
          </a:p>
        </p:txBody>
      </p:sp>
    </p:spTree>
    <p:extLst>
      <p:ext uri="{BB962C8B-B14F-4D97-AF65-F5344CB8AC3E}">
        <p14:creationId xmlns:p14="http://schemas.microsoft.com/office/powerpoint/2010/main" val="39157293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{3417C009-F899-7442-BBD2-4643B141133B}tf10001119</Template>
  <TotalTime>1687</TotalTime>
  <Words>2407</Words>
  <Application>Microsoft Macintosh PowerPoint</Application>
  <PresentationFormat>Widescreen</PresentationFormat>
  <Paragraphs>131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Gill Sans MT</vt:lpstr>
      <vt:lpstr>Wingdings</vt:lpstr>
      <vt:lpstr>Gallery</vt:lpstr>
      <vt:lpstr>Određenje supervizije</vt:lpstr>
      <vt:lpstr>Zadatak:</vt:lpstr>
      <vt:lpstr>Što je supervizija (prema ANSE - Associatona of National Organisations of Supervision in Europe, 2008.)</vt:lpstr>
      <vt:lpstr>Prema HDSOR  (Hrvatsko društvo za superviziju i organizacijski razvoj)</vt:lpstr>
      <vt:lpstr>Vrste supervizije</vt:lpstr>
      <vt:lpstr>Vrste supervizije</vt:lpstr>
      <vt:lpstr>Područja rada u superviziji</vt:lpstr>
      <vt:lpstr>Područja rada u superviziji</vt:lpstr>
      <vt:lpstr>Suvremene teorijske paradigme za provođenje supervizije  </vt:lpstr>
      <vt:lpstr>Suvremene teorijske paradigme za provođenje supervizije </vt:lpstr>
      <vt:lpstr>Suvremene teorijske paradigme za provođenje supervizije </vt:lpstr>
      <vt:lpstr>Supervizija kao „sigurno utočište“ </vt:lpstr>
      <vt:lpstr>Važnost samoodređenja u superviziji</vt:lpstr>
      <vt:lpstr>Potreba za supervizijom</vt:lpstr>
      <vt:lpstr>Očekivanja supervizanata od supervizije</vt:lpstr>
      <vt:lpstr>Kompetencije supervizanata važne za sudjelovanje u superviziji:</vt:lpstr>
      <vt:lpstr>Što supervozori očekuju od supervizanata u superviziji?</vt:lpstr>
      <vt:lpstr>Što supervozori očekuju od supervizanta u superviziji?</vt:lpstr>
      <vt:lpstr>Iz eseja polaznika o očekivanjima u superviziji  (2014., Urbanc)</vt:lpstr>
      <vt:lpstr>Zašto biti supervizant?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Određenje supervizije</dc:title>
  <dc:creator>Windows User</dc:creator>
  <cp:lastModifiedBy>Marijana Majdak</cp:lastModifiedBy>
  <cp:revision>16</cp:revision>
  <dcterms:created xsi:type="dcterms:W3CDTF">2020-03-19T10:55:54Z</dcterms:created>
  <dcterms:modified xsi:type="dcterms:W3CDTF">2022-02-22T14:33:27Z</dcterms:modified>
</cp:coreProperties>
</file>