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0" y="609600"/>
            <a:ext cx="812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59200" y="19812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981200"/>
            <a:ext cx="396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EFB81DD-2FF6-481C-8690-7D974295C558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926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Organized_crime" TargetMode="External"/><Relationship Id="rId13" Type="http://schemas.openxmlformats.org/officeDocument/2006/relationships/hyperlink" Target="http://en.wikipedia.org/wiki/Eurojust" TargetMode="External"/><Relationship Id="rId18" Type="http://schemas.openxmlformats.org/officeDocument/2006/relationships/hyperlink" Target="http://en.wikipedia.org/wiki/European_Gendarmerie_Force" TargetMode="External"/><Relationship Id="rId3" Type="http://schemas.openxmlformats.org/officeDocument/2006/relationships/hyperlink" Target="http://en.wikipedia.org/wiki/Citizenship_of_the_European_Union" TargetMode="External"/><Relationship Id="rId7" Type="http://schemas.openxmlformats.org/officeDocument/2006/relationships/hyperlink" Target="http://en.wikipedia.org/w/index.php?title=European_pact_on_immigration_and_asylum&amp;action=edit&amp;redlink=1" TargetMode="External"/><Relationship Id="rId12" Type="http://schemas.openxmlformats.org/officeDocument/2006/relationships/hyperlink" Target="http://en.wikipedia.org/wiki/Europol" TargetMode="External"/><Relationship Id="rId17" Type="http://schemas.openxmlformats.org/officeDocument/2006/relationships/hyperlink" Target="http://en.wikipedia.org/wiki/Refugee_camp" TargetMode="External"/><Relationship Id="rId2" Type="http://schemas.openxmlformats.org/officeDocument/2006/relationships/hyperlink" Target="http://en.wikipedia.org/wiki/Minority_rights" TargetMode="External"/><Relationship Id="rId16" Type="http://schemas.openxmlformats.org/officeDocument/2006/relationships/hyperlink" Target="http://en.wikipedia.org/wiki/Depor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uman_migration" TargetMode="External"/><Relationship Id="rId11" Type="http://schemas.openxmlformats.org/officeDocument/2006/relationships/hyperlink" Target="http://en.wikipedia.org/wiki/Inheritance_law" TargetMode="External"/><Relationship Id="rId5" Type="http://schemas.openxmlformats.org/officeDocument/2006/relationships/hyperlink" Target="http://en.wikipedia.org/wiki/Public_security" TargetMode="External"/><Relationship Id="rId15" Type="http://schemas.openxmlformats.org/officeDocument/2006/relationships/hyperlink" Target="http://en.wikipedia.org/wiki/Spy_satellite" TargetMode="External"/><Relationship Id="rId10" Type="http://schemas.openxmlformats.org/officeDocument/2006/relationships/hyperlink" Target="http://en.wikipedia.org/wiki/Private_law" TargetMode="External"/><Relationship Id="rId4" Type="http://schemas.openxmlformats.org/officeDocument/2006/relationships/hyperlink" Target="http://en.wikipedia.org/wiki/Homeland_security" TargetMode="External"/><Relationship Id="rId9" Type="http://schemas.openxmlformats.org/officeDocument/2006/relationships/hyperlink" Target="http://en.wikipedia.org/wiki/Family_law" TargetMode="External"/><Relationship Id="rId14" Type="http://schemas.openxmlformats.org/officeDocument/2006/relationships/hyperlink" Target="http://en.wikipedia.org/wiki/Resident_regist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Concept of Legal Culture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Josip Kregar</a:t>
            </a:r>
          </a:p>
          <a:p>
            <a:r>
              <a:rPr lang="en-US" dirty="0" smtClean="0"/>
              <a:t>October </a:t>
            </a:r>
            <a:r>
              <a:rPr lang="hr-HR" dirty="0" smtClean="0"/>
              <a:t>20</a:t>
            </a:r>
            <a:r>
              <a:rPr lang="en-US" dirty="0" smtClean="0"/>
              <a:t>, 2014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069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day the newspapers carry stories about</a:t>
            </a:r>
          </a:p>
          <a:p>
            <a:r>
              <a:rPr lang="en-US" dirty="0"/>
              <a:t>allegedly improper interference by one side with the prerogatives of the</a:t>
            </a:r>
          </a:p>
          <a:p>
            <a:r>
              <a:rPr lang="en-US" dirty="0"/>
              <a:t>other. On the one hand the judges see themselves as preventing the</a:t>
            </a:r>
          </a:p>
          <a:p>
            <a:r>
              <a:rPr lang="en-US" dirty="0"/>
              <a:t>powerful escaping the exercise of 'jurisdiction', as they term the boundaries</a:t>
            </a:r>
          </a:p>
          <a:p>
            <a:r>
              <a:rPr lang="en-US" dirty="0"/>
              <a:t>of law's empire; on the other hand, some politicians complain of the</a:t>
            </a:r>
          </a:p>
          <a:p>
            <a:r>
              <a:rPr lang="en-US" dirty="0"/>
              <a:t>exercise of political biased interventions by the judges.68</a:t>
            </a:r>
          </a:p>
          <a:p>
            <a:r>
              <a:rPr lang="en-US" dirty="0"/>
              <a:t>In the end, the lengthy court delays of the Italian legal system may be</a:t>
            </a:r>
          </a:p>
          <a:p>
            <a:r>
              <a:rPr lang="en-US" dirty="0"/>
              <a:t>one price to be paid for what is an extreme form of legal independence from</a:t>
            </a:r>
          </a:p>
          <a:p>
            <a:r>
              <a:rPr lang="hr-HR" dirty="0" err="1"/>
              <a:t>political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999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Consensus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conspiracy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Courts in this type of polity (and the legal culture which</a:t>
            </a:r>
          </a:p>
          <a:p>
            <a:r>
              <a:rPr lang="en-US" dirty="0"/>
              <a:t>goes with it) can, if needs be, take action against the most powerful in the</a:t>
            </a:r>
          </a:p>
          <a:p>
            <a:r>
              <a:rPr lang="en-US" dirty="0"/>
              <a:t>land. But, clearly, this level of activism cannot be sustained on an everyday</a:t>
            </a:r>
          </a:p>
          <a:p>
            <a:r>
              <a:rPr lang="en-US" dirty="0"/>
              <a:t>basis without upsetting those social norms that are geared to the</a:t>
            </a:r>
          </a:p>
          <a:p>
            <a:r>
              <a:rPr lang="hr-HR" dirty="0" err="1"/>
              <a:t>reproduction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hierarchies</a:t>
            </a:r>
            <a:r>
              <a:rPr lang="hr-HR" dirty="0" smtClean="0"/>
              <a:t>.</a:t>
            </a:r>
            <a:r>
              <a:rPr lang="en-US" dirty="0"/>
              <a:t> </a:t>
            </a:r>
            <a:endParaRPr lang="hr-HR" dirty="0" smtClean="0"/>
          </a:p>
          <a:p>
            <a:r>
              <a:rPr lang="en-US" dirty="0" smtClean="0"/>
              <a:t>ruling </a:t>
            </a:r>
            <a:r>
              <a:rPr lang="en-US" dirty="0"/>
              <a:t>politicians lost legitimacy as soon as the newspapers</a:t>
            </a:r>
          </a:p>
          <a:p>
            <a:r>
              <a:rPr lang="en-US" dirty="0"/>
              <a:t>released the information that they had been sent 'advice' that legal</a:t>
            </a:r>
          </a:p>
          <a:p>
            <a:r>
              <a:rPr lang="en-US" dirty="0"/>
              <a:t>proceedings were being taken against them for corruption. But most of</a:t>
            </a:r>
          </a:p>
          <a:p>
            <a:r>
              <a:rPr lang="en-US" dirty="0"/>
              <a:t>these cases then took a large number of years to actually run their course</a:t>
            </a:r>
          </a:p>
          <a:p>
            <a:r>
              <a:rPr lang="en-US" dirty="0"/>
              <a:t>and virtually no one went to jail.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956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tockholm</a:t>
            </a:r>
            <a:r>
              <a:rPr lang="hr-HR" b="1" dirty="0" smtClean="0"/>
              <a:t> </a:t>
            </a:r>
            <a:r>
              <a:rPr lang="hr-HR" b="1" dirty="0" err="1"/>
              <a:t>Programme</a:t>
            </a:r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r>
              <a:rPr lang="en-US" dirty="0">
                <a:solidFill>
                  <a:schemeClr val="tx1"/>
                </a:solidFill>
              </a:rPr>
              <a:t> contains guidelines for a common politics on the topics of protection of fundamental rights, privacy, </a:t>
            </a:r>
            <a:r>
              <a:rPr lang="en-US" dirty="0">
                <a:solidFill>
                  <a:schemeClr val="tx1"/>
                </a:solidFill>
                <a:hlinkClick r:id="rId2" tooltip="Minority rights"/>
              </a:rPr>
              <a:t>minority rights</a:t>
            </a:r>
            <a:r>
              <a:rPr lang="en-US" dirty="0">
                <a:solidFill>
                  <a:schemeClr val="tx1"/>
                </a:solidFill>
              </a:rPr>
              <a:t> and rights of groups of people in need of special protection, as well as a </a:t>
            </a:r>
            <a:r>
              <a:rPr lang="en-US" dirty="0">
                <a:solidFill>
                  <a:schemeClr val="tx1"/>
                </a:solidFill>
                <a:hlinkClick r:id="rId3" tooltip="Citizenship of the European Union"/>
              </a:rPr>
              <a:t>citizenship of the European Union</a:t>
            </a:r>
            <a:r>
              <a:rPr lang="en-US" dirty="0">
                <a:solidFill>
                  <a:schemeClr val="tx1"/>
                </a:solidFill>
              </a:rPr>
              <a:t>. In the </a:t>
            </a:r>
            <a:r>
              <a:rPr lang="en-US" dirty="0" err="1">
                <a:solidFill>
                  <a:schemeClr val="tx1"/>
                </a:solidFill>
              </a:rPr>
              <a:t>programme</a:t>
            </a:r>
            <a:r>
              <a:rPr lang="en-US" dirty="0">
                <a:solidFill>
                  <a:schemeClr val="tx1"/>
                </a:solidFill>
              </a:rPr>
              <a:t> there are also plans for a new European security architecture through the extension of cooperation in the areas of police, military and secret services and measures in the area of border-crossing data exchange between state authorities and surveillance of the internet.</a:t>
            </a:r>
          </a:p>
          <a:p>
            <a:r>
              <a:rPr lang="en-US" dirty="0">
                <a:solidFill>
                  <a:schemeClr val="tx1"/>
                </a:solidFill>
              </a:rPr>
              <a:t>It touches areas as different as </a:t>
            </a:r>
            <a:r>
              <a:rPr lang="en-US" dirty="0">
                <a:solidFill>
                  <a:schemeClr val="tx1"/>
                </a:solidFill>
                <a:hlinkClick r:id="rId4" tooltip="Homeland security"/>
              </a:rPr>
              <a:t>homeland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chemeClr val="tx1"/>
                </a:solidFill>
                <a:hlinkClick r:id="rId5" tooltip="Public security"/>
              </a:rPr>
              <a:t>public security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6" tooltip="Human migration"/>
              </a:rPr>
              <a:t>migration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  <a:hlinkClick r:id="rId7" tooltip="European pact on immigration and asylum (page does not exist)"/>
              </a:rPr>
              <a:t>European pact on immigration and asylum</a:t>
            </a:r>
            <a:r>
              <a:rPr lang="en-US" dirty="0">
                <a:solidFill>
                  <a:schemeClr val="tx1"/>
                </a:solidFill>
              </a:rPr>
              <a:t>), the combat against </a:t>
            </a:r>
            <a:r>
              <a:rPr lang="en-US" dirty="0">
                <a:solidFill>
                  <a:schemeClr val="tx1"/>
                </a:solidFill>
                <a:hlinkClick r:id="rId8" tooltip="Organized crime"/>
              </a:rPr>
              <a:t>organized crime</a:t>
            </a:r>
            <a:r>
              <a:rPr lang="en-US" dirty="0">
                <a:solidFill>
                  <a:schemeClr val="tx1"/>
                </a:solidFill>
              </a:rPr>
              <a:t>, and even </a:t>
            </a:r>
            <a:r>
              <a:rPr lang="en-US" dirty="0">
                <a:solidFill>
                  <a:schemeClr val="tx1"/>
                </a:solidFill>
                <a:hlinkClick r:id="rId9" tooltip="Family law"/>
              </a:rPr>
              <a:t>family law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10" tooltip="Private law"/>
              </a:rPr>
              <a:t>private law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11" tooltip="Inheritance law"/>
              </a:rPr>
              <a:t>inheritance law</a:t>
            </a:r>
            <a:r>
              <a:rPr lang="en-US" dirty="0">
                <a:solidFill>
                  <a:schemeClr val="tx1"/>
                </a:solidFill>
              </a:rPr>
              <a:t> and others.</a:t>
            </a:r>
          </a:p>
          <a:p>
            <a:r>
              <a:rPr lang="en-US" dirty="0">
                <a:solidFill>
                  <a:schemeClr val="tx1"/>
                </a:solidFill>
              </a:rPr>
              <a:t>There is supposed to be expansion of </a:t>
            </a:r>
            <a:r>
              <a:rPr lang="en-US" dirty="0">
                <a:solidFill>
                  <a:schemeClr val="tx1"/>
                </a:solidFill>
                <a:hlinkClick r:id="rId12" tooltip="Europol"/>
              </a:rPr>
              <a:t>Europol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  <a:hlinkClick r:id="rId13" tooltip="Eurojust"/>
              </a:rPr>
              <a:t>Eurojust</a:t>
            </a:r>
            <a:r>
              <a:rPr lang="en-US" dirty="0">
                <a:solidFill>
                  <a:schemeClr val="tx1"/>
                </a:solidFill>
              </a:rPr>
              <a:t>, the establishing of interoperability of police databases, a </a:t>
            </a:r>
            <a:r>
              <a:rPr lang="en-US" dirty="0" err="1">
                <a:solidFill>
                  <a:schemeClr val="tx1"/>
                </a:solidFill>
              </a:rPr>
              <a:t>centralised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14" tooltip="Resident register"/>
              </a:rPr>
              <a:t>resident register</a:t>
            </a:r>
            <a:r>
              <a:rPr lang="en-US" dirty="0">
                <a:solidFill>
                  <a:schemeClr val="tx1"/>
                </a:solidFill>
              </a:rPr>
              <a:t>, improved </a:t>
            </a:r>
            <a:r>
              <a:rPr lang="en-US" dirty="0">
                <a:solidFill>
                  <a:schemeClr val="tx1"/>
                </a:solidFill>
                <a:hlinkClick r:id="rId15" tooltip="Spy satellite"/>
              </a:rPr>
              <a:t>satellite surveillance</a:t>
            </a:r>
            <a:r>
              <a:rPr lang="en-US" dirty="0">
                <a:solidFill>
                  <a:schemeClr val="tx1"/>
                </a:solidFill>
              </a:rPr>
              <a:t>, joined </a:t>
            </a:r>
            <a:r>
              <a:rPr lang="en-US" dirty="0">
                <a:solidFill>
                  <a:schemeClr val="tx1"/>
                </a:solidFill>
                <a:hlinkClick r:id="rId16" tooltip="Deportation"/>
              </a:rPr>
              <a:t>deportation</a:t>
            </a:r>
            <a:r>
              <a:rPr lang="en-US" dirty="0">
                <a:solidFill>
                  <a:schemeClr val="tx1"/>
                </a:solidFill>
              </a:rPr>
              <a:t> planes and flights, new </a:t>
            </a:r>
            <a:r>
              <a:rPr lang="en-US" dirty="0">
                <a:solidFill>
                  <a:schemeClr val="tx1"/>
                </a:solidFill>
                <a:hlinkClick r:id="rId17" tooltip="Refugee camp"/>
              </a:rPr>
              <a:t>refugee camps</a:t>
            </a:r>
            <a:r>
              <a:rPr lang="en-US" dirty="0">
                <a:solidFill>
                  <a:schemeClr val="tx1"/>
                </a:solidFill>
              </a:rPr>
              <a:t> outside the EU territory, usage of the military against immigration, police intervention outside of EU territory, expansion of the </a:t>
            </a:r>
            <a:r>
              <a:rPr lang="en-US" dirty="0">
                <a:solidFill>
                  <a:schemeClr val="tx1"/>
                </a:solidFill>
                <a:hlinkClick r:id="rId18" tooltip="European Gendarmerie Force"/>
              </a:rPr>
              <a:t>European Gendarmerie Force</a:t>
            </a:r>
            <a:r>
              <a:rPr lang="en-US" dirty="0">
                <a:solidFill>
                  <a:schemeClr val="tx1"/>
                </a:solidFill>
              </a:rPr>
              <a:t> and intensified cooperation of secret services, etc..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264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 Legal Culture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culture, in its most general sense, is one way of describing relatively</a:t>
            </a:r>
          </a:p>
          <a:p>
            <a:r>
              <a:rPr lang="en-US" dirty="0"/>
              <a:t>stable patterns of legally oriented social </a:t>
            </a:r>
            <a:r>
              <a:rPr lang="en-US" dirty="0" err="1"/>
              <a:t>behaviour</a:t>
            </a:r>
            <a:r>
              <a:rPr lang="en-US" dirty="0"/>
              <a:t> and attitudes. The</a:t>
            </a:r>
          </a:p>
          <a:p>
            <a:r>
              <a:rPr lang="en-US" dirty="0"/>
              <a:t>identifying elements of legal culture range from facts about institutions such</a:t>
            </a:r>
          </a:p>
          <a:p>
            <a:r>
              <a:rPr lang="en-US" dirty="0"/>
              <a:t>as the number and role of lawyers or the ways judges are appointed and</a:t>
            </a:r>
          </a:p>
          <a:p>
            <a:r>
              <a:rPr lang="en-US" dirty="0"/>
              <a:t>controlled, to various forms of </a:t>
            </a:r>
            <a:r>
              <a:rPr lang="en-US" dirty="0" err="1"/>
              <a:t>behaviour</a:t>
            </a:r>
            <a:r>
              <a:rPr lang="en-US" dirty="0"/>
              <a:t> such as litigation or prison rates,</a:t>
            </a:r>
          </a:p>
          <a:p>
            <a:r>
              <a:rPr lang="en-US" dirty="0"/>
              <a:t>and, at the other extreme, more nebulous aspects of ideas, values,</a:t>
            </a:r>
          </a:p>
          <a:p>
            <a:r>
              <a:rPr lang="en-US" dirty="0"/>
              <a:t>aspirations and mentalities. Like culture itself, legal culture is about who</a:t>
            </a:r>
          </a:p>
          <a:p>
            <a:r>
              <a:rPr lang="en-US" dirty="0"/>
              <a:t>we are not just what we do.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634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Enforcement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761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8323"/>
          </a:xfrm>
        </p:spPr>
        <p:txBody>
          <a:bodyPr/>
          <a:lstStyle/>
          <a:p>
            <a:r>
              <a:rPr lang="hr-HR" dirty="0" smtClean="0"/>
              <a:t>i</a:t>
            </a:r>
            <a:r>
              <a:rPr lang="en-US" dirty="0" err="1" smtClean="0"/>
              <a:t>nternal</a:t>
            </a:r>
            <a:r>
              <a:rPr lang="en-US" dirty="0" smtClean="0"/>
              <a:t> </a:t>
            </a:r>
            <a:r>
              <a:rPr lang="en-US" dirty="0"/>
              <a:t>and 'external' legal culture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533" y="1428639"/>
            <a:ext cx="10058400" cy="4023360"/>
          </a:xfrm>
        </p:spPr>
        <p:txBody>
          <a:bodyPr/>
          <a:lstStyle/>
          <a:p>
            <a:endParaRPr lang="hr-HR" dirty="0" smtClean="0"/>
          </a:p>
          <a:p>
            <a:r>
              <a:rPr lang="en-US" sz="2800" dirty="0" smtClean="0"/>
              <a:t>'internal legal</a:t>
            </a:r>
            <a:r>
              <a:rPr lang="hr-HR" sz="2800" dirty="0" smtClean="0"/>
              <a:t> </a:t>
            </a:r>
            <a:r>
              <a:rPr lang="en-US" sz="2800" dirty="0" smtClean="0"/>
              <a:t>culture</a:t>
            </a:r>
            <a:r>
              <a:rPr lang="en-US" sz="2800" dirty="0"/>
              <a:t>' refers to the ideas and practices of legal professionals; </a:t>
            </a:r>
            <a:r>
              <a:rPr lang="en-US" sz="2800" dirty="0" smtClean="0"/>
              <a:t>'external</a:t>
            </a:r>
            <a:r>
              <a:rPr lang="hr-HR" sz="2800" dirty="0" smtClean="0"/>
              <a:t> </a:t>
            </a:r>
            <a:r>
              <a:rPr lang="en-US" sz="2800" dirty="0" smtClean="0"/>
              <a:t>legal </a:t>
            </a:r>
            <a:r>
              <a:rPr lang="en-US" sz="2800" dirty="0"/>
              <a:t>culture', on the other hand, is the name given to the opinions</a:t>
            </a:r>
            <a:r>
              <a:rPr lang="en-US" sz="2800" dirty="0" smtClean="0"/>
              <a:t>,</a:t>
            </a:r>
            <a:r>
              <a:rPr lang="hr-HR" sz="2800" dirty="0" smtClean="0"/>
              <a:t> </a:t>
            </a:r>
            <a:r>
              <a:rPr lang="en-US" sz="2800" dirty="0" smtClean="0"/>
              <a:t> interests</a:t>
            </a:r>
            <a:r>
              <a:rPr lang="en-US" sz="2800" dirty="0"/>
              <a:t>, and pressures brought to bear on law by wider social groups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0934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11277600" cy="1143000"/>
          </a:xfrm>
        </p:spPr>
        <p:txBody>
          <a:bodyPr/>
          <a:lstStyle/>
          <a:p>
            <a:r>
              <a:rPr lang="hr-HR" altLang="sr-Latn-RS" dirty="0" err="1" smtClean="0"/>
              <a:t>Formalism</a:t>
            </a:r>
            <a:endParaRPr lang="hr-HR" altLang="sr-Latn-R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4295" y="1981200"/>
            <a:ext cx="9922042" cy="4114800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hr-HR" altLang="sr-Latn-RS" sz="2600" dirty="0" smtClean="0"/>
              <a:t>In </a:t>
            </a:r>
            <a:r>
              <a:rPr lang="hr-HR" altLang="sr-Latn-RS" sz="2600" dirty="0" err="1"/>
              <a:t>societies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where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formal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economic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and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administrative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models</a:t>
            </a:r>
            <a:r>
              <a:rPr lang="hr-HR" altLang="sr-Latn-RS" sz="2600" dirty="0"/>
              <a:t> provide </a:t>
            </a:r>
            <a:r>
              <a:rPr lang="hr-HR" altLang="sr-Latn-RS" sz="2600" dirty="0" err="1"/>
              <a:t>relatively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accurate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images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of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reality</a:t>
            </a:r>
            <a:r>
              <a:rPr lang="hr-HR" altLang="sr-Latn-RS" sz="2600" dirty="0"/>
              <a:t>, </a:t>
            </a:r>
            <a:r>
              <a:rPr lang="hr-HR" altLang="sr-Latn-RS" sz="2600" dirty="0" err="1"/>
              <a:t>it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practical</a:t>
            </a:r>
            <a:r>
              <a:rPr lang="hr-HR" altLang="sr-Latn-RS" sz="2600" dirty="0"/>
              <a:t> to </a:t>
            </a:r>
            <a:r>
              <a:rPr lang="hr-HR" altLang="sr-Latn-RS" sz="2600" dirty="0" err="1"/>
              <a:t>study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the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models</a:t>
            </a:r>
            <a:r>
              <a:rPr lang="hr-HR" altLang="sr-Latn-RS" sz="2600" dirty="0"/>
              <a:t>, </a:t>
            </a:r>
            <a:r>
              <a:rPr lang="hr-HR" altLang="sr-Latn-RS" sz="2600" dirty="0" err="1"/>
              <a:t>including</a:t>
            </a:r>
            <a:r>
              <a:rPr lang="hr-HR" altLang="sr-Latn-RS" sz="2600" dirty="0"/>
              <a:t> on </a:t>
            </a:r>
            <a:r>
              <a:rPr lang="hr-HR" altLang="sr-Latn-RS" sz="2600" dirty="0" err="1"/>
              <a:t>the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administrative</a:t>
            </a:r>
            <a:r>
              <a:rPr lang="hr-HR" altLang="sr-Latn-RS" sz="2600" dirty="0"/>
              <a:t> side, </a:t>
            </a:r>
            <a:r>
              <a:rPr lang="hr-HR" altLang="sr-Latn-RS" sz="2600" dirty="0" err="1"/>
              <a:t>laws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and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regulations</a:t>
            </a:r>
            <a:r>
              <a:rPr lang="hr-HR" altLang="sr-Latn-RS" sz="2600" dirty="0"/>
              <a:t>, </a:t>
            </a:r>
            <a:r>
              <a:rPr lang="hr-HR" altLang="sr-Latn-RS" sz="2600" dirty="0" err="1"/>
              <a:t>since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these</a:t>
            </a:r>
            <a:r>
              <a:rPr lang="hr-HR" altLang="sr-Latn-RS" sz="2600" dirty="0"/>
              <a:t> provide </a:t>
            </a:r>
            <a:r>
              <a:rPr lang="hr-HR" altLang="sr-Latn-RS" sz="2600" dirty="0" err="1"/>
              <a:t>good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evidence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of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practice</a:t>
            </a:r>
            <a:r>
              <a:rPr lang="hr-HR" altLang="sr-Latn-RS" sz="2600" dirty="0"/>
              <a:t>, </a:t>
            </a:r>
            <a:r>
              <a:rPr lang="hr-HR" altLang="sr-Latn-RS" sz="2600" dirty="0" err="1"/>
              <a:t>and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changes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them</a:t>
            </a:r>
            <a:r>
              <a:rPr lang="hr-HR" altLang="sr-Latn-RS" sz="2600" dirty="0"/>
              <a:t> are </a:t>
            </a:r>
            <a:r>
              <a:rPr lang="hr-HR" altLang="sr-Latn-RS" sz="2600" dirty="0" err="1"/>
              <a:t>followed</a:t>
            </a:r>
            <a:r>
              <a:rPr lang="hr-HR" altLang="sr-Latn-RS" sz="2600" dirty="0"/>
              <a:t>  </a:t>
            </a:r>
            <a:r>
              <a:rPr lang="hr-HR" altLang="sr-Latn-RS" sz="2600" dirty="0" err="1"/>
              <a:t>by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corresponding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changes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practice</a:t>
            </a:r>
            <a:r>
              <a:rPr lang="hr-HR" altLang="sr-Latn-RS" sz="2600" dirty="0"/>
              <a:t>. But </a:t>
            </a:r>
            <a:r>
              <a:rPr lang="hr-HR" altLang="sr-Latn-RS" sz="2600" dirty="0" err="1"/>
              <a:t>where</a:t>
            </a:r>
            <a:r>
              <a:rPr lang="hr-HR" altLang="sr-Latn-RS" sz="2600" dirty="0"/>
              <a:t>  </a:t>
            </a:r>
            <a:r>
              <a:rPr lang="hr-HR" altLang="sr-Latn-RS" sz="2600" dirty="0" err="1"/>
              <a:t>the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formal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models</a:t>
            </a:r>
            <a:r>
              <a:rPr lang="hr-HR" altLang="sr-Latn-RS" sz="2600" dirty="0"/>
              <a:t> are far </a:t>
            </a:r>
            <a:r>
              <a:rPr lang="hr-HR" altLang="sr-Latn-RS" sz="2600" dirty="0" err="1"/>
              <a:t>removed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from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reality</a:t>
            </a:r>
            <a:r>
              <a:rPr lang="hr-HR" altLang="sr-Latn-RS" sz="2600" dirty="0"/>
              <a:t>, </a:t>
            </a:r>
            <a:r>
              <a:rPr lang="hr-HR" altLang="sr-Latn-RS" sz="2600" dirty="0" err="1"/>
              <a:t>such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study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of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legal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and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administrative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models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becomes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increasingly</a:t>
            </a:r>
            <a:r>
              <a:rPr lang="hr-HR" altLang="sr-Latn-RS" sz="2600" dirty="0"/>
              <a:t> '</a:t>
            </a:r>
            <a:r>
              <a:rPr lang="hr-HR" altLang="sr-Latn-RS" sz="2600" dirty="0" err="1"/>
              <a:t>legalistic</a:t>
            </a:r>
            <a:r>
              <a:rPr lang="hr-HR" altLang="sr-Latn-RS" sz="2600" dirty="0"/>
              <a:t>'; </a:t>
            </a:r>
            <a:r>
              <a:rPr lang="hr-HR" altLang="sr-Latn-RS" sz="2600" dirty="0" err="1"/>
              <a:t>that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is</a:t>
            </a:r>
            <a:r>
              <a:rPr lang="hr-HR" altLang="sr-Latn-RS" sz="2600" dirty="0"/>
              <a:t> , </a:t>
            </a:r>
            <a:r>
              <a:rPr lang="hr-HR" altLang="sr-Latn-RS" sz="2600" dirty="0" err="1"/>
              <a:t>it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provides</a:t>
            </a:r>
            <a:r>
              <a:rPr lang="hr-HR" altLang="sr-Latn-RS" sz="2600" dirty="0"/>
              <a:t> a </a:t>
            </a:r>
            <a:r>
              <a:rPr lang="hr-HR" altLang="sr-Latn-RS" sz="2600" dirty="0" err="1"/>
              <a:t>less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and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less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accurate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picture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of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relity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and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an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increasingly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ineffective</a:t>
            </a:r>
            <a:r>
              <a:rPr lang="hr-HR" altLang="sr-Latn-RS" sz="2600" dirty="0"/>
              <a:t> </a:t>
            </a:r>
            <a:r>
              <a:rPr lang="hr-HR" altLang="sr-Latn-RS" sz="2600" dirty="0" err="1"/>
              <a:t>technique</a:t>
            </a:r>
            <a:r>
              <a:rPr lang="hr-HR" altLang="sr-Latn-RS" sz="2600" dirty="0"/>
              <a:t> for </a:t>
            </a:r>
            <a:r>
              <a:rPr lang="hr-HR" altLang="sr-Latn-RS" sz="2600" dirty="0" err="1"/>
              <a:t>changing</a:t>
            </a:r>
            <a:r>
              <a:rPr lang="hr-HR" altLang="sr-Latn-RS" sz="2600" dirty="0"/>
              <a:t> </a:t>
            </a:r>
            <a:r>
              <a:rPr lang="hr-HR" altLang="sr-Latn-RS" sz="2600" dirty="0" err="1" smtClean="0"/>
              <a:t>it</a:t>
            </a:r>
            <a:r>
              <a:rPr lang="hr-HR" altLang="sr-Latn-RS" sz="2600" dirty="0"/>
              <a:t>.</a:t>
            </a:r>
            <a:endParaRPr lang="hr-BA" altLang="sr-Latn-RS" dirty="0" smtClean="0">
              <a:hlinkClick r:id="" action="ppaction://noaction"/>
            </a:endParaRPr>
          </a:p>
          <a:p>
            <a:pPr>
              <a:lnSpc>
                <a:spcPct val="90000"/>
              </a:lnSpc>
            </a:pPr>
            <a:r>
              <a:rPr lang="hr-BA" altLang="sr-Latn-RS" dirty="0" smtClean="0">
                <a:hlinkClick r:id="" action="ppaction://noaction"/>
              </a:rPr>
              <a:t>[</a:t>
            </a:r>
            <a:r>
              <a:rPr lang="hr-BA" altLang="sr-Latn-RS" dirty="0">
                <a:hlinkClick r:id="" action="ppaction://noaction"/>
              </a:rPr>
              <a:t>1</a:t>
            </a:r>
            <a:r>
              <a:rPr lang="hr-BA" altLang="sr-Latn-RS" sz="1600" dirty="0">
                <a:hlinkClick r:id="" action="ppaction://noaction"/>
              </a:rPr>
              <a:t>]</a:t>
            </a:r>
            <a:r>
              <a:rPr lang="hr-BA" altLang="sr-Latn-RS" sz="1600" dirty="0"/>
              <a:t> </a:t>
            </a:r>
            <a:r>
              <a:rPr lang="hr-HR" altLang="sr-Latn-RS" sz="1600" dirty="0" err="1"/>
              <a:t>F.Riggs</a:t>
            </a:r>
            <a:r>
              <a:rPr lang="hr-HR" altLang="sr-Latn-RS" sz="1600" dirty="0"/>
              <a:t>, </a:t>
            </a:r>
            <a:r>
              <a:rPr lang="hr-HR" altLang="sr-Latn-RS" sz="1600" dirty="0" err="1"/>
              <a:t>Administration</a:t>
            </a:r>
            <a:r>
              <a:rPr lang="hr-HR" altLang="sr-Latn-RS" sz="1600" dirty="0"/>
              <a:t> </a:t>
            </a:r>
            <a:r>
              <a:rPr lang="hr-HR" altLang="sr-Latn-RS" sz="1600" dirty="0" err="1"/>
              <a:t>in</a:t>
            </a:r>
            <a:r>
              <a:rPr lang="hr-HR" altLang="sr-Latn-RS" sz="1600" dirty="0"/>
              <a:t> </a:t>
            </a:r>
            <a:r>
              <a:rPr lang="hr-HR" altLang="sr-Latn-RS" sz="1600" dirty="0" err="1"/>
              <a:t>Developing</a:t>
            </a:r>
            <a:r>
              <a:rPr lang="hr-HR" altLang="sr-Latn-RS" sz="1600" dirty="0"/>
              <a:t> </a:t>
            </a:r>
            <a:r>
              <a:rPr lang="hr-HR" altLang="sr-Latn-RS" sz="1600" dirty="0" err="1"/>
              <a:t>Countries</a:t>
            </a:r>
            <a:r>
              <a:rPr lang="hr-HR" altLang="sr-Latn-RS" sz="1600" dirty="0"/>
              <a:t>: </a:t>
            </a:r>
            <a:r>
              <a:rPr lang="hr-HR" altLang="sr-Latn-RS" sz="1600" dirty="0" err="1"/>
              <a:t>The</a:t>
            </a:r>
            <a:r>
              <a:rPr lang="hr-HR" altLang="sr-Latn-RS" sz="1600" dirty="0"/>
              <a:t> </a:t>
            </a:r>
            <a:r>
              <a:rPr lang="hr-HR" altLang="sr-Latn-RS" sz="1600" dirty="0" err="1"/>
              <a:t>Theory</a:t>
            </a:r>
            <a:r>
              <a:rPr lang="hr-HR" altLang="sr-Latn-RS" sz="1600" dirty="0"/>
              <a:t> </a:t>
            </a:r>
            <a:r>
              <a:rPr lang="hr-HR" altLang="sr-Latn-RS" sz="1600" dirty="0" err="1"/>
              <a:t>of</a:t>
            </a:r>
            <a:r>
              <a:rPr lang="hr-HR" altLang="sr-Latn-RS" sz="1600" dirty="0"/>
              <a:t> </a:t>
            </a:r>
            <a:r>
              <a:rPr lang="hr-HR" altLang="sr-Latn-RS" sz="1600" dirty="0" err="1"/>
              <a:t>Prismatric</a:t>
            </a:r>
            <a:r>
              <a:rPr lang="hr-HR" altLang="sr-Latn-RS" sz="1600" dirty="0"/>
              <a:t> </a:t>
            </a:r>
            <a:r>
              <a:rPr lang="hr-HR" altLang="sr-Latn-RS" sz="1600" dirty="0" err="1"/>
              <a:t>Society</a:t>
            </a:r>
            <a:r>
              <a:rPr lang="hr-HR" altLang="sr-Latn-RS" sz="1600" dirty="0"/>
              <a:t>,  Boston, 1964, 18.</a:t>
            </a:r>
            <a:endParaRPr lang="hr-BA" altLang="sr-Latn-RS" sz="1600" dirty="0"/>
          </a:p>
          <a:p>
            <a:pPr>
              <a:lnSpc>
                <a:spcPct val="90000"/>
              </a:lnSpc>
            </a:pPr>
            <a:endParaRPr lang="hr-HR" altLang="sr-Latn-R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613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transplants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Deliberate</a:t>
            </a:r>
            <a:r>
              <a:rPr lang="hr-HR" dirty="0" smtClean="0"/>
              <a:t> </a:t>
            </a:r>
            <a:r>
              <a:rPr lang="en-US" dirty="0" smtClean="0"/>
              <a:t>attempts </a:t>
            </a:r>
            <a:r>
              <a:rPr lang="en-US" dirty="0"/>
              <a:t>at the socio-legal engineering of so called 'legal transplants' can</a:t>
            </a:r>
          </a:p>
          <a:p>
            <a:r>
              <a:rPr lang="en-US" dirty="0"/>
              <a:t>range from single laws and legal institutions to entire codes or borrowed</a:t>
            </a:r>
          </a:p>
          <a:p>
            <a:r>
              <a:rPr lang="en-US" dirty="0"/>
              <a:t>systems of law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smtClean="0"/>
              <a:t> </a:t>
            </a:r>
            <a:r>
              <a:rPr lang="en-US" dirty="0"/>
              <a:t>Law may be remade </a:t>
            </a:r>
            <a:r>
              <a:rPr lang="en-US" b="1" dirty="0"/>
              <a:t>by </a:t>
            </a:r>
            <a:r>
              <a:rPr lang="en-US" dirty="0"/>
              <a:t>wider national culture; but it </a:t>
            </a:r>
            <a:r>
              <a:rPr lang="en-US" dirty="0" smtClean="0"/>
              <a:t>can</a:t>
            </a:r>
            <a:r>
              <a:rPr lang="hr-H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itself help </a:t>
            </a:r>
            <a:r>
              <a:rPr lang="en-US" dirty="0" err="1"/>
              <a:t>mould</a:t>
            </a:r>
            <a:r>
              <a:rPr lang="en-US" dirty="0"/>
              <a:t> that culture. 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14604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2400" dirty="0" err="1"/>
              <a:t>Hence</a:t>
            </a:r>
            <a:r>
              <a:rPr lang="hr-HR" sz="2400" dirty="0"/>
              <a:t> </a:t>
            </a:r>
            <a:r>
              <a:rPr lang="hr-HR" sz="2400" dirty="0" err="1" smtClean="0"/>
              <a:t>excommunist</a:t>
            </a:r>
            <a:r>
              <a:rPr lang="hr-HR" sz="2400" dirty="0" smtClean="0"/>
              <a:t> </a:t>
            </a:r>
            <a:r>
              <a:rPr lang="en-US" sz="2400" dirty="0" smtClean="0"/>
              <a:t>countries </a:t>
            </a:r>
            <a:r>
              <a:rPr lang="en-US" sz="2400" dirty="0"/>
              <a:t>try to become more like selected examples of the </a:t>
            </a:r>
            <a:r>
              <a:rPr lang="en-US" sz="2400" dirty="0" smtClean="0"/>
              <a:t>more</a:t>
            </a:r>
            <a:r>
              <a:rPr lang="hr-HR" sz="2400" dirty="0" smtClean="0"/>
              <a:t> </a:t>
            </a:r>
            <a:r>
              <a:rPr lang="en-US" sz="2400" dirty="0" smtClean="0"/>
              <a:t>successful </a:t>
            </a:r>
            <a:r>
              <a:rPr lang="en-US" sz="2400" dirty="0"/>
              <a:t>market societies</a:t>
            </a:r>
            <a:r>
              <a:rPr lang="en-US" sz="2400" dirty="0" smtClean="0"/>
              <a:t>,</a:t>
            </a:r>
            <a:r>
              <a:rPr lang="hr-HR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/>
              <a:t>The hope is that </a:t>
            </a:r>
            <a:r>
              <a:rPr lang="en-US" sz="2400" dirty="0" smtClean="0"/>
              <a:t>law</a:t>
            </a:r>
            <a:r>
              <a:rPr lang="hr-HR" sz="2400" dirty="0" smtClean="0"/>
              <a:t> </a:t>
            </a:r>
            <a:r>
              <a:rPr lang="en-US" sz="2400" dirty="0" smtClean="0"/>
              <a:t>may </a:t>
            </a:r>
            <a:r>
              <a:rPr lang="en-US" sz="2400" dirty="0"/>
              <a:t>be a means of resolving current problems </a:t>
            </a:r>
            <a:r>
              <a:rPr lang="en-US" sz="2400" b="1" dirty="0"/>
              <a:t>by </a:t>
            </a:r>
            <a:r>
              <a:rPr lang="en-US" sz="2400" dirty="0"/>
              <a:t>transforming their </a:t>
            </a:r>
            <a:r>
              <a:rPr lang="en-US" sz="2400" dirty="0" smtClean="0"/>
              <a:t>society</a:t>
            </a:r>
            <a:r>
              <a:rPr lang="hr-HR" sz="2400" dirty="0" smtClean="0"/>
              <a:t> </a:t>
            </a:r>
            <a:r>
              <a:rPr lang="en-US" sz="2400" dirty="0" smtClean="0"/>
              <a:t>into </a:t>
            </a:r>
            <a:r>
              <a:rPr lang="en-US" sz="2400" dirty="0"/>
              <a:t>one more like the source of such borrowed law; legal transfer </a:t>
            </a:r>
            <a:r>
              <a:rPr lang="en-US" sz="2400" dirty="0" smtClean="0"/>
              <a:t>becomes</a:t>
            </a:r>
            <a:r>
              <a:rPr lang="hr-HR" sz="2400" dirty="0" smtClean="0"/>
              <a:t> </a:t>
            </a:r>
            <a:r>
              <a:rPr lang="en-US" sz="2400" dirty="0" smtClean="0"/>
              <a:t>part </a:t>
            </a:r>
            <a:r>
              <a:rPr lang="en-US" sz="2400" dirty="0"/>
              <a:t>of the effort to become more democratic, more </a:t>
            </a:r>
            <a:r>
              <a:rPr lang="en-US" sz="2400" dirty="0" smtClean="0"/>
              <a:t>economically</a:t>
            </a:r>
            <a:r>
              <a:rPr lang="hr-HR" sz="2400" dirty="0" smtClean="0"/>
              <a:t> </a:t>
            </a:r>
            <a:r>
              <a:rPr lang="en-US" sz="2400" dirty="0" smtClean="0"/>
              <a:t>successful</a:t>
            </a:r>
            <a:r>
              <a:rPr lang="en-US" sz="2400" dirty="0"/>
              <a:t>, more secular </a:t>
            </a:r>
            <a:r>
              <a:rPr lang="en-US" sz="2400" b="1" dirty="0"/>
              <a:t>- </a:t>
            </a:r>
            <a:r>
              <a:rPr lang="en-US" sz="2400" dirty="0"/>
              <a:t>or more religious. In what is almost a species </a:t>
            </a:r>
            <a:r>
              <a:rPr lang="en-US" sz="2400" dirty="0" smtClean="0"/>
              <a:t>of</a:t>
            </a:r>
            <a:r>
              <a:rPr lang="hr-HR" sz="2400" dirty="0" smtClean="0"/>
              <a:t> </a:t>
            </a:r>
            <a:r>
              <a:rPr lang="en-US" sz="2400" dirty="0" smtClean="0"/>
              <a:t>sympathetic </a:t>
            </a:r>
            <a:r>
              <a:rPr lang="en-US" sz="2400" dirty="0"/>
              <a:t>magic borrowed law is deemed capable of bringing about </a:t>
            </a:r>
            <a:r>
              <a:rPr lang="en-US" sz="2400" dirty="0" smtClean="0"/>
              <a:t>the</a:t>
            </a:r>
            <a:r>
              <a:rPr lang="hr-HR" sz="2400" dirty="0" smtClean="0"/>
              <a:t> </a:t>
            </a:r>
            <a:r>
              <a:rPr lang="en-US" sz="2400" dirty="0" smtClean="0"/>
              <a:t>same </a:t>
            </a:r>
            <a:r>
              <a:rPr lang="en-US" sz="2400" dirty="0"/>
              <a:t>conditions of a flourishing economy or a healthy civil society that </a:t>
            </a:r>
            <a:r>
              <a:rPr lang="en-US" sz="2400" dirty="0" smtClean="0"/>
              <a:t>are</a:t>
            </a:r>
            <a:r>
              <a:rPr lang="hr-HR" sz="2400" dirty="0" smtClean="0"/>
              <a:t> </a:t>
            </a:r>
            <a:r>
              <a:rPr lang="en-US" sz="2400" dirty="0" smtClean="0"/>
              <a:t>found </a:t>
            </a:r>
            <a:r>
              <a:rPr lang="en-US" sz="2400" dirty="0"/>
              <a:t>in the social context from which the borrowed law has been taken.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0978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Convergence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Convergence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Anglo-</a:t>
            </a:r>
            <a:r>
              <a:rPr lang="hr-HR" sz="3200" dirty="0" err="1" smtClean="0"/>
              <a:t>Saxon</a:t>
            </a:r>
            <a:r>
              <a:rPr lang="hr-HR" sz="3200" dirty="0" smtClean="0"/>
              <a:t> model?</a:t>
            </a:r>
          </a:p>
          <a:p>
            <a:r>
              <a:rPr lang="en-US" sz="3200" dirty="0" smtClean="0"/>
              <a:t>National </a:t>
            </a:r>
            <a:r>
              <a:rPr lang="en-US" sz="3200" dirty="0"/>
              <a:t>versions of the Continental legal </a:t>
            </a:r>
            <a:r>
              <a:rPr lang="en-US" sz="3200" dirty="0" smtClean="0"/>
              <a:t>system</a:t>
            </a:r>
            <a:r>
              <a:rPr lang="hr-HR" sz="3200" dirty="0" smtClean="0"/>
              <a:t> </a:t>
            </a:r>
            <a:r>
              <a:rPr lang="en-US" sz="3200" dirty="0" smtClean="0"/>
              <a:t>embodied </a:t>
            </a:r>
            <a:r>
              <a:rPr lang="en-US" sz="3200" dirty="0"/>
              <a:t>in ready packaged Codes are also being exported, especially </a:t>
            </a:r>
            <a:r>
              <a:rPr lang="en-US" sz="3200" dirty="0" smtClean="0"/>
              <a:t>to</a:t>
            </a:r>
            <a:r>
              <a:rPr lang="hr-HR" sz="3200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/>
              <a:t>ex-communist world. In addition, the ideals represented by the 'rule </a:t>
            </a:r>
            <a:r>
              <a:rPr lang="en-US" sz="3200" dirty="0" smtClean="0"/>
              <a:t>of</a:t>
            </a:r>
            <a:r>
              <a:rPr lang="hr-HR" sz="3200" dirty="0" smtClean="0"/>
              <a:t> </a:t>
            </a:r>
            <a:r>
              <a:rPr lang="en-US" sz="3200" dirty="0" smtClean="0"/>
              <a:t>law</a:t>
            </a:r>
            <a:r>
              <a:rPr lang="en-US" sz="3200" dirty="0"/>
              <a:t>' itself, as a way of providing certainty and keeping the state </a:t>
            </a:r>
            <a:r>
              <a:rPr lang="en-US" sz="3200" dirty="0" smtClean="0"/>
              <a:t>within</a:t>
            </a:r>
            <a:r>
              <a:rPr lang="hr-HR" sz="3200" dirty="0" smtClean="0"/>
              <a:t> </a:t>
            </a:r>
            <a:r>
              <a:rPr lang="en-US" sz="3200" dirty="0" smtClean="0"/>
              <a:t>bounds</a:t>
            </a:r>
            <a:r>
              <a:rPr lang="en-US" sz="3200" dirty="0"/>
              <a:t>, seem increasingly outdated for the regulation of </a:t>
            </a:r>
            <a:r>
              <a:rPr lang="en-US" sz="3200" dirty="0" smtClean="0"/>
              <a:t>international</a:t>
            </a:r>
            <a:r>
              <a:rPr lang="hr-HR" sz="3200" dirty="0" smtClean="0"/>
              <a:t> </a:t>
            </a:r>
            <a:r>
              <a:rPr lang="en-US" sz="3200" dirty="0" smtClean="0"/>
              <a:t>commercial </a:t>
            </a:r>
            <a:r>
              <a:rPr lang="en-US" sz="3200" dirty="0"/>
              <a:t>exchange by computer between multinationals which are </a:t>
            </a:r>
            <a:r>
              <a:rPr lang="en-US" sz="3200" dirty="0" smtClean="0"/>
              <a:t>more</a:t>
            </a:r>
            <a:r>
              <a:rPr lang="hr-HR" sz="3200" dirty="0" smtClean="0"/>
              <a:t> </a:t>
            </a:r>
            <a:r>
              <a:rPr lang="en-US" sz="3200" dirty="0" smtClean="0"/>
              <a:t>powerful </a:t>
            </a:r>
            <a:r>
              <a:rPr lang="en-US" sz="3200" dirty="0"/>
              <a:t>than many of the governments of the countries in which </a:t>
            </a:r>
            <a:r>
              <a:rPr lang="en-US" sz="3200" dirty="0" smtClean="0"/>
              <a:t>they</a:t>
            </a:r>
            <a:r>
              <a:rPr lang="hr-HR" sz="3200" dirty="0" smtClean="0"/>
              <a:t> </a:t>
            </a:r>
            <a:r>
              <a:rPr lang="hr-HR" sz="3200" dirty="0" err="1" smtClean="0"/>
              <a:t>trade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87020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Convergence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200" dirty="0" err="1" smtClean="0"/>
              <a:t>Convergence</a:t>
            </a:r>
            <a:r>
              <a:rPr lang="hr-HR" sz="3200" dirty="0" smtClean="0"/>
              <a:t> </a:t>
            </a:r>
            <a:r>
              <a:rPr lang="hr-HR" sz="3200" dirty="0" err="1" smtClean="0"/>
              <a:t>of</a:t>
            </a:r>
            <a:r>
              <a:rPr lang="hr-HR" sz="3200" dirty="0" smtClean="0"/>
              <a:t> Anglo-</a:t>
            </a:r>
            <a:r>
              <a:rPr lang="hr-HR" sz="3200" dirty="0" err="1" smtClean="0"/>
              <a:t>Saxon</a:t>
            </a:r>
            <a:r>
              <a:rPr lang="hr-HR" sz="3200" dirty="0" smtClean="0"/>
              <a:t> model?</a:t>
            </a:r>
          </a:p>
          <a:p>
            <a:r>
              <a:rPr lang="en-US" sz="3200" dirty="0"/>
              <a:t>Common law systems, for example, tend to focus more</a:t>
            </a:r>
          </a:p>
          <a:p>
            <a:r>
              <a:rPr lang="en-US" sz="3200" dirty="0"/>
              <a:t>on the link between law, economics and society; civil law </a:t>
            </a:r>
            <a:r>
              <a:rPr lang="en-US" sz="3200" dirty="0" smtClean="0"/>
              <a:t>systems</a:t>
            </a:r>
            <a:r>
              <a:rPr lang="hr-HR" sz="3200" dirty="0" smtClean="0"/>
              <a:t> </a:t>
            </a:r>
            <a:r>
              <a:rPr lang="en-US" sz="3200" dirty="0" smtClean="0"/>
              <a:t>principally </a:t>
            </a:r>
            <a:r>
              <a:rPr lang="en-US" sz="3200" dirty="0"/>
              <a:t>on that between law, politics and society</a:t>
            </a:r>
            <a:endParaRPr lang="hr-HR" sz="3200" dirty="0" smtClean="0"/>
          </a:p>
        </p:txBody>
      </p:sp>
    </p:spTree>
    <p:extLst>
      <p:ext uri="{BB962C8B-B14F-4D97-AF65-F5344CB8AC3E}">
        <p14:creationId xmlns:p14="http://schemas.microsoft.com/office/powerpoint/2010/main" val="38552663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561</TotalTime>
  <Words>999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The Concept of Legal Culture</vt:lpstr>
      <vt:lpstr>The Meaning of Legal Culture</vt:lpstr>
      <vt:lpstr>Enforcement</vt:lpstr>
      <vt:lpstr>internal and 'external' legal culture</vt:lpstr>
      <vt:lpstr>Formalism</vt:lpstr>
      <vt:lpstr>Legal transplants</vt:lpstr>
      <vt:lpstr>PowerPoint Presentation</vt:lpstr>
      <vt:lpstr>Convergence</vt:lpstr>
      <vt:lpstr>Convergence</vt:lpstr>
      <vt:lpstr>PowerPoint Presentation</vt:lpstr>
      <vt:lpstr>Consensus or conspiracy</vt:lpstr>
      <vt:lpstr>tockholm Programme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Legal Culture</dc:title>
  <dc:creator>kreg</dc:creator>
  <cp:lastModifiedBy>kreg</cp:lastModifiedBy>
  <cp:revision>10</cp:revision>
  <dcterms:created xsi:type="dcterms:W3CDTF">2014-10-19T07:03:31Z</dcterms:created>
  <dcterms:modified xsi:type="dcterms:W3CDTF">2014-10-19T16:25:29Z</dcterms:modified>
</cp:coreProperties>
</file>