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0" r:id="rId6"/>
    <p:sldId id="260" r:id="rId7"/>
    <p:sldId id="261" r:id="rId8"/>
    <p:sldId id="267" r:id="rId9"/>
    <p:sldId id="268" r:id="rId10"/>
    <p:sldId id="262" r:id="rId11"/>
    <p:sldId id="265" r:id="rId12"/>
    <p:sldId id="266" r:id="rId13"/>
    <p:sldId id="269" r:id="rId14"/>
    <p:sldId id="263" r:id="rId15"/>
    <p:sldId id="264"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96" y="7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hr-HR" smtClean="0"/>
              <a:t>Uredite stil naslova matrice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smtClean="0"/>
              <a:t>Uredite stil podnaslova matrice</a:t>
            </a:r>
            <a:endParaRPr lang="en-US" dirty="0"/>
          </a:p>
        </p:txBody>
      </p:sp>
      <p:sp>
        <p:nvSpPr>
          <p:cNvPr id="4" name="Date Placeholder 3"/>
          <p:cNvSpPr>
            <a:spLocks noGrp="1"/>
          </p:cNvSpPr>
          <p:nvPr>
            <p:ph type="dt" sz="half" idx="10"/>
          </p:nvPr>
        </p:nvSpPr>
        <p:spPr/>
        <p:txBody>
          <a:bodyPr/>
          <a:lstStyle/>
          <a:p>
            <a:fld id="{FE478161-2ACA-4C8A-9F88-09237D25876A}" type="datetimeFigureOut">
              <a:rPr lang="hr-HR" smtClean="0"/>
              <a:t>23.3.2016.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38ED83A-C5E5-4CAB-B06E-C4FF559A7630}" type="slidenum">
              <a:rPr lang="hr-HR" smtClean="0"/>
              <a:t>‹#›</a:t>
            </a:fld>
            <a:endParaRPr lang="hr-HR"/>
          </a:p>
        </p:txBody>
      </p:sp>
    </p:spTree>
    <p:extLst>
      <p:ext uri="{BB962C8B-B14F-4D97-AF65-F5344CB8AC3E}">
        <p14:creationId xmlns:p14="http://schemas.microsoft.com/office/powerpoint/2010/main" val="28818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hr-HR" smtClean="0"/>
              <a:t>Uredite stil naslova matrice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FE478161-2ACA-4C8A-9F88-09237D25876A}" type="datetimeFigureOut">
              <a:rPr lang="hr-HR" smtClean="0"/>
              <a:t>23.3.2016.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38ED83A-C5E5-4CAB-B06E-C4FF559A7630}" type="slidenum">
              <a:rPr lang="hr-HR" smtClean="0"/>
              <a:t>‹#›</a:t>
            </a:fld>
            <a:endParaRPr lang="hr-HR"/>
          </a:p>
        </p:txBody>
      </p:sp>
    </p:spTree>
    <p:extLst>
      <p:ext uri="{BB962C8B-B14F-4D97-AF65-F5344CB8AC3E}">
        <p14:creationId xmlns:p14="http://schemas.microsoft.com/office/powerpoint/2010/main" val="83971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hr-HR" smtClean="0"/>
              <a:t>Uredite stil naslova matrice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FE478161-2ACA-4C8A-9F88-09237D25876A}" type="datetimeFigureOut">
              <a:rPr lang="hr-HR" smtClean="0"/>
              <a:t>23.3.2016.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38ED83A-C5E5-4CAB-B06E-C4FF559A7630}" type="slidenum">
              <a:rPr lang="hr-HR" smtClean="0"/>
              <a:t>‹#›</a:t>
            </a:fld>
            <a:endParaRPr lang="hr-HR"/>
          </a:p>
        </p:txBody>
      </p:sp>
    </p:spTree>
    <p:extLst>
      <p:ext uri="{BB962C8B-B14F-4D97-AF65-F5344CB8AC3E}">
        <p14:creationId xmlns:p14="http://schemas.microsoft.com/office/powerpoint/2010/main" val="2085703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hr-HR" smtClean="0"/>
              <a:t>Uredite stil naslova matrice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FE478161-2ACA-4C8A-9F88-09237D25876A}" type="datetimeFigureOut">
              <a:rPr lang="hr-HR" smtClean="0"/>
              <a:t>23.3.2016.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38ED83A-C5E5-4CAB-B06E-C4FF559A7630}" type="slidenum">
              <a:rPr lang="hr-HR" smtClean="0"/>
              <a:t>‹#›</a:t>
            </a:fld>
            <a:endParaRPr lang="hr-HR"/>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98589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hr-HR" smtClean="0"/>
              <a:t>Uredite stil naslova matrice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FE478161-2ACA-4C8A-9F88-09237D25876A}" type="datetimeFigureOut">
              <a:rPr lang="hr-HR" smtClean="0"/>
              <a:t>23.3.2016.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38ED83A-C5E5-4CAB-B06E-C4FF559A7630}" type="slidenum">
              <a:rPr lang="hr-HR" smtClean="0"/>
              <a:t>‹#›</a:t>
            </a:fld>
            <a:endParaRPr lang="hr-HR"/>
          </a:p>
        </p:txBody>
      </p:sp>
    </p:spTree>
    <p:extLst>
      <p:ext uri="{BB962C8B-B14F-4D97-AF65-F5344CB8AC3E}">
        <p14:creationId xmlns:p14="http://schemas.microsoft.com/office/powerpoint/2010/main" val="1682948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upca">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hr-HR" smtClean="0"/>
              <a:t>Uredite stil naslova matrice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3" name="Date Placeholder 2"/>
          <p:cNvSpPr>
            <a:spLocks noGrp="1"/>
          </p:cNvSpPr>
          <p:nvPr>
            <p:ph type="dt" sz="half" idx="10"/>
          </p:nvPr>
        </p:nvSpPr>
        <p:spPr/>
        <p:txBody>
          <a:bodyPr/>
          <a:lstStyle/>
          <a:p>
            <a:fld id="{FE478161-2ACA-4C8A-9F88-09237D25876A}" type="datetimeFigureOut">
              <a:rPr lang="hr-HR" smtClean="0"/>
              <a:t>23.3.2016.</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C38ED83A-C5E5-4CAB-B06E-C4FF559A7630}" type="slidenum">
              <a:rPr lang="hr-HR" smtClean="0"/>
              <a:t>‹#›</a:t>
            </a:fld>
            <a:endParaRPr lang="hr-HR"/>
          </a:p>
        </p:txBody>
      </p:sp>
    </p:spTree>
    <p:extLst>
      <p:ext uri="{BB962C8B-B14F-4D97-AF65-F5344CB8AC3E}">
        <p14:creationId xmlns:p14="http://schemas.microsoft.com/office/powerpoint/2010/main" val="3418702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upca sa slikama">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hr-HR" smtClean="0"/>
              <a:t>Uredite stil naslova matrice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3" name="Date Placeholder 2"/>
          <p:cNvSpPr>
            <a:spLocks noGrp="1"/>
          </p:cNvSpPr>
          <p:nvPr>
            <p:ph type="dt" sz="half" idx="10"/>
          </p:nvPr>
        </p:nvSpPr>
        <p:spPr/>
        <p:txBody>
          <a:bodyPr/>
          <a:lstStyle/>
          <a:p>
            <a:fld id="{FE478161-2ACA-4C8A-9F88-09237D25876A}" type="datetimeFigureOut">
              <a:rPr lang="hr-HR" smtClean="0"/>
              <a:t>23.3.2016.</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C38ED83A-C5E5-4CAB-B06E-C4FF559A7630}" type="slidenum">
              <a:rPr lang="hr-HR" smtClean="0"/>
              <a:t>‹#›</a:t>
            </a:fld>
            <a:endParaRPr lang="hr-HR"/>
          </a:p>
        </p:txBody>
      </p:sp>
    </p:spTree>
    <p:extLst>
      <p:ext uri="{BB962C8B-B14F-4D97-AF65-F5344CB8AC3E}">
        <p14:creationId xmlns:p14="http://schemas.microsoft.com/office/powerpoint/2010/main" val="3165660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hr-HR" smtClean="0"/>
              <a:t>Uredite stil naslova matrice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FE478161-2ACA-4C8A-9F88-09237D25876A}" type="datetimeFigureOut">
              <a:rPr lang="hr-HR" smtClean="0"/>
              <a:t>23.3.2016.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38ED83A-C5E5-4CAB-B06E-C4FF559A7630}" type="slidenum">
              <a:rPr lang="hr-HR" smtClean="0"/>
              <a:t>‹#›</a:t>
            </a:fld>
            <a:endParaRPr lang="hr-HR"/>
          </a:p>
        </p:txBody>
      </p:sp>
    </p:spTree>
    <p:extLst>
      <p:ext uri="{BB962C8B-B14F-4D97-AF65-F5344CB8AC3E}">
        <p14:creationId xmlns:p14="http://schemas.microsoft.com/office/powerpoint/2010/main" val="3789232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hr-HR" smtClean="0"/>
              <a:t>Uredite stil naslova matrice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FE478161-2ACA-4C8A-9F88-09237D25876A}" type="datetimeFigureOut">
              <a:rPr lang="hr-HR" smtClean="0"/>
              <a:t>23.3.2016.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38ED83A-C5E5-4CAB-B06E-C4FF559A7630}" type="slidenum">
              <a:rPr lang="hr-HR" smtClean="0"/>
              <a:t>‹#›</a:t>
            </a:fld>
            <a:endParaRPr lang="hr-HR"/>
          </a:p>
        </p:txBody>
      </p:sp>
    </p:spTree>
    <p:extLst>
      <p:ext uri="{BB962C8B-B14F-4D97-AF65-F5344CB8AC3E}">
        <p14:creationId xmlns:p14="http://schemas.microsoft.com/office/powerpoint/2010/main" val="3879941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hr-HR" smtClean="0"/>
              <a:t>Uredite stil naslova matrice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FE478161-2ACA-4C8A-9F88-09237D25876A}" type="datetimeFigureOut">
              <a:rPr lang="hr-HR" smtClean="0"/>
              <a:t>23.3.2016.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38ED83A-C5E5-4CAB-B06E-C4FF559A7630}" type="slidenum">
              <a:rPr lang="hr-HR" smtClean="0"/>
              <a:t>‹#›</a:t>
            </a:fld>
            <a:endParaRPr lang="hr-HR"/>
          </a:p>
        </p:txBody>
      </p:sp>
    </p:spTree>
    <p:extLst>
      <p:ext uri="{BB962C8B-B14F-4D97-AF65-F5344CB8AC3E}">
        <p14:creationId xmlns:p14="http://schemas.microsoft.com/office/powerpoint/2010/main" val="632102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hr-HR" smtClean="0"/>
              <a:t>Uredite stil naslova matrice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FE478161-2ACA-4C8A-9F88-09237D25876A}" type="datetimeFigureOut">
              <a:rPr lang="hr-HR" smtClean="0"/>
              <a:t>23.3.2016.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38ED83A-C5E5-4CAB-B06E-C4FF559A7630}" type="slidenum">
              <a:rPr lang="hr-HR" smtClean="0"/>
              <a:t>‹#›</a:t>
            </a:fld>
            <a:endParaRPr lang="hr-HR"/>
          </a:p>
        </p:txBody>
      </p:sp>
    </p:spTree>
    <p:extLst>
      <p:ext uri="{BB962C8B-B14F-4D97-AF65-F5344CB8AC3E}">
        <p14:creationId xmlns:p14="http://schemas.microsoft.com/office/powerpoint/2010/main" val="1377852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hr-HR" smtClean="0"/>
              <a:t>Uredite stil naslova matrice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Date Placeholder 4"/>
          <p:cNvSpPr>
            <a:spLocks noGrp="1"/>
          </p:cNvSpPr>
          <p:nvPr>
            <p:ph type="dt" sz="half" idx="10"/>
          </p:nvPr>
        </p:nvSpPr>
        <p:spPr/>
        <p:txBody>
          <a:bodyPr/>
          <a:lstStyle/>
          <a:p>
            <a:fld id="{FE478161-2ACA-4C8A-9F88-09237D25876A}" type="datetimeFigureOut">
              <a:rPr lang="hr-HR" smtClean="0"/>
              <a:t>23.3.2016.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38ED83A-C5E5-4CAB-B06E-C4FF559A7630}" type="slidenum">
              <a:rPr lang="hr-HR" smtClean="0"/>
              <a:t>‹#›</a:t>
            </a:fld>
            <a:endParaRPr lang="hr-HR"/>
          </a:p>
        </p:txBody>
      </p:sp>
    </p:spTree>
    <p:extLst>
      <p:ext uri="{BB962C8B-B14F-4D97-AF65-F5344CB8AC3E}">
        <p14:creationId xmlns:p14="http://schemas.microsoft.com/office/powerpoint/2010/main" val="513133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hr-HR" smtClean="0"/>
              <a:t>Uredite stil naslova matrice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12" name="Content Placeholder 3"/>
          <p:cNvSpPr>
            <a:spLocks noGrp="1"/>
          </p:cNvSpPr>
          <p:nvPr>
            <p:ph sz="quarter" idx="13"/>
          </p:nvPr>
        </p:nvSpPr>
        <p:spPr>
          <a:xfrm>
            <a:off x="685331" y="3051013"/>
            <a:ext cx="3829520" cy="2740187"/>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13" name="Content Placeholder 5"/>
          <p:cNvSpPr>
            <a:spLocks noGrp="1"/>
          </p:cNvSpPr>
          <p:nvPr>
            <p:ph sz="quarter" idx="14"/>
          </p:nvPr>
        </p:nvSpPr>
        <p:spPr>
          <a:xfrm>
            <a:off x="4629150" y="3051013"/>
            <a:ext cx="3829051" cy="2740187"/>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7" name="Date Placeholder 6"/>
          <p:cNvSpPr>
            <a:spLocks noGrp="1"/>
          </p:cNvSpPr>
          <p:nvPr>
            <p:ph type="dt" sz="half" idx="10"/>
          </p:nvPr>
        </p:nvSpPr>
        <p:spPr/>
        <p:txBody>
          <a:bodyPr/>
          <a:lstStyle/>
          <a:p>
            <a:fld id="{FE478161-2ACA-4C8A-9F88-09237D25876A}" type="datetimeFigureOut">
              <a:rPr lang="hr-HR" smtClean="0"/>
              <a:t>23.3.2016.</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C38ED83A-C5E5-4CAB-B06E-C4FF559A7630}" type="slidenum">
              <a:rPr lang="hr-HR" smtClean="0"/>
              <a:t>‹#›</a:t>
            </a:fld>
            <a:endParaRPr lang="hr-HR"/>
          </a:p>
        </p:txBody>
      </p:sp>
    </p:spTree>
    <p:extLst>
      <p:ext uri="{BB962C8B-B14F-4D97-AF65-F5344CB8AC3E}">
        <p14:creationId xmlns:p14="http://schemas.microsoft.com/office/powerpoint/2010/main" val="586033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hr-HR" smtClean="0"/>
              <a:t>Uredite stil naslova matrice</a:t>
            </a:r>
            <a:endParaRPr lang="en-US" dirty="0"/>
          </a:p>
        </p:txBody>
      </p:sp>
      <p:sp>
        <p:nvSpPr>
          <p:cNvPr id="3" name="Date Placeholder 2"/>
          <p:cNvSpPr>
            <a:spLocks noGrp="1"/>
          </p:cNvSpPr>
          <p:nvPr>
            <p:ph type="dt" sz="half" idx="10"/>
          </p:nvPr>
        </p:nvSpPr>
        <p:spPr/>
        <p:txBody>
          <a:bodyPr/>
          <a:lstStyle/>
          <a:p>
            <a:fld id="{FE478161-2ACA-4C8A-9F88-09237D25876A}" type="datetimeFigureOut">
              <a:rPr lang="hr-HR" smtClean="0"/>
              <a:t>23.3.2016.</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C38ED83A-C5E5-4CAB-B06E-C4FF559A7630}" type="slidenum">
              <a:rPr lang="hr-HR" smtClean="0"/>
              <a:t>‹#›</a:t>
            </a:fld>
            <a:endParaRPr lang="hr-HR"/>
          </a:p>
        </p:txBody>
      </p:sp>
    </p:spTree>
    <p:extLst>
      <p:ext uri="{BB962C8B-B14F-4D97-AF65-F5344CB8AC3E}">
        <p14:creationId xmlns:p14="http://schemas.microsoft.com/office/powerpoint/2010/main" val="1921589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FE478161-2ACA-4C8A-9F88-09237D25876A}" type="datetimeFigureOut">
              <a:rPr lang="hr-HR" smtClean="0"/>
              <a:t>23.3.2016.</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C38ED83A-C5E5-4CAB-B06E-C4FF559A7630}" type="slidenum">
              <a:rPr lang="hr-HR" smtClean="0"/>
              <a:t>‹#›</a:t>
            </a:fld>
            <a:endParaRPr lang="hr-HR"/>
          </a:p>
        </p:txBody>
      </p:sp>
    </p:spTree>
    <p:extLst>
      <p:ext uri="{BB962C8B-B14F-4D97-AF65-F5344CB8AC3E}">
        <p14:creationId xmlns:p14="http://schemas.microsoft.com/office/powerpoint/2010/main" val="663012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hr-HR" smtClean="0"/>
              <a:t>Uredite stil naslova matrice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FE478161-2ACA-4C8A-9F88-09237D25876A}" type="datetimeFigureOut">
              <a:rPr lang="hr-HR" smtClean="0"/>
              <a:t>23.3.2016.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38ED83A-C5E5-4CAB-B06E-C4FF559A7630}" type="slidenum">
              <a:rPr lang="hr-HR" smtClean="0"/>
              <a:t>‹#›</a:t>
            </a:fld>
            <a:endParaRPr lang="hr-HR"/>
          </a:p>
        </p:txBody>
      </p:sp>
    </p:spTree>
    <p:extLst>
      <p:ext uri="{BB962C8B-B14F-4D97-AF65-F5344CB8AC3E}">
        <p14:creationId xmlns:p14="http://schemas.microsoft.com/office/powerpoint/2010/main" val="411374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hr-HR" smtClean="0"/>
              <a:t>Uredite stil naslova matrice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FE478161-2ACA-4C8A-9F88-09237D25876A}" type="datetimeFigureOut">
              <a:rPr lang="hr-HR" smtClean="0"/>
              <a:t>23.3.2016.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38ED83A-C5E5-4CAB-B06E-C4FF559A7630}" type="slidenum">
              <a:rPr lang="hr-HR" smtClean="0"/>
              <a:t>‹#›</a:t>
            </a:fld>
            <a:endParaRPr lang="hr-HR"/>
          </a:p>
        </p:txBody>
      </p:sp>
    </p:spTree>
    <p:extLst>
      <p:ext uri="{BB962C8B-B14F-4D97-AF65-F5344CB8AC3E}">
        <p14:creationId xmlns:p14="http://schemas.microsoft.com/office/powerpoint/2010/main" val="4033708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hr-HR" smtClean="0"/>
              <a:t>Uredite stil naslova matrice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FE478161-2ACA-4C8A-9F88-09237D25876A}" type="datetimeFigureOut">
              <a:rPr lang="hr-HR" smtClean="0"/>
              <a:t>23.3.2016.</a:t>
            </a:fld>
            <a:endParaRPr lang="hr-HR"/>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hr-H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C38ED83A-C5E5-4CAB-B06E-C4FF559A7630}" type="slidenum">
              <a:rPr lang="hr-HR" smtClean="0"/>
              <a:t>‹#›</a:t>
            </a:fld>
            <a:endParaRPr lang="hr-HR"/>
          </a:p>
        </p:txBody>
      </p:sp>
    </p:spTree>
    <p:extLst>
      <p:ext uri="{BB962C8B-B14F-4D97-AF65-F5344CB8AC3E}">
        <p14:creationId xmlns:p14="http://schemas.microsoft.com/office/powerpoint/2010/main" val="2022707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8.xml"/><Relationship Id="rId1" Type="http://schemas.openxmlformats.org/officeDocument/2006/relationships/video" Target="https://www.youtube.com/embed/Ln4SRnt4VE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European Convention and its impact on Croatian Administrative law</a:t>
            </a:r>
            <a:endParaRPr lang="en-US" dirty="0"/>
          </a:p>
        </p:txBody>
      </p:sp>
    </p:spTree>
    <p:extLst>
      <p:ext uri="{BB962C8B-B14F-4D97-AF65-F5344CB8AC3E}">
        <p14:creationId xmlns:p14="http://schemas.microsoft.com/office/powerpoint/2010/main" val="100069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0594"/>
            <a:ext cx="7773338" cy="1596177"/>
          </a:xfrm>
        </p:spPr>
        <p:txBody>
          <a:bodyPr/>
          <a:lstStyle/>
          <a:p>
            <a:r>
              <a:rPr lang="en-US" dirty="0" smtClean="0"/>
              <a:t>The Convention</a:t>
            </a:r>
            <a:endParaRPr lang="en-US" dirty="0"/>
          </a:p>
        </p:txBody>
      </p:sp>
      <p:sp>
        <p:nvSpPr>
          <p:cNvPr id="3" name="Content Placeholder 2"/>
          <p:cNvSpPr>
            <a:spLocks noGrp="1"/>
          </p:cNvSpPr>
          <p:nvPr>
            <p:ph sz="quarter" idx="13"/>
          </p:nvPr>
        </p:nvSpPr>
        <p:spPr>
          <a:xfrm>
            <a:off x="457200" y="1600200"/>
            <a:ext cx="6059016" cy="4525963"/>
          </a:xfrm>
        </p:spPr>
        <p:txBody>
          <a:bodyPr>
            <a:normAutofit/>
          </a:bodyPr>
          <a:lstStyle/>
          <a:p>
            <a:r>
              <a:rPr lang="en-US" dirty="0" smtClean="0"/>
              <a:t> There are 17 key articles relating to rights and freedoms in the convention outlined in section 1 Article 2-18, which include: 2) the right to life; 3) prohibition of torture; 4) the prohibition of slavery and forced </a:t>
            </a:r>
            <a:r>
              <a:rPr lang="en-US" dirty="0" err="1" smtClean="0"/>
              <a:t>labour</a:t>
            </a:r>
            <a:r>
              <a:rPr lang="en-US" dirty="0" smtClean="0"/>
              <a:t>; 5) the right to liberty and security; 6) the right to a fair trial; 7) no punishment without law; 8) the right to respect for private and family life; 9) freedom of thought, conscience and religion and 10) freedom of expression.</a:t>
            </a:r>
            <a:endParaRPr lang="hr-H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8925" y="2912258"/>
            <a:ext cx="2505075" cy="201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8925" y="4924425"/>
            <a:ext cx="25050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66" y="5578598"/>
            <a:ext cx="2619375" cy="1279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8926" y="0"/>
            <a:ext cx="2505074" cy="2912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3106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23"/>
            <a:ext cx="7773338" cy="1596177"/>
          </a:xfrm>
        </p:spPr>
        <p:txBody>
          <a:bodyPr/>
          <a:lstStyle/>
          <a:p>
            <a:r>
              <a:rPr lang="en-US" dirty="0" smtClean="0"/>
              <a:t>The Convention</a:t>
            </a:r>
            <a:endParaRPr lang="en-US" dirty="0"/>
          </a:p>
        </p:txBody>
      </p:sp>
      <p:sp>
        <p:nvSpPr>
          <p:cNvPr id="3" name="Content Placeholder 2"/>
          <p:cNvSpPr>
            <a:spLocks noGrp="1"/>
          </p:cNvSpPr>
          <p:nvPr>
            <p:ph sz="quarter" idx="13"/>
          </p:nvPr>
        </p:nvSpPr>
        <p:spPr>
          <a:xfrm>
            <a:off x="457200" y="1600200"/>
            <a:ext cx="4834880" cy="4525963"/>
          </a:xfrm>
        </p:spPr>
        <p:txBody>
          <a:bodyPr/>
          <a:lstStyle/>
          <a:p>
            <a:r>
              <a:rPr lang="en-US" dirty="0" smtClean="0"/>
              <a:t>11) freedom of assembly and association, 12) right to marry, 13) right to an effective remedy, 14) prohibition of discrimination</a:t>
            </a:r>
            <a:r>
              <a:rPr lang="hr-HR" dirty="0" smtClean="0"/>
              <a:t>.</a:t>
            </a:r>
          </a:p>
          <a:p>
            <a:r>
              <a:rPr lang="en-US" dirty="0" smtClean="0"/>
              <a:t>Catalogue of rights.</a:t>
            </a:r>
            <a:r>
              <a:rPr lang="en-US" dirty="0" smtClean="0"/>
              <a:t> </a:t>
            </a:r>
            <a:endParaRPr lang="en-US" dirty="0"/>
          </a:p>
        </p:txBody>
      </p:sp>
      <p:pic>
        <p:nvPicPr>
          <p:cNvPr id="4" name="Slika 3"/>
          <p:cNvPicPr>
            <a:picLocks noChangeAspect="1"/>
          </p:cNvPicPr>
          <p:nvPr/>
        </p:nvPicPr>
        <p:blipFill>
          <a:blip r:embed="rId2"/>
          <a:stretch>
            <a:fillRect/>
          </a:stretch>
        </p:blipFill>
        <p:spPr>
          <a:xfrm>
            <a:off x="6156177" y="1436702"/>
            <a:ext cx="2957687" cy="2208322"/>
          </a:xfrm>
          <a:prstGeom prst="rect">
            <a:avLst/>
          </a:prstGeom>
        </p:spPr>
      </p:pic>
      <p:pic>
        <p:nvPicPr>
          <p:cNvPr id="6" name="Slika 5"/>
          <p:cNvPicPr>
            <a:picLocks noChangeAspect="1"/>
          </p:cNvPicPr>
          <p:nvPr/>
        </p:nvPicPr>
        <p:blipFill>
          <a:blip r:embed="rId3"/>
          <a:stretch>
            <a:fillRect/>
          </a:stretch>
        </p:blipFill>
        <p:spPr>
          <a:xfrm>
            <a:off x="6156177" y="3645024"/>
            <a:ext cx="3019824" cy="3212976"/>
          </a:xfrm>
          <a:prstGeom prst="rect">
            <a:avLst/>
          </a:prstGeom>
        </p:spPr>
      </p:pic>
    </p:spTree>
    <p:extLst>
      <p:ext uri="{BB962C8B-B14F-4D97-AF65-F5344CB8AC3E}">
        <p14:creationId xmlns:p14="http://schemas.microsoft.com/office/powerpoint/2010/main" val="2933367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7773338" cy="1596177"/>
          </a:xfrm>
        </p:spPr>
        <p:txBody>
          <a:bodyPr/>
          <a:lstStyle/>
          <a:p>
            <a:r>
              <a:rPr lang="en-US" dirty="0" smtClean="0"/>
              <a:t>The Protocols</a:t>
            </a:r>
            <a:endParaRPr lang="en-US" dirty="0"/>
          </a:p>
        </p:txBody>
      </p:sp>
      <p:sp>
        <p:nvSpPr>
          <p:cNvPr id="3" name="Content Placeholder 2"/>
          <p:cNvSpPr>
            <a:spLocks noGrp="1"/>
          </p:cNvSpPr>
          <p:nvPr>
            <p:ph sz="quarter" idx="13"/>
          </p:nvPr>
        </p:nvSpPr>
        <p:spPr>
          <a:xfrm>
            <a:off x="457200" y="1412776"/>
            <a:ext cx="6923112" cy="5445224"/>
          </a:xfrm>
        </p:spPr>
        <p:txBody>
          <a:bodyPr>
            <a:normAutofit fontScale="85000" lnSpcReduction="20000"/>
          </a:bodyPr>
          <a:lstStyle/>
          <a:p>
            <a:r>
              <a:rPr lang="en-US" sz="2300" dirty="0" smtClean="0"/>
              <a:t>Protocol 1 – protection of property, right to education, right to free elections.</a:t>
            </a:r>
          </a:p>
          <a:p>
            <a:r>
              <a:rPr lang="en-US" sz="2300" dirty="0" smtClean="0"/>
              <a:t>Protocol 4 – prohibition of imprisonment for debt, freedom of movement, prohibition of expulsion of nationals (and collective expulsion of aliens).</a:t>
            </a:r>
          </a:p>
          <a:p>
            <a:r>
              <a:rPr lang="en-US" sz="2300" dirty="0" smtClean="0"/>
              <a:t>Protocol 6 – abolition of death penalty (wit the ex</a:t>
            </a:r>
            <a:r>
              <a:rPr lang="hr-HR" sz="2300" dirty="0" smtClean="0"/>
              <a:t>c</a:t>
            </a:r>
            <a:r>
              <a:rPr lang="en-US" sz="2300" dirty="0" err="1" smtClean="0"/>
              <a:t>eption</a:t>
            </a:r>
            <a:r>
              <a:rPr lang="en-US" sz="2300" dirty="0" smtClean="0"/>
              <a:t> of time of war).</a:t>
            </a:r>
          </a:p>
          <a:p>
            <a:r>
              <a:rPr lang="en-US" sz="2300" dirty="0" smtClean="0"/>
              <a:t>Protocol 7 – safeguards regarding the expulsion of aliens, right of appeal in criminal matters, </a:t>
            </a:r>
            <a:r>
              <a:rPr lang="hr-HR" sz="2300" dirty="0" err="1" smtClean="0"/>
              <a:t>co</a:t>
            </a:r>
            <a:r>
              <a:rPr lang="en-US" sz="2300" dirty="0" err="1" smtClean="0"/>
              <a:t>mpensation</a:t>
            </a:r>
            <a:r>
              <a:rPr lang="en-US" sz="2300" dirty="0" smtClean="0"/>
              <a:t> for wrongful conviction, ne </a:t>
            </a:r>
            <a:r>
              <a:rPr lang="en-US" sz="2300" dirty="0" err="1" smtClean="0"/>
              <a:t>bis</a:t>
            </a:r>
            <a:r>
              <a:rPr lang="en-US" sz="2300" dirty="0" smtClean="0"/>
              <a:t> in idem, equality between spouses.</a:t>
            </a:r>
          </a:p>
          <a:p>
            <a:r>
              <a:rPr lang="en-US" sz="2300" dirty="0" smtClean="0"/>
              <a:t>Protocol 12 – general prohibition of discrimination.</a:t>
            </a:r>
          </a:p>
          <a:p>
            <a:r>
              <a:rPr lang="en-US" sz="2300" dirty="0" smtClean="0"/>
              <a:t>Protocol 13 – a</a:t>
            </a:r>
            <a:r>
              <a:rPr lang="hr-HR" sz="2300" dirty="0" smtClean="0"/>
              <a:t>b</a:t>
            </a:r>
            <a:r>
              <a:rPr lang="en-US" sz="2300" dirty="0" smtClean="0"/>
              <a:t>solute abolition of death penalty.</a:t>
            </a:r>
          </a:p>
          <a:p>
            <a:r>
              <a:rPr lang="en-US" sz="2300" dirty="0" smtClean="0"/>
              <a:t>Protocol 14 -  reform of the Court for human rights.</a:t>
            </a:r>
            <a:endParaRPr lang="en-US" sz="23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9311" y="1748383"/>
            <a:ext cx="1723302"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9311" y="-14064"/>
            <a:ext cx="1838325" cy="1762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9311" y="3912815"/>
            <a:ext cx="1867191" cy="294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96013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Supervisory system regarding the application of the Convention</a:t>
            </a:r>
            <a:endParaRPr lang="en-US" dirty="0"/>
          </a:p>
        </p:txBody>
      </p:sp>
      <p:sp>
        <p:nvSpPr>
          <p:cNvPr id="3" name="Content Placeholder 2"/>
          <p:cNvSpPr>
            <a:spLocks noGrp="1"/>
          </p:cNvSpPr>
          <p:nvPr>
            <p:ph sz="quarter" idx="13"/>
          </p:nvPr>
        </p:nvSpPr>
        <p:spPr/>
        <p:txBody>
          <a:bodyPr/>
          <a:lstStyle/>
          <a:p>
            <a:r>
              <a:rPr lang="en-US" dirty="0" smtClean="0"/>
              <a:t>Until 1998 there were two bodies:</a:t>
            </a:r>
          </a:p>
          <a:p>
            <a:r>
              <a:rPr lang="en-US" dirty="0" err="1" smtClean="0"/>
              <a:t>Eur</a:t>
            </a:r>
            <a:r>
              <a:rPr lang="hr-HR" dirty="0" smtClean="0"/>
              <a:t>o</a:t>
            </a:r>
            <a:r>
              <a:rPr lang="en-US" dirty="0" err="1" smtClean="0"/>
              <a:t>pean</a:t>
            </a:r>
            <a:r>
              <a:rPr lang="en-US" dirty="0" smtClean="0"/>
              <a:t> commi</a:t>
            </a:r>
            <a:r>
              <a:rPr lang="hr-HR" dirty="0" smtClean="0"/>
              <a:t>s</a:t>
            </a:r>
            <a:r>
              <a:rPr lang="en-US" dirty="0" smtClean="0"/>
              <a:t>sion for human rights</a:t>
            </a:r>
          </a:p>
          <a:p>
            <a:r>
              <a:rPr lang="en-US" dirty="0" smtClean="0"/>
              <a:t>Court for human rights (not in permanent session).</a:t>
            </a:r>
          </a:p>
          <a:p>
            <a:r>
              <a:rPr lang="en-US" dirty="0" smtClean="0"/>
              <a:t>Since 1998 and Protocol 11, permanent European Court for human rights (ECHR).</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5157192"/>
            <a:ext cx="3927723" cy="1700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5427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6424"/>
            <a:ext cx="7773338" cy="1596177"/>
          </a:xfrm>
        </p:spPr>
        <p:txBody>
          <a:bodyPr/>
          <a:lstStyle/>
          <a:p>
            <a:r>
              <a:rPr lang="en-US" dirty="0" smtClean="0"/>
              <a:t>The Court</a:t>
            </a:r>
            <a:endParaRPr lang="en-US" dirty="0"/>
          </a:p>
        </p:txBody>
      </p:sp>
      <p:sp>
        <p:nvSpPr>
          <p:cNvPr id="3" name="Content Placeholder 2"/>
          <p:cNvSpPr>
            <a:spLocks noGrp="1"/>
          </p:cNvSpPr>
          <p:nvPr>
            <p:ph sz="quarter" idx="13"/>
          </p:nvPr>
        </p:nvSpPr>
        <p:spPr>
          <a:xfrm>
            <a:off x="457200" y="1600200"/>
            <a:ext cx="5905500" cy="4525963"/>
          </a:xfrm>
        </p:spPr>
        <p:txBody>
          <a:bodyPr>
            <a:normAutofit/>
          </a:bodyPr>
          <a:lstStyle/>
          <a:p>
            <a:r>
              <a:rPr lang="en-US" dirty="0" smtClean="0"/>
              <a:t>It is the international court based in Strasbourg, which was set up in 1959 and implements the convention. This is the place where rules on individual or state applications, alleging violations of civil and political rights set out in the convention, are made. It is also the physical place where rulings are made. </a:t>
            </a:r>
            <a:endParaRPr lang="hr-HR" dirty="0"/>
          </a:p>
        </p:txBody>
      </p:sp>
      <p:pic>
        <p:nvPicPr>
          <p:cNvPr id="4" name="Slika 3"/>
          <p:cNvPicPr>
            <a:picLocks noChangeAspect="1"/>
          </p:cNvPicPr>
          <p:nvPr/>
        </p:nvPicPr>
        <p:blipFill>
          <a:blip r:embed="rId2"/>
          <a:stretch>
            <a:fillRect/>
          </a:stretch>
        </p:blipFill>
        <p:spPr>
          <a:xfrm>
            <a:off x="6362700" y="1585728"/>
            <a:ext cx="2781300" cy="1638300"/>
          </a:xfrm>
          <a:prstGeom prst="rect">
            <a:avLst/>
          </a:prstGeom>
        </p:spPr>
      </p:pic>
      <p:pic>
        <p:nvPicPr>
          <p:cNvPr id="5" name="Slika 4"/>
          <p:cNvPicPr>
            <a:picLocks noChangeAspect="1"/>
          </p:cNvPicPr>
          <p:nvPr/>
        </p:nvPicPr>
        <p:blipFill>
          <a:blip r:embed="rId3"/>
          <a:stretch>
            <a:fillRect/>
          </a:stretch>
        </p:blipFill>
        <p:spPr>
          <a:xfrm>
            <a:off x="6362700" y="3224028"/>
            <a:ext cx="2805260" cy="1590675"/>
          </a:xfrm>
          <a:prstGeom prst="rect">
            <a:avLst/>
          </a:prstGeom>
        </p:spPr>
      </p:pic>
      <p:pic>
        <p:nvPicPr>
          <p:cNvPr id="6" name="Slika 5"/>
          <p:cNvPicPr>
            <a:picLocks noChangeAspect="1"/>
          </p:cNvPicPr>
          <p:nvPr/>
        </p:nvPicPr>
        <p:blipFill>
          <a:blip r:embed="rId4"/>
          <a:stretch>
            <a:fillRect/>
          </a:stretch>
        </p:blipFill>
        <p:spPr>
          <a:xfrm>
            <a:off x="6374680" y="4790706"/>
            <a:ext cx="2781300" cy="2067294"/>
          </a:xfrm>
          <a:prstGeom prst="rect">
            <a:avLst/>
          </a:prstGeom>
        </p:spPr>
      </p:pic>
    </p:spTree>
    <p:extLst>
      <p:ext uri="{BB962C8B-B14F-4D97-AF65-F5344CB8AC3E}">
        <p14:creationId xmlns:p14="http://schemas.microsoft.com/office/powerpoint/2010/main" val="3593903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Court</a:t>
            </a:r>
            <a:endParaRPr lang="en-US" dirty="0"/>
          </a:p>
        </p:txBody>
      </p:sp>
      <p:sp>
        <p:nvSpPr>
          <p:cNvPr id="3" name="Content Placeholder 2"/>
          <p:cNvSpPr>
            <a:spLocks noGrp="1"/>
          </p:cNvSpPr>
          <p:nvPr>
            <p:ph sz="quarter" idx="13"/>
          </p:nvPr>
        </p:nvSpPr>
        <p:spPr/>
        <p:txBody>
          <a:bodyPr>
            <a:normAutofit fontScale="92500"/>
          </a:bodyPr>
          <a:lstStyle/>
          <a:p>
            <a:r>
              <a:rPr lang="en-US" dirty="0" smtClean="0"/>
              <a:t>The court is responsible for monitoring respect for the human rights of 800 million Europeans within the 47 Council of Europe member states that have ratified the convention.</a:t>
            </a:r>
            <a:endParaRPr lang="hr-HR" dirty="0" smtClean="0"/>
          </a:p>
          <a:p>
            <a:r>
              <a:rPr lang="en-US" dirty="0" smtClean="0"/>
              <a:t>At present, 47 judges – who are elected for a non-renewable term every nine years by the parliamentary assembly of the Council of Europe – sit at the court. They are totally independent and can not engage in any activity that would hinder their impartiality. Since the court was established, most cases have been lodged by individuals.</a:t>
            </a:r>
            <a:endParaRPr lang="hr-HR" dirty="0"/>
          </a:p>
        </p:txBody>
      </p:sp>
    </p:spTree>
    <p:extLst>
      <p:ext uri="{BB962C8B-B14F-4D97-AF65-F5344CB8AC3E}">
        <p14:creationId xmlns:p14="http://schemas.microsoft.com/office/powerpoint/2010/main" val="41747703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en-US" dirty="0" smtClean="0"/>
              <a:t>Determining the jurisdiction of the ECHR</a:t>
            </a:r>
            <a:endParaRPr lang="en-US" dirty="0"/>
          </a:p>
        </p:txBody>
      </p:sp>
      <p:sp>
        <p:nvSpPr>
          <p:cNvPr id="3" name="Rezervirano mjesto sadržaja 2"/>
          <p:cNvSpPr>
            <a:spLocks noGrp="1"/>
          </p:cNvSpPr>
          <p:nvPr>
            <p:ph sz="quarter" idx="13"/>
          </p:nvPr>
        </p:nvSpPr>
        <p:spPr/>
        <p:txBody>
          <a:bodyPr>
            <a:normAutofit fontScale="77500" lnSpcReduction="20000"/>
          </a:bodyPr>
          <a:lstStyle/>
          <a:p>
            <a:r>
              <a:rPr lang="en-US" dirty="0" smtClean="0"/>
              <a:t>Jurisdiction </a:t>
            </a:r>
            <a:r>
              <a:rPr lang="en-US" i="1" dirty="0" smtClean="0"/>
              <a:t>ratione personae</a:t>
            </a:r>
            <a:r>
              <a:rPr lang="hr-HR" i="1" dirty="0" smtClean="0"/>
              <a:t> (</a:t>
            </a:r>
            <a:r>
              <a:rPr lang="en-US" i="1" dirty="0" smtClean="0"/>
              <a:t>the complaint is not admissible if it is submitted against a non party of the Convention, against a private natural or legal person)</a:t>
            </a:r>
          </a:p>
          <a:p>
            <a:r>
              <a:rPr lang="en-US" dirty="0" smtClean="0"/>
              <a:t>Jurisdiction </a:t>
            </a:r>
            <a:r>
              <a:rPr lang="en-US" i="1" dirty="0" smtClean="0"/>
              <a:t>ratione materiae</a:t>
            </a:r>
            <a:r>
              <a:rPr lang="hr-HR" i="1" dirty="0" smtClean="0"/>
              <a:t> </a:t>
            </a:r>
            <a:r>
              <a:rPr lang="en-US" dirty="0" smtClean="0"/>
              <a:t>(the complaint must be based on a </a:t>
            </a:r>
            <a:r>
              <a:rPr lang="en-US" dirty="0" err="1" smtClean="0"/>
              <a:t>infringem</a:t>
            </a:r>
            <a:r>
              <a:rPr lang="hr-HR" dirty="0" smtClean="0"/>
              <a:t>e</a:t>
            </a:r>
            <a:r>
              <a:rPr lang="en-US" dirty="0" err="1" smtClean="0"/>
              <a:t>nt</a:t>
            </a:r>
            <a:r>
              <a:rPr lang="en-US" dirty="0" smtClean="0"/>
              <a:t> o</a:t>
            </a:r>
            <a:r>
              <a:rPr lang="hr-HR" dirty="0" smtClean="0"/>
              <a:t>f</a:t>
            </a:r>
            <a:r>
              <a:rPr lang="en-US" dirty="0" smtClean="0"/>
              <a:t> t</a:t>
            </a:r>
            <a:r>
              <a:rPr lang="hr-HR" dirty="0" smtClean="0"/>
              <a:t>h</a:t>
            </a:r>
            <a:r>
              <a:rPr lang="en-US" dirty="0" smtClean="0"/>
              <a:t>e convention)</a:t>
            </a:r>
          </a:p>
          <a:p>
            <a:r>
              <a:rPr lang="en-US" dirty="0" smtClean="0"/>
              <a:t>Jurisdiction </a:t>
            </a:r>
            <a:r>
              <a:rPr lang="en-US" i="1" dirty="0" smtClean="0"/>
              <a:t>ratione temporis</a:t>
            </a:r>
            <a:r>
              <a:rPr lang="hr-HR" i="1" dirty="0" smtClean="0"/>
              <a:t> </a:t>
            </a:r>
            <a:r>
              <a:rPr lang="en-US" dirty="0" smtClean="0"/>
              <a:t>(only for events that have transpired after the ratification of the Convention).</a:t>
            </a:r>
          </a:p>
          <a:p>
            <a:r>
              <a:rPr lang="en-US" dirty="0" smtClean="0"/>
              <a:t>Jurisdiction </a:t>
            </a:r>
            <a:r>
              <a:rPr lang="en-US" i="1" dirty="0" smtClean="0"/>
              <a:t>ratione loci</a:t>
            </a:r>
            <a:r>
              <a:rPr lang="hr-HR" dirty="0"/>
              <a:t> </a:t>
            </a:r>
            <a:r>
              <a:rPr lang="hr-HR" dirty="0" smtClean="0"/>
              <a:t>(</a:t>
            </a:r>
            <a:r>
              <a:rPr lang="en-US" dirty="0" smtClean="0"/>
              <a:t>only for acts that have transpired on the territory of a member state</a:t>
            </a:r>
            <a:r>
              <a:rPr lang="hr-HR" dirty="0" smtClean="0"/>
              <a:t>).</a:t>
            </a:r>
            <a:endParaRPr lang="en-US" dirty="0" smtClean="0"/>
          </a:p>
          <a:p>
            <a:endParaRPr lang="en-US" dirty="0" smtClean="0"/>
          </a:p>
          <a:p>
            <a:r>
              <a:rPr lang="en-US" dirty="0" smtClean="0"/>
              <a:t>Principle of subsidiarity.</a:t>
            </a:r>
          </a:p>
          <a:p>
            <a:endParaRPr lang="hr-HR" dirty="0"/>
          </a:p>
        </p:txBody>
      </p:sp>
    </p:spTree>
    <p:extLst>
      <p:ext uri="{BB962C8B-B14F-4D97-AF65-F5344CB8AC3E}">
        <p14:creationId xmlns:p14="http://schemas.microsoft.com/office/powerpoint/2010/main" val="793630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The</a:t>
            </a:r>
            <a:r>
              <a:rPr lang="hr-HR" dirty="0" smtClean="0"/>
              <a:t> </a:t>
            </a:r>
            <a:r>
              <a:rPr lang="hr-HR" dirty="0" err="1" smtClean="0"/>
              <a:t>Impact</a:t>
            </a:r>
            <a:endParaRPr lang="hr-HR" dirty="0"/>
          </a:p>
        </p:txBody>
      </p:sp>
      <p:sp>
        <p:nvSpPr>
          <p:cNvPr id="3" name="Rezervirano mjesto sadržaja 2"/>
          <p:cNvSpPr>
            <a:spLocks noGrp="1"/>
          </p:cNvSpPr>
          <p:nvPr>
            <p:ph sz="quarter" idx="13"/>
          </p:nvPr>
        </p:nvSpPr>
        <p:spPr>
          <a:xfrm>
            <a:off x="457200" y="1600200"/>
            <a:ext cx="8229600" cy="5257800"/>
          </a:xfrm>
        </p:spPr>
        <p:txBody>
          <a:bodyPr>
            <a:normAutofit fontScale="40000" lnSpcReduction="20000"/>
          </a:bodyPr>
          <a:lstStyle/>
          <a:p>
            <a:endParaRPr lang="hr-HR" dirty="0" smtClean="0"/>
          </a:p>
          <a:p>
            <a:r>
              <a:rPr lang="hr-HR" sz="3500" dirty="0" err="1" smtClean="0"/>
              <a:t>Article</a:t>
            </a:r>
            <a:r>
              <a:rPr lang="hr-HR" sz="3500" dirty="0" smtClean="0"/>
              <a:t> 6</a:t>
            </a:r>
          </a:p>
          <a:p>
            <a:r>
              <a:rPr lang="en-US" sz="3500" dirty="0" smtClean="0"/>
              <a:t>1</a:t>
            </a:r>
            <a:r>
              <a:rPr lang="en-US" sz="3500" dirty="0"/>
              <a:t>. In the determination of his civil rights and obligations or of any criminal charge against him, everyone is entitled to a fair and </a:t>
            </a:r>
            <a:r>
              <a:rPr lang="en-US" sz="3500" b="1" dirty="0"/>
              <a:t>public hearing </a:t>
            </a:r>
            <a:r>
              <a:rPr lang="en-US" sz="3500" dirty="0"/>
              <a:t>within a </a:t>
            </a:r>
            <a:r>
              <a:rPr lang="en-US" sz="3500" b="1" dirty="0"/>
              <a:t>reasonable time </a:t>
            </a:r>
            <a:r>
              <a:rPr lang="en-US" sz="3500" dirty="0"/>
              <a:t>by an </a:t>
            </a:r>
            <a:r>
              <a:rPr lang="en-US" sz="3500" b="1" dirty="0"/>
              <a:t>independent and impartial tribunal </a:t>
            </a:r>
            <a:r>
              <a:rPr lang="en-US" sz="3500" dirty="0"/>
              <a:t>established by law. Judgment shall be pronounced publicly but the press and public may be excluded from all or part of the trial in the interests of morals, public order or national security in a democratic society, where the interests of juveniles or the protection of the private life of the parties so require, or to the extent strictly necessary in the opinion of the court in special circumstances where publicity would prejudice the interests of justice. </a:t>
            </a:r>
            <a:endParaRPr lang="hr-HR" sz="3500" dirty="0" smtClean="0"/>
          </a:p>
          <a:p>
            <a:r>
              <a:rPr lang="en-US" sz="3500" dirty="0" smtClean="0"/>
              <a:t>2</a:t>
            </a:r>
            <a:r>
              <a:rPr lang="en-US" sz="3500" dirty="0"/>
              <a:t>. Everyone charged with a criminal offence shall be presumed innocent until proved guilty according to law. </a:t>
            </a:r>
            <a:endParaRPr lang="hr-HR" sz="3500" dirty="0" smtClean="0"/>
          </a:p>
          <a:p>
            <a:r>
              <a:rPr lang="en-US" sz="3500" dirty="0" smtClean="0"/>
              <a:t>3</a:t>
            </a:r>
            <a:r>
              <a:rPr lang="en-US" sz="3500" dirty="0"/>
              <a:t>. Everyone charged with a criminal offence has the following minimum rights: (a) to be informed promptly, in a language which he understands and in detail, of the nature and cause of the accusation against him; (b) to have adequate time and facilities for the preparation of his </a:t>
            </a:r>
            <a:r>
              <a:rPr lang="en-US" sz="3500" dirty="0" err="1"/>
              <a:t>defence</a:t>
            </a:r>
            <a:r>
              <a:rPr lang="en-US" sz="3500" dirty="0"/>
              <a:t>; (c) to defend himself in person or through legal assistance of his own choosing or, if he has not sufficient means to pay for legal assistance, to be given it free when the interests of justice so require; (d) to examine or have examined witnesses against him and to obtain the attendance and examination of witnesses on his behalf under the same conditions as witnesses against him; (e) to have the free assistance of an interpreter if he cannot understand or speak the language used in court.</a:t>
            </a:r>
            <a:endParaRPr lang="hr-HR" sz="3500" dirty="0"/>
          </a:p>
        </p:txBody>
      </p:sp>
    </p:spTree>
    <p:extLst>
      <p:ext uri="{BB962C8B-B14F-4D97-AF65-F5344CB8AC3E}">
        <p14:creationId xmlns:p14="http://schemas.microsoft.com/office/powerpoint/2010/main" val="373217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smtClean="0"/>
              <a:t>Public hearing</a:t>
            </a:r>
            <a:endParaRPr lang="en-US" dirty="0"/>
          </a:p>
        </p:txBody>
      </p:sp>
      <p:sp>
        <p:nvSpPr>
          <p:cNvPr id="3" name="Rezervirano mjesto sadržaja 2"/>
          <p:cNvSpPr>
            <a:spLocks noGrp="1"/>
          </p:cNvSpPr>
          <p:nvPr>
            <p:ph sz="quarter" idx="13"/>
          </p:nvPr>
        </p:nvSpPr>
        <p:spPr/>
        <p:txBody>
          <a:bodyPr/>
          <a:lstStyle/>
          <a:p>
            <a:r>
              <a:rPr lang="en-US" dirty="0" smtClean="0"/>
              <a:t>Croatia entered a reserve regarding the obligation to hold a public hearing.</a:t>
            </a:r>
          </a:p>
          <a:p>
            <a:r>
              <a:rPr lang="en-US" dirty="0" smtClean="0"/>
              <a:t>Nevertheless, that created a situation because of the link between administrative </a:t>
            </a:r>
            <a:r>
              <a:rPr lang="hr-HR" dirty="0" smtClean="0"/>
              <a:t>pro</a:t>
            </a:r>
            <a:r>
              <a:rPr lang="en-US" dirty="0" err="1" smtClean="0"/>
              <a:t>cedure</a:t>
            </a:r>
            <a:r>
              <a:rPr lang="en-US" dirty="0" smtClean="0"/>
              <a:t> and administrative dispute, in which the legal regulation was not aligned with the Convention</a:t>
            </a:r>
            <a:r>
              <a:rPr lang="hr-HR" dirty="0" smtClean="0"/>
              <a:t>.</a:t>
            </a:r>
            <a:r>
              <a:rPr lang="en-US" dirty="0" smtClean="0"/>
              <a:t> </a:t>
            </a:r>
            <a:endParaRPr lang="en-US" dirty="0"/>
          </a:p>
        </p:txBody>
      </p:sp>
      <p:pic>
        <p:nvPicPr>
          <p:cNvPr id="4" name="Slika 3"/>
          <p:cNvPicPr>
            <a:picLocks noChangeAspect="1"/>
          </p:cNvPicPr>
          <p:nvPr/>
        </p:nvPicPr>
        <p:blipFill>
          <a:blip r:embed="rId2"/>
          <a:stretch>
            <a:fillRect/>
          </a:stretch>
        </p:blipFill>
        <p:spPr>
          <a:xfrm>
            <a:off x="0" y="5116835"/>
            <a:ext cx="3707904" cy="1790377"/>
          </a:xfrm>
          <a:prstGeom prst="rect">
            <a:avLst/>
          </a:prstGeom>
        </p:spPr>
      </p:pic>
      <p:pic>
        <p:nvPicPr>
          <p:cNvPr id="5" name="Slika 4"/>
          <p:cNvPicPr>
            <a:picLocks noChangeAspect="1"/>
          </p:cNvPicPr>
          <p:nvPr/>
        </p:nvPicPr>
        <p:blipFill>
          <a:blip r:embed="rId3"/>
          <a:stretch>
            <a:fillRect/>
          </a:stretch>
        </p:blipFill>
        <p:spPr>
          <a:xfrm>
            <a:off x="6228183" y="5116836"/>
            <a:ext cx="2915817" cy="1790377"/>
          </a:xfrm>
          <a:prstGeom prst="rect">
            <a:avLst/>
          </a:prstGeom>
        </p:spPr>
      </p:pic>
      <p:pic>
        <p:nvPicPr>
          <p:cNvPr id="6" name="Slika 5"/>
          <p:cNvPicPr>
            <a:picLocks noChangeAspect="1"/>
          </p:cNvPicPr>
          <p:nvPr/>
        </p:nvPicPr>
        <p:blipFill>
          <a:blip r:embed="rId4"/>
          <a:stretch>
            <a:fillRect/>
          </a:stretch>
        </p:blipFill>
        <p:spPr>
          <a:xfrm>
            <a:off x="3658356" y="5116835"/>
            <a:ext cx="2619375" cy="1778123"/>
          </a:xfrm>
          <a:prstGeom prst="rect">
            <a:avLst/>
          </a:prstGeom>
        </p:spPr>
      </p:pic>
    </p:spTree>
    <p:extLst>
      <p:ext uri="{BB962C8B-B14F-4D97-AF65-F5344CB8AC3E}">
        <p14:creationId xmlns:p14="http://schemas.microsoft.com/office/powerpoint/2010/main" val="3820532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smtClean="0"/>
              <a:t>Reasonable time</a:t>
            </a:r>
            <a:endParaRPr lang="en-US" dirty="0"/>
          </a:p>
        </p:txBody>
      </p:sp>
      <p:sp>
        <p:nvSpPr>
          <p:cNvPr id="3" name="Rezervirano mjesto sadržaja 2"/>
          <p:cNvSpPr>
            <a:spLocks noGrp="1"/>
          </p:cNvSpPr>
          <p:nvPr>
            <p:ph sz="quarter" idx="13"/>
          </p:nvPr>
        </p:nvSpPr>
        <p:spPr/>
        <p:txBody>
          <a:bodyPr/>
          <a:lstStyle/>
          <a:p>
            <a:r>
              <a:rPr lang="en-US" dirty="0" smtClean="0"/>
              <a:t>Because of the ECHR, reasonable time in processes is established.</a:t>
            </a:r>
          </a:p>
          <a:p>
            <a:r>
              <a:rPr lang="en-US" dirty="0" smtClean="0"/>
              <a:t>Time limit starts to count from the point where an appeal is made in administrative procedure.</a:t>
            </a:r>
          </a:p>
          <a:p>
            <a:r>
              <a:rPr lang="en-US" dirty="0" smtClean="0"/>
              <a:t>Time limit: 3 years.</a:t>
            </a:r>
            <a:endParaRPr lang="en-US" dirty="0"/>
          </a:p>
        </p:txBody>
      </p:sp>
      <p:pic>
        <p:nvPicPr>
          <p:cNvPr id="4" name="Slika 3"/>
          <p:cNvPicPr>
            <a:picLocks noChangeAspect="1"/>
          </p:cNvPicPr>
          <p:nvPr/>
        </p:nvPicPr>
        <p:blipFill>
          <a:blip r:embed="rId2"/>
          <a:stretch>
            <a:fillRect/>
          </a:stretch>
        </p:blipFill>
        <p:spPr>
          <a:xfrm>
            <a:off x="7308304" y="-6072"/>
            <a:ext cx="1835696" cy="1733549"/>
          </a:xfrm>
          <a:prstGeom prst="rect">
            <a:avLst/>
          </a:prstGeom>
        </p:spPr>
      </p:pic>
      <p:pic>
        <p:nvPicPr>
          <p:cNvPr id="5" name="Slika 4"/>
          <p:cNvPicPr>
            <a:picLocks noChangeAspect="1"/>
          </p:cNvPicPr>
          <p:nvPr/>
        </p:nvPicPr>
        <p:blipFill>
          <a:blip r:embed="rId3"/>
          <a:stretch>
            <a:fillRect/>
          </a:stretch>
        </p:blipFill>
        <p:spPr>
          <a:xfrm>
            <a:off x="4860032" y="3963598"/>
            <a:ext cx="2143125" cy="2143125"/>
          </a:xfrm>
          <a:prstGeom prst="rect">
            <a:avLst/>
          </a:prstGeom>
        </p:spPr>
      </p:pic>
    </p:spTree>
    <p:extLst>
      <p:ext uri="{BB962C8B-B14F-4D97-AF65-F5344CB8AC3E}">
        <p14:creationId xmlns:p14="http://schemas.microsoft.com/office/powerpoint/2010/main" val="2392548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Historical context</a:t>
            </a:r>
            <a:endParaRPr lang="hr-HR" dirty="0"/>
          </a:p>
        </p:txBody>
      </p:sp>
      <p:sp>
        <p:nvSpPr>
          <p:cNvPr id="3" name="Content Placeholder 2"/>
          <p:cNvSpPr>
            <a:spLocks noGrp="1"/>
          </p:cNvSpPr>
          <p:nvPr>
            <p:ph sz="quarter" idx="13"/>
          </p:nvPr>
        </p:nvSpPr>
        <p:spPr/>
        <p:txBody>
          <a:bodyPr/>
          <a:lstStyle/>
          <a:p>
            <a:r>
              <a:rPr lang="en-US" dirty="0" smtClean="0"/>
              <a:t>After the traumas of the second world war, the UN’s Universal Declaration of Human Rights of 1948 was the first global expression of rights to which all human beings are inherently entitled</a:t>
            </a:r>
            <a:r>
              <a:rPr lang="hr-HR" dirty="0" smtClean="0"/>
              <a:t>.</a:t>
            </a:r>
          </a:p>
          <a:p>
            <a:endParaRPr lang="hr-H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66" y="4104745"/>
            <a:ext cx="3333598" cy="2753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4104745"/>
            <a:ext cx="2619375" cy="275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7239" y="4104745"/>
            <a:ext cx="3176761" cy="2753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57931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smtClean="0"/>
              <a:t>Independent and impartial tribunal</a:t>
            </a:r>
            <a:endParaRPr lang="en-US" dirty="0"/>
          </a:p>
        </p:txBody>
      </p:sp>
      <p:sp>
        <p:nvSpPr>
          <p:cNvPr id="3" name="Rezervirano mjesto sadržaja 2"/>
          <p:cNvSpPr>
            <a:spLocks noGrp="1"/>
          </p:cNvSpPr>
          <p:nvPr>
            <p:ph sz="quarter" idx="13"/>
          </p:nvPr>
        </p:nvSpPr>
        <p:spPr>
          <a:xfrm>
            <a:off x="457200" y="1600201"/>
            <a:ext cx="8229600" cy="3340968"/>
          </a:xfrm>
        </p:spPr>
        <p:txBody>
          <a:bodyPr>
            <a:normAutofit/>
          </a:bodyPr>
          <a:lstStyle/>
          <a:p>
            <a:r>
              <a:rPr lang="en-US" dirty="0" smtClean="0"/>
              <a:t>The Constitution court:</a:t>
            </a:r>
          </a:p>
          <a:p>
            <a:r>
              <a:rPr lang="en-US" dirty="0" smtClean="0"/>
              <a:t>In order for a court t</a:t>
            </a:r>
            <a:r>
              <a:rPr lang="hr-HR" dirty="0" smtClean="0"/>
              <a:t>o</a:t>
            </a:r>
            <a:r>
              <a:rPr lang="en-US" dirty="0" smtClean="0"/>
              <a:t> be</a:t>
            </a:r>
            <a:r>
              <a:rPr lang="hr-HR" dirty="0" smtClean="0"/>
              <a:t> </a:t>
            </a:r>
            <a:r>
              <a:rPr lang="hr-HR" dirty="0" err="1" smtClean="0"/>
              <a:t>an</a:t>
            </a:r>
            <a:r>
              <a:rPr lang="en-US" dirty="0" smtClean="0"/>
              <a:t> independent and impartial tribunal according to the Convention it has to:</a:t>
            </a:r>
          </a:p>
          <a:p>
            <a:r>
              <a:rPr lang="en-US" dirty="0" smtClean="0"/>
              <a:t>1) be able to deduct evidence and to determine facts</a:t>
            </a:r>
          </a:p>
          <a:p>
            <a:r>
              <a:rPr lang="en-US" dirty="0" smtClean="0"/>
              <a:t>2) hold public and contradictory hearings</a:t>
            </a:r>
          </a:p>
          <a:p>
            <a:endParaRPr lang="en-US" dirty="0"/>
          </a:p>
        </p:txBody>
      </p:sp>
      <p:pic>
        <p:nvPicPr>
          <p:cNvPr id="4" name="Slika 3"/>
          <p:cNvPicPr>
            <a:picLocks noChangeAspect="1"/>
          </p:cNvPicPr>
          <p:nvPr/>
        </p:nvPicPr>
        <p:blipFill>
          <a:blip r:embed="rId2"/>
          <a:stretch>
            <a:fillRect/>
          </a:stretch>
        </p:blipFill>
        <p:spPr>
          <a:xfrm>
            <a:off x="-17096" y="5105400"/>
            <a:ext cx="2609850" cy="1752600"/>
          </a:xfrm>
          <a:prstGeom prst="rect">
            <a:avLst/>
          </a:prstGeom>
        </p:spPr>
      </p:pic>
      <p:pic>
        <p:nvPicPr>
          <p:cNvPr id="5" name="Slika 4"/>
          <p:cNvPicPr>
            <a:picLocks noChangeAspect="1"/>
          </p:cNvPicPr>
          <p:nvPr/>
        </p:nvPicPr>
        <p:blipFill>
          <a:blip r:embed="rId3"/>
          <a:stretch>
            <a:fillRect/>
          </a:stretch>
        </p:blipFill>
        <p:spPr>
          <a:xfrm>
            <a:off x="2582098" y="5105400"/>
            <a:ext cx="3286046" cy="1752600"/>
          </a:xfrm>
          <a:prstGeom prst="rect">
            <a:avLst/>
          </a:prstGeom>
        </p:spPr>
      </p:pic>
      <p:pic>
        <p:nvPicPr>
          <p:cNvPr id="6" name="Slika 5"/>
          <p:cNvPicPr>
            <a:picLocks noChangeAspect="1"/>
          </p:cNvPicPr>
          <p:nvPr/>
        </p:nvPicPr>
        <p:blipFill>
          <a:blip r:embed="rId4"/>
          <a:stretch>
            <a:fillRect/>
          </a:stretch>
        </p:blipFill>
        <p:spPr>
          <a:xfrm>
            <a:off x="5876904" y="5123732"/>
            <a:ext cx="3267096" cy="1734268"/>
          </a:xfrm>
          <a:prstGeom prst="rect">
            <a:avLst/>
          </a:prstGeom>
        </p:spPr>
      </p:pic>
    </p:spTree>
    <p:extLst>
      <p:ext uri="{BB962C8B-B14F-4D97-AF65-F5344CB8AC3E}">
        <p14:creationId xmlns:p14="http://schemas.microsoft.com/office/powerpoint/2010/main" val="18035074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Result</a:t>
            </a:r>
            <a:r>
              <a:rPr lang="hr-HR" dirty="0" smtClean="0"/>
              <a:t>?</a:t>
            </a:r>
            <a:endParaRPr lang="hr-HR" dirty="0"/>
          </a:p>
        </p:txBody>
      </p:sp>
      <p:sp>
        <p:nvSpPr>
          <p:cNvPr id="3" name="Rezervirano mjesto sadržaja 2"/>
          <p:cNvSpPr>
            <a:spLocks noGrp="1"/>
          </p:cNvSpPr>
          <p:nvPr>
            <p:ph sz="quarter" idx="13"/>
          </p:nvPr>
        </p:nvSpPr>
        <p:spPr/>
        <p:txBody>
          <a:bodyPr/>
          <a:lstStyle/>
          <a:p>
            <a:r>
              <a:rPr lang="en-US" dirty="0" smtClean="0"/>
              <a:t>Reform of the administrative procedure and administrative dispute.</a:t>
            </a:r>
          </a:p>
          <a:p>
            <a:r>
              <a:rPr lang="en-US" dirty="0" smtClean="0"/>
              <a:t>Alignment with the Convention.</a:t>
            </a:r>
          </a:p>
          <a:p>
            <a:r>
              <a:rPr lang="en-US" dirty="0" smtClean="0"/>
              <a:t>Legal certainty.</a:t>
            </a:r>
            <a:endParaRPr lang="en-US" dirty="0"/>
          </a:p>
        </p:txBody>
      </p:sp>
      <p:pic>
        <p:nvPicPr>
          <p:cNvPr id="4" name="Slika 3"/>
          <p:cNvPicPr>
            <a:picLocks noChangeAspect="1"/>
          </p:cNvPicPr>
          <p:nvPr/>
        </p:nvPicPr>
        <p:blipFill>
          <a:blip r:embed="rId2"/>
          <a:stretch>
            <a:fillRect/>
          </a:stretch>
        </p:blipFill>
        <p:spPr>
          <a:xfrm>
            <a:off x="899592" y="4077072"/>
            <a:ext cx="2543175" cy="1800225"/>
          </a:xfrm>
          <a:prstGeom prst="rect">
            <a:avLst/>
          </a:prstGeom>
        </p:spPr>
      </p:pic>
      <p:pic>
        <p:nvPicPr>
          <p:cNvPr id="5" name="Slika 4"/>
          <p:cNvPicPr>
            <a:picLocks noChangeAspect="1"/>
          </p:cNvPicPr>
          <p:nvPr/>
        </p:nvPicPr>
        <p:blipFill>
          <a:blip r:embed="rId3"/>
          <a:stretch>
            <a:fillRect/>
          </a:stretch>
        </p:blipFill>
        <p:spPr>
          <a:xfrm>
            <a:off x="5868144" y="3863181"/>
            <a:ext cx="2362200" cy="1771650"/>
          </a:xfrm>
          <a:prstGeom prst="rect">
            <a:avLst/>
          </a:prstGeom>
        </p:spPr>
      </p:pic>
    </p:spTree>
    <p:extLst>
      <p:ext uri="{BB962C8B-B14F-4D97-AF65-F5344CB8AC3E}">
        <p14:creationId xmlns:p14="http://schemas.microsoft.com/office/powerpoint/2010/main" val="12824826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88883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800" dirty="0" smtClean="0"/>
              <a:t>Art. 2 </a:t>
            </a:r>
            <a:r>
              <a:rPr lang="hr-HR" sz="3800" dirty="0" err="1" smtClean="0"/>
              <a:t>of</a:t>
            </a:r>
            <a:r>
              <a:rPr lang="hr-HR" sz="3800" dirty="0" smtClean="0"/>
              <a:t> </a:t>
            </a:r>
            <a:r>
              <a:rPr lang="en-US" sz="3800" dirty="0" smtClean="0"/>
              <a:t>the Universal Declaration (UN</a:t>
            </a:r>
            <a:r>
              <a:rPr lang="hr-HR" sz="3800" dirty="0" smtClean="0"/>
              <a:t>)</a:t>
            </a:r>
            <a:endParaRPr lang="hr-HR" sz="3800" dirty="0"/>
          </a:p>
        </p:txBody>
      </p:sp>
      <p:sp>
        <p:nvSpPr>
          <p:cNvPr id="3" name="Content Placeholder 2"/>
          <p:cNvSpPr>
            <a:spLocks noGrp="1"/>
          </p:cNvSpPr>
          <p:nvPr>
            <p:ph sz="quarter" idx="13"/>
          </p:nvPr>
        </p:nvSpPr>
        <p:spPr/>
        <p:txBody>
          <a:bodyPr>
            <a:normAutofit/>
          </a:bodyPr>
          <a:lstStyle/>
          <a:p>
            <a:r>
              <a:rPr lang="hr-HR" dirty="0" smtClean="0"/>
              <a:t>„</a:t>
            </a:r>
            <a:r>
              <a:rPr lang="en-US" dirty="0" smtClean="0"/>
              <a:t>Everyone is entitled to all the rights and freedoms set forth in this declaration, without distinction of any kind, such as race, </a:t>
            </a:r>
            <a:r>
              <a:rPr lang="en-US" dirty="0" err="1" smtClean="0"/>
              <a:t>colour</a:t>
            </a:r>
            <a:r>
              <a:rPr lang="en-US" dirty="0" smtClean="0"/>
              <a:t>, sex, language, religion, political or other opinion, national or social origin, property, birth or other status. Furthermore, no distinction shall be made on the basis of the political, jurisdictional or international status of the country or territory to which a person belongs, whether it be independent, trust, non-self-governing or under any other limitation of sovereignty</a:t>
            </a:r>
            <a:r>
              <a:rPr lang="hr-HR" dirty="0" smtClean="0"/>
              <a:t>.”</a:t>
            </a:r>
            <a:endParaRPr lang="hr-HR" dirty="0"/>
          </a:p>
        </p:txBody>
      </p:sp>
    </p:spTree>
    <p:extLst>
      <p:ext uri="{BB962C8B-B14F-4D97-AF65-F5344CB8AC3E}">
        <p14:creationId xmlns:p14="http://schemas.microsoft.com/office/powerpoint/2010/main" val="2224121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Council of Europe</a:t>
            </a:r>
            <a:endParaRPr lang="en-US" dirty="0"/>
          </a:p>
        </p:txBody>
      </p:sp>
      <p:sp>
        <p:nvSpPr>
          <p:cNvPr id="3" name="Content Placeholder 2"/>
          <p:cNvSpPr>
            <a:spLocks noGrp="1"/>
          </p:cNvSpPr>
          <p:nvPr>
            <p:ph sz="quarter" idx="13"/>
          </p:nvPr>
        </p:nvSpPr>
        <p:spPr>
          <a:xfrm>
            <a:off x="457200" y="1600200"/>
            <a:ext cx="8229600" cy="3773015"/>
          </a:xfrm>
        </p:spPr>
        <p:txBody>
          <a:bodyPr>
            <a:normAutofit lnSpcReduction="10000"/>
          </a:bodyPr>
          <a:lstStyle/>
          <a:p>
            <a:r>
              <a:rPr lang="en-US" dirty="0" smtClean="0"/>
              <a:t>Founded in 1949.</a:t>
            </a:r>
          </a:p>
          <a:p>
            <a:r>
              <a:rPr lang="en-US" dirty="0" smtClean="0"/>
              <a:t>1946 – W. Churchill – a plea for a „kind of United States of Europe”.</a:t>
            </a:r>
          </a:p>
          <a:p>
            <a:r>
              <a:rPr lang="en-US" dirty="0" smtClean="0"/>
              <a:t>Treaty of London – Statute of the Council of Europe.</a:t>
            </a:r>
          </a:p>
          <a:p>
            <a:r>
              <a:rPr lang="en-US" dirty="0" smtClean="0"/>
              <a:t>Signed by  Belgium, Denmark, France, Ireland, Italy, Luxembourg, the Netherlands, Norway, Sweden and the United Kingdom.</a:t>
            </a:r>
          </a:p>
          <a:p>
            <a:r>
              <a:rPr lang="en-US" dirty="0" smtClean="0"/>
              <a:t>Now all </a:t>
            </a:r>
            <a:r>
              <a:rPr lang="en-US" dirty="0" err="1" smtClean="0"/>
              <a:t>european</a:t>
            </a:r>
            <a:r>
              <a:rPr lang="en-US" dirty="0" smtClean="0"/>
              <a:t> countries (minus Belarus).</a:t>
            </a:r>
          </a:p>
          <a:p>
            <a:r>
              <a:rPr lang="en-US" dirty="0" smtClean="0"/>
              <a:t>Founding fathers: Churchill, Adenauer, Schuman, Spaak, de </a:t>
            </a:r>
            <a:r>
              <a:rPr lang="en-US" dirty="0" err="1" smtClean="0"/>
              <a:t>Gasperi</a:t>
            </a:r>
            <a:r>
              <a:rPr lang="en-US" dirty="0" smtClean="0"/>
              <a:t> and Bevin.</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0" y="5789875"/>
            <a:ext cx="1525893" cy="106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6047" y="5789875"/>
            <a:ext cx="1498364" cy="1048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4411" y="5789875"/>
            <a:ext cx="1498364" cy="1048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2775" y="5789875"/>
            <a:ext cx="1498364" cy="1048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1139" y="5789875"/>
            <a:ext cx="1498364" cy="1048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9502" y="5789875"/>
            <a:ext cx="1594498" cy="106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775" y="1"/>
            <a:ext cx="2438535" cy="1484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2"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00875" y="2"/>
            <a:ext cx="2143125" cy="1484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8256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Winston</a:t>
            </a:r>
            <a:r>
              <a:rPr lang="hr-HR" dirty="0" smtClean="0"/>
              <a:t> Churchill</a:t>
            </a:r>
            <a:endParaRPr lang="hr-HR" dirty="0"/>
          </a:p>
        </p:txBody>
      </p:sp>
      <p:pic>
        <p:nvPicPr>
          <p:cNvPr id="5" name="Ln4SRnt4VE0"/>
          <p:cNvPicPr>
            <a:picLocks noGrp="1" noRot="1" noChangeAspect="1"/>
          </p:cNvPicPr>
          <p:nvPr>
            <p:ph sz="quarter" idx="13"/>
            <a:videoFile r:link="rId1"/>
          </p:nvPr>
        </p:nvPicPr>
        <p:blipFill>
          <a:blip r:embed="rId3"/>
          <a:stretch>
            <a:fillRect/>
          </a:stretch>
        </p:blipFill>
        <p:spPr>
          <a:xfrm>
            <a:off x="3846513" y="1914525"/>
            <a:ext cx="4572000" cy="2571750"/>
          </a:xfrm>
          <a:prstGeom prst="rect">
            <a:avLst/>
          </a:prstGeom>
        </p:spPr>
      </p:pic>
      <p:sp>
        <p:nvSpPr>
          <p:cNvPr id="4" name="Rezervirano mjesto teksta 3"/>
          <p:cNvSpPr>
            <a:spLocks noGrp="1"/>
          </p:cNvSpPr>
          <p:nvPr>
            <p:ph type="body" sz="half" idx="2"/>
          </p:nvPr>
        </p:nvSpPr>
        <p:spPr/>
        <p:txBody>
          <a:bodyPr/>
          <a:lstStyle/>
          <a:p>
            <a:r>
              <a:rPr lang="en-US" dirty="0" smtClean="0"/>
              <a:t>Zurich speech about a United states of Europe.</a:t>
            </a:r>
            <a:endParaRPr lang="en-US" dirty="0"/>
          </a:p>
        </p:txBody>
      </p:sp>
    </p:spTree>
    <p:extLst>
      <p:ext uri="{BB962C8B-B14F-4D97-AF65-F5344CB8AC3E}">
        <p14:creationId xmlns:p14="http://schemas.microsoft.com/office/powerpoint/2010/main" val="3000683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7773338" cy="1596177"/>
          </a:xfrm>
        </p:spPr>
        <p:txBody>
          <a:bodyPr>
            <a:normAutofit/>
          </a:bodyPr>
          <a:lstStyle/>
          <a:p>
            <a:r>
              <a:rPr lang="en-US" dirty="0" smtClean="0"/>
              <a:t>Institutions of the Council of Europe</a:t>
            </a:r>
            <a:endParaRPr lang="en-US" dirty="0"/>
          </a:p>
        </p:txBody>
      </p:sp>
      <p:sp>
        <p:nvSpPr>
          <p:cNvPr id="3" name="Content Placeholder 2"/>
          <p:cNvSpPr>
            <a:spLocks noGrp="1"/>
          </p:cNvSpPr>
          <p:nvPr>
            <p:ph sz="quarter" idx="13"/>
          </p:nvPr>
        </p:nvSpPr>
        <p:spPr>
          <a:xfrm>
            <a:off x="106249" y="1527416"/>
            <a:ext cx="5724128" cy="5257800"/>
          </a:xfrm>
        </p:spPr>
        <p:txBody>
          <a:bodyPr>
            <a:noAutofit/>
          </a:bodyPr>
          <a:lstStyle/>
          <a:p>
            <a:r>
              <a:rPr lang="en-US" sz="1600" dirty="0" smtClean="0"/>
              <a:t>The Secretary General, who is elected for a term of five years by the Parliamentary Assembly</a:t>
            </a:r>
            <a:r>
              <a:rPr lang="hr-HR" sz="1600" dirty="0" smtClean="0"/>
              <a:t>.</a:t>
            </a:r>
            <a:r>
              <a:rPr lang="en-US" sz="1600" dirty="0" smtClean="0"/>
              <a:t> The current Secretary General is the former Prime Minister of Norway, </a:t>
            </a:r>
            <a:r>
              <a:rPr lang="en-US" sz="1600" dirty="0" err="1" smtClean="0"/>
              <a:t>Thorbjørn</a:t>
            </a:r>
            <a:r>
              <a:rPr lang="en-US" sz="1600" dirty="0" smtClean="0"/>
              <a:t> Jagland</a:t>
            </a:r>
            <a:r>
              <a:rPr lang="hr-HR" sz="1600" dirty="0" smtClean="0"/>
              <a:t> (</a:t>
            </a:r>
            <a:r>
              <a:rPr lang="en-US" sz="1600" dirty="0" smtClean="0"/>
              <a:t>reelected for five new years on 24 June 2014.</a:t>
            </a:r>
            <a:r>
              <a:rPr lang="hr-HR" sz="1600" dirty="0" smtClean="0"/>
              <a:t>).</a:t>
            </a:r>
            <a:endParaRPr lang="en-US" sz="1600" dirty="0" smtClean="0"/>
          </a:p>
          <a:p>
            <a:r>
              <a:rPr lang="en-US" sz="1600" dirty="0" smtClean="0"/>
              <a:t>The Committee of Ministers, comprising the Ministers of Foreign Affairs of all 47 member states who are represented by their Permanent Representatives and Ambassadors accredited to the Council of Europe.</a:t>
            </a:r>
          </a:p>
          <a:p>
            <a:r>
              <a:rPr lang="en-US" sz="1600" dirty="0" smtClean="0"/>
              <a:t>The Parliamentary Assembly (PACE), which comprises national parliamentarians from all member states and elects its President for a year with the possibility of being re-elected for another year</a:t>
            </a:r>
            <a:r>
              <a:rPr lang="hr-HR" sz="1600" dirty="0" smtClean="0"/>
              <a:t>.</a:t>
            </a:r>
            <a:r>
              <a:rPr lang="en-US" sz="1600" dirty="0" smtClean="0"/>
              <a:t> National parliamentary delegations to the Assembly must reflect the political spectrum of their national parliament, i.e., comprise government and opposition parties.</a:t>
            </a:r>
          </a:p>
          <a:p>
            <a:endParaRPr lang="hr-HR" sz="1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1556792"/>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3156992"/>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0" y="4757192"/>
            <a:ext cx="2857500" cy="2100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3413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76489"/>
            <a:ext cx="7773338" cy="1596177"/>
          </a:xfrm>
        </p:spPr>
        <p:txBody>
          <a:bodyPr>
            <a:normAutofit/>
          </a:bodyPr>
          <a:lstStyle/>
          <a:p>
            <a:r>
              <a:rPr lang="en-US" dirty="0" smtClean="0"/>
              <a:t>Institutions of the Council of Europe</a:t>
            </a:r>
            <a:endParaRPr lang="en-US" dirty="0"/>
          </a:p>
        </p:txBody>
      </p:sp>
      <p:sp>
        <p:nvSpPr>
          <p:cNvPr id="3" name="Content Placeholder 2"/>
          <p:cNvSpPr>
            <a:spLocks noGrp="1"/>
          </p:cNvSpPr>
          <p:nvPr>
            <p:ph sz="quarter" idx="13"/>
          </p:nvPr>
        </p:nvSpPr>
        <p:spPr>
          <a:xfrm>
            <a:off x="457200" y="1600200"/>
            <a:ext cx="5482952" cy="5213176"/>
          </a:xfrm>
        </p:spPr>
        <p:txBody>
          <a:bodyPr>
            <a:normAutofit fontScale="55000" lnSpcReduction="20000"/>
          </a:bodyPr>
          <a:lstStyle/>
          <a:p>
            <a:r>
              <a:rPr lang="en-US" sz="2200" dirty="0" smtClean="0"/>
              <a:t>The Congress of the Council of Europe (Congress of Local and Regional Authorities of Europe), which was created in 1994 and comprises political representatives from local and regional authorities in all member states. The most influential instruments of the Council of Europe in this field are the European Charter of Local Self-Government of 1985 and the European Outline Convention on </a:t>
            </a:r>
            <a:r>
              <a:rPr lang="en-US" sz="2200" dirty="0" err="1" smtClean="0"/>
              <a:t>Transfrontier</a:t>
            </a:r>
            <a:r>
              <a:rPr lang="en-US" sz="2200" dirty="0" smtClean="0"/>
              <a:t> Co-operation between Territorial Communities or Authorities of 1980.</a:t>
            </a:r>
          </a:p>
          <a:p>
            <a:r>
              <a:rPr lang="en-US" sz="2200" dirty="0" smtClean="0"/>
              <a:t>The European Court of Human Rights, created under the European Convention on Human Rights of 1950, is composed of a judge from each member state elected for a renewable term of six years by the Parliamentary Assembly and is headed by the elected President of the Court. Since 2007, Jean-Paul Costa from France is the President of the Court. Under the new Protocol No. 14 to the European Convention on Human Rights, the terms of office of judges shall be nine years but non-renewable. </a:t>
            </a:r>
          </a:p>
          <a:p>
            <a:r>
              <a:rPr lang="en-US" sz="2200" dirty="0" smtClean="0"/>
              <a:t>The Commissioner for Human Rights, who is elected by the Parliamentary Assembly for a non-renewable term of six years since the creation of this position in 1999. Since April 2012, this position has been held by Nils </a:t>
            </a:r>
            <a:r>
              <a:rPr lang="en-US" sz="2200" dirty="0" err="1" smtClean="0"/>
              <a:t>Muižnieks</a:t>
            </a:r>
            <a:r>
              <a:rPr lang="en-US" sz="2200" dirty="0" smtClean="0"/>
              <a:t> from Latvia.</a:t>
            </a:r>
          </a:p>
          <a:p>
            <a:r>
              <a:rPr lang="en-US" sz="2200" dirty="0" smtClean="0"/>
              <a:t>The Conference of INGOs. NGOs can participate in the INGOs Conference of the Council of Europe. Since the [Resolution (2003)8] adopted by the Committee of Ministers on 19 November 2003, they are given a "participatory status".</a:t>
            </a:r>
          </a:p>
          <a:p>
            <a:r>
              <a:rPr lang="en-US" sz="2200" dirty="0" smtClean="0"/>
              <a:t>Information Offices of the Council of Europe in many member states.</a:t>
            </a:r>
          </a:p>
          <a:p>
            <a:endParaRPr lang="hr-H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0" y="1556792"/>
            <a:ext cx="3143250"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49" y="4221088"/>
            <a:ext cx="3143183"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50" y="5589240"/>
            <a:ext cx="3143182" cy="1268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48" y="2924945"/>
            <a:ext cx="3143183"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2003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Council of Europe as an international organisation</a:t>
            </a:r>
            <a:endParaRPr lang="en-US" dirty="0"/>
          </a:p>
        </p:txBody>
      </p:sp>
      <p:sp>
        <p:nvSpPr>
          <p:cNvPr id="3" name="Content Placeholder 2"/>
          <p:cNvSpPr>
            <a:spLocks noGrp="1"/>
          </p:cNvSpPr>
          <p:nvPr>
            <p:ph sz="quarter" idx="13"/>
          </p:nvPr>
        </p:nvSpPr>
        <p:spPr/>
        <p:txBody>
          <a:bodyPr/>
          <a:lstStyle/>
          <a:p>
            <a:r>
              <a:rPr lang="en-US" dirty="0" smtClean="0"/>
              <a:t>It is an organisation of states founded on the basis of an international treaty.</a:t>
            </a:r>
          </a:p>
          <a:p>
            <a:r>
              <a:rPr lang="en-US" dirty="0" smtClean="0"/>
              <a:t>It has its statute and common organs.</a:t>
            </a:r>
          </a:p>
          <a:p>
            <a:r>
              <a:rPr lang="en-US" dirty="0" smtClean="0"/>
              <a:t>It has its one budget.</a:t>
            </a:r>
          </a:p>
          <a:p>
            <a:r>
              <a:rPr lang="en-US" dirty="0" smtClean="0"/>
              <a:t>It is a subject of international law.</a:t>
            </a:r>
          </a:p>
          <a:p>
            <a:r>
              <a:rPr lang="en-US" dirty="0" smtClean="0"/>
              <a:t>It also has elements of an supranational organisation (because of the jurisdiction of the ECHR).</a:t>
            </a:r>
            <a:endParaRPr lang="en-US" dirty="0"/>
          </a:p>
        </p:txBody>
      </p:sp>
    </p:spTree>
    <p:extLst>
      <p:ext uri="{BB962C8B-B14F-4D97-AF65-F5344CB8AC3E}">
        <p14:creationId xmlns:p14="http://schemas.microsoft.com/office/powerpoint/2010/main" val="3768384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04632"/>
            <a:ext cx="7773338" cy="1596177"/>
          </a:xfrm>
        </p:spPr>
        <p:txBody>
          <a:bodyPr>
            <a:normAutofit/>
          </a:bodyPr>
          <a:lstStyle/>
          <a:p>
            <a:r>
              <a:rPr lang="hr-HR" dirty="0" smtClean="0"/>
              <a:t>Croatia as </a:t>
            </a:r>
            <a:r>
              <a:rPr lang="en-US" dirty="0" smtClean="0"/>
              <a:t>a member of Council of Europe</a:t>
            </a:r>
            <a:endParaRPr lang="en-US" dirty="0"/>
          </a:p>
        </p:txBody>
      </p:sp>
      <p:sp>
        <p:nvSpPr>
          <p:cNvPr id="3" name="Content Placeholder 2"/>
          <p:cNvSpPr>
            <a:spLocks noGrp="1"/>
          </p:cNvSpPr>
          <p:nvPr>
            <p:ph sz="quarter" idx="13"/>
          </p:nvPr>
        </p:nvSpPr>
        <p:spPr>
          <a:xfrm>
            <a:off x="457200" y="1600200"/>
            <a:ext cx="6131024" cy="4525963"/>
          </a:xfrm>
        </p:spPr>
        <p:txBody>
          <a:bodyPr>
            <a:normAutofit/>
          </a:bodyPr>
          <a:lstStyle/>
          <a:p>
            <a:r>
              <a:rPr lang="en-US" dirty="0" smtClean="0"/>
              <a:t>Membership a</a:t>
            </a:r>
            <a:r>
              <a:rPr lang="hr-HR" dirty="0" smtClean="0"/>
              <a:t>p</a:t>
            </a:r>
            <a:r>
              <a:rPr lang="en-US" dirty="0" smtClean="0"/>
              <a:t>plication: 4th of May 1992.</a:t>
            </a:r>
          </a:p>
          <a:p>
            <a:r>
              <a:rPr lang="en-US" dirty="0" smtClean="0"/>
              <a:t>Postponed 1993-1995.</a:t>
            </a:r>
          </a:p>
          <a:p>
            <a:r>
              <a:rPr lang="en-US" dirty="0" smtClean="0"/>
              <a:t>On 15th of March 1996 Croatia agreed to fulfill 21 political obligation.</a:t>
            </a:r>
          </a:p>
          <a:p>
            <a:r>
              <a:rPr lang="en-US" dirty="0" smtClean="0"/>
              <a:t>Membership approved.</a:t>
            </a:r>
          </a:p>
          <a:p>
            <a:r>
              <a:rPr lang="en-US" dirty="0" smtClean="0"/>
              <a:t>Croatia signed the Convention on 6th of November 1996 and became a member of the Council of Europe.</a:t>
            </a:r>
          </a:p>
          <a:p>
            <a:r>
              <a:rPr lang="en-US" dirty="0" smtClean="0"/>
              <a:t>September 2003 – monitoring concluded.</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5" y="1700809"/>
            <a:ext cx="2274235" cy="1440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5" y="3140968"/>
            <a:ext cx="2267745" cy="209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9934" y="5157192"/>
            <a:ext cx="2143125" cy="1700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7656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Kapljica">
  <a:themeElements>
    <a:clrScheme name="Kapljic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Kapljic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pljic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Kapljica</Template>
  <TotalTime>309</TotalTime>
  <Words>1784</Words>
  <Application>Microsoft Office PowerPoint</Application>
  <PresentationFormat>Prikaz na zaslonu (4:3)</PresentationFormat>
  <Paragraphs>89</Paragraphs>
  <Slides>22</Slides>
  <Notes>0</Notes>
  <HiddenSlides>0</HiddenSlides>
  <MMClips>1</MMClips>
  <ScaleCrop>false</ScaleCrop>
  <HeadingPairs>
    <vt:vector size="6" baseType="variant">
      <vt:variant>
        <vt:lpstr>Korišteni fontovi</vt:lpstr>
      </vt:variant>
      <vt:variant>
        <vt:i4>2</vt:i4>
      </vt:variant>
      <vt:variant>
        <vt:lpstr>Tema</vt:lpstr>
      </vt:variant>
      <vt:variant>
        <vt:i4>1</vt:i4>
      </vt:variant>
      <vt:variant>
        <vt:lpstr>Naslovi slajdova</vt:lpstr>
      </vt:variant>
      <vt:variant>
        <vt:i4>22</vt:i4>
      </vt:variant>
    </vt:vector>
  </HeadingPairs>
  <TitlesOfParts>
    <vt:vector size="25" baseType="lpstr">
      <vt:lpstr>Arial</vt:lpstr>
      <vt:lpstr>Tw Cen MT</vt:lpstr>
      <vt:lpstr>Kapljica</vt:lpstr>
      <vt:lpstr>The European Convention and its impact on Croatian Administrative law</vt:lpstr>
      <vt:lpstr>Historical context</vt:lpstr>
      <vt:lpstr>Art. 2 of the Universal Declaration (UN)</vt:lpstr>
      <vt:lpstr>Council of Europe</vt:lpstr>
      <vt:lpstr>Winston Churchill</vt:lpstr>
      <vt:lpstr>Institutions of the Council of Europe</vt:lpstr>
      <vt:lpstr>Institutions of the Council of Europe</vt:lpstr>
      <vt:lpstr>Council of Europe as an international organisation</vt:lpstr>
      <vt:lpstr>Croatia as a member of Council of Europe</vt:lpstr>
      <vt:lpstr>The Convention</vt:lpstr>
      <vt:lpstr>The Convention</vt:lpstr>
      <vt:lpstr>The Protocols</vt:lpstr>
      <vt:lpstr>Supervisory system regarding the application of the Convention</vt:lpstr>
      <vt:lpstr>The Court</vt:lpstr>
      <vt:lpstr>The Court</vt:lpstr>
      <vt:lpstr>Determining the jurisdiction of the ECHR</vt:lpstr>
      <vt:lpstr>The Impact</vt:lpstr>
      <vt:lpstr>Public hearing</vt:lpstr>
      <vt:lpstr>Reasonable time</vt:lpstr>
      <vt:lpstr>Independent and impartial tribunal</vt:lpstr>
      <vt:lpstr>Result?</vt:lpstr>
      <vt:lpstr>PowerPointova prezentacija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European Convention and its imact on Croatian Administrative law</dc:title>
  <dc:creator>Frane Stanicic</dc:creator>
  <cp:lastModifiedBy>Frane</cp:lastModifiedBy>
  <cp:revision>17</cp:revision>
  <dcterms:created xsi:type="dcterms:W3CDTF">2016-03-23T08:18:47Z</dcterms:created>
  <dcterms:modified xsi:type="dcterms:W3CDTF">2016-03-23T19:05:28Z</dcterms:modified>
</cp:coreProperties>
</file>