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9" r:id="rId3"/>
    <p:sldId id="280" r:id="rId4"/>
    <p:sldId id="281" r:id="rId5"/>
    <p:sldId id="282" r:id="rId6"/>
    <p:sldId id="283" r:id="rId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>
        <p:scale>
          <a:sx n="67" d="100"/>
          <a:sy n="67" d="100"/>
        </p:scale>
        <p:origin x="-148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99950F-517E-4F04-AB0F-02671B1AFF73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51C491AC-F5E7-43A8-93F6-3E3221171A7B}" type="pres">
      <dgm:prSet presAssocID="{4699950F-517E-4F04-AB0F-02671B1AFF73}" presName="Name0" presStyleCnt="0">
        <dgm:presLayoutVars>
          <dgm:dir/>
          <dgm:animLvl val="lvl"/>
          <dgm:resizeHandles val="exact"/>
        </dgm:presLayoutVars>
      </dgm:prSet>
      <dgm:spPr/>
    </dgm:pt>
    <dgm:pt modelId="{59BB6C87-6E7A-494E-BEAF-DAAFD05464A7}" type="pres">
      <dgm:prSet presAssocID="{4699950F-517E-4F04-AB0F-02671B1AFF73}" presName="dummy" presStyleCnt="0"/>
      <dgm:spPr/>
    </dgm:pt>
    <dgm:pt modelId="{EEB5A88E-82DC-47A3-9934-232A6A09BF2C}" type="pres">
      <dgm:prSet presAssocID="{4699950F-517E-4F04-AB0F-02671B1AFF73}" presName="linH" presStyleCnt="0"/>
      <dgm:spPr/>
    </dgm:pt>
    <dgm:pt modelId="{49CA605F-3B0C-4B5F-B6D2-A24949682393}" type="pres">
      <dgm:prSet presAssocID="{4699950F-517E-4F04-AB0F-02671B1AFF73}" presName="padding1" presStyleCnt="0"/>
      <dgm:spPr/>
    </dgm:pt>
    <dgm:pt modelId="{79513B39-DF66-40A7-B6FC-EB764170DE1A}" type="pres">
      <dgm:prSet presAssocID="{4699950F-517E-4F04-AB0F-02671B1AFF73}" presName="padding2" presStyleCnt="0"/>
      <dgm:spPr/>
    </dgm:pt>
    <dgm:pt modelId="{B2B712A6-3819-46A1-ADFE-E34EDD7424C2}" type="pres">
      <dgm:prSet presAssocID="{4699950F-517E-4F04-AB0F-02671B1AFF73}" presName="negArrow" presStyleCnt="0"/>
      <dgm:spPr/>
    </dgm:pt>
    <dgm:pt modelId="{8698AC7E-2446-4155-A1A5-0DCCF62C909A}" type="pres">
      <dgm:prSet presAssocID="{4699950F-517E-4F04-AB0F-02671B1AFF73}" presName="backgroundArrow" presStyleLbl="node1" presStyleIdx="0" presStyleCnt="1" custAng="5400000" custScaleX="73383" custScaleY="77865"/>
      <dgm:spPr/>
    </dgm:pt>
  </dgm:ptLst>
  <dgm:cxnLst>
    <dgm:cxn modelId="{F45D57B3-8794-4348-AEA8-868B9BA26FC7}" type="presOf" srcId="{4699950F-517E-4F04-AB0F-02671B1AFF73}" destId="{51C491AC-F5E7-43A8-93F6-3E3221171A7B}" srcOrd="0" destOrd="0" presId="urn:microsoft.com/office/officeart/2005/8/layout/hProcess3"/>
    <dgm:cxn modelId="{BE6E8762-C677-413B-8FD4-3C00AB715704}" type="presParOf" srcId="{51C491AC-F5E7-43A8-93F6-3E3221171A7B}" destId="{59BB6C87-6E7A-494E-BEAF-DAAFD05464A7}" srcOrd="0" destOrd="0" presId="urn:microsoft.com/office/officeart/2005/8/layout/hProcess3"/>
    <dgm:cxn modelId="{25C89AF7-9EEB-45B0-A176-54B8FD9A2E19}" type="presParOf" srcId="{51C491AC-F5E7-43A8-93F6-3E3221171A7B}" destId="{EEB5A88E-82DC-47A3-9934-232A6A09BF2C}" srcOrd="1" destOrd="0" presId="urn:microsoft.com/office/officeart/2005/8/layout/hProcess3"/>
    <dgm:cxn modelId="{97616C34-222C-49C0-A7EF-3F0FEF1862E3}" type="presParOf" srcId="{EEB5A88E-82DC-47A3-9934-232A6A09BF2C}" destId="{49CA605F-3B0C-4B5F-B6D2-A24949682393}" srcOrd="0" destOrd="0" presId="urn:microsoft.com/office/officeart/2005/8/layout/hProcess3"/>
    <dgm:cxn modelId="{322036BF-C9C2-4C0D-AA6C-2946457E7FF4}" type="presParOf" srcId="{EEB5A88E-82DC-47A3-9934-232A6A09BF2C}" destId="{79513B39-DF66-40A7-B6FC-EB764170DE1A}" srcOrd="1" destOrd="0" presId="urn:microsoft.com/office/officeart/2005/8/layout/hProcess3"/>
    <dgm:cxn modelId="{9654326F-2292-4BBB-B0FE-9F9FDD25CB5E}" type="presParOf" srcId="{EEB5A88E-82DC-47A3-9934-232A6A09BF2C}" destId="{B2B712A6-3819-46A1-ADFE-E34EDD7424C2}" srcOrd="2" destOrd="0" presId="urn:microsoft.com/office/officeart/2005/8/layout/hProcess3"/>
    <dgm:cxn modelId="{C10DEDAA-7F73-4CB1-987C-33BEF1DBF04D}" type="presParOf" srcId="{EEB5A88E-82DC-47A3-9934-232A6A09BF2C}" destId="{8698AC7E-2446-4155-A1A5-0DCCF62C909A}" srcOrd="3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698AC7E-2446-4155-A1A5-0DCCF62C909A}">
      <dsp:nvSpPr>
        <dsp:cNvPr id="0" name=""/>
        <dsp:cNvSpPr/>
      </dsp:nvSpPr>
      <dsp:spPr>
        <a:xfrm rot="5400000">
          <a:off x="0" y="49562"/>
          <a:ext cx="704306" cy="348698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Jednakokračni trokut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C020CC8-629B-4A4A-A4B4-9543545BA6E0}" type="datetimeFigureOut">
              <a:rPr lang="hr-HR" smtClean="0"/>
              <a:pPr/>
              <a:t>22.11.2010.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FCDDD74-744A-4FCF-9AB5-EF3606BAD27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20CC8-629B-4A4A-A4B4-9543545BA6E0}" type="datetimeFigureOut">
              <a:rPr lang="hr-HR" smtClean="0"/>
              <a:pPr/>
              <a:t>22.11.2010.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DDD74-744A-4FCF-9AB5-EF3606BAD27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20CC8-629B-4A4A-A4B4-9543545BA6E0}" type="datetimeFigureOut">
              <a:rPr lang="hr-HR" smtClean="0"/>
              <a:pPr/>
              <a:t>22.11.2010.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DDD74-744A-4FCF-9AB5-EF3606BAD27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C020CC8-629B-4A4A-A4B4-9543545BA6E0}" type="datetimeFigureOut">
              <a:rPr lang="hr-HR" smtClean="0"/>
              <a:pPr/>
              <a:t>22.11.2010.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DDD74-744A-4FCF-9AB5-EF3606BAD27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 trokut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Jednakokračni trokut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C020CC8-629B-4A4A-A4B4-9543545BA6E0}" type="datetimeFigureOut">
              <a:rPr lang="hr-HR" smtClean="0"/>
              <a:pPr/>
              <a:t>22.11.2010.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FCDDD74-744A-4FCF-9AB5-EF3606BAD27B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11" name="Ravni poveznik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avni poveznik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C020CC8-629B-4A4A-A4B4-9543545BA6E0}" type="datetimeFigureOut">
              <a:rPr lang="hr-HR" smtClean="0"/>
              <a:pPr/>
              <a:t>22.11.2010.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FCDDD74-744A-4FCF-9AB5-EF3606BAD27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C020CC8-629B-4A4A-A4B4-9543545BA6E0}" type="datetimeFigureOut">
              <a:rPr lang="hr-HR" smtClean="0"/>
              <a:pPr/>
              <a:t>22.11.2010.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FCDDD74-744A-4FCF-9AB5-EF3606BAD27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20CC8-629B-4A4A-A4B4-9543545BA6E0}" type="datetimeFigureOut">
              <a:rPr lang="hr-HR" smtClean="0"/>
              <a:pPr/>
              <a:t>22.11.2010.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DDD74-744A-4FCF-9AB5-EF3606BAD27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C020CC8-629B-4A4A-A4B4-9543545BA6E0}" type="datetimeFigureOut">
              <a:rPr lang="hr-HR" smtClean="0"/>
              <a:pPr/>
              <a:t>22.11.2010.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FCDDD74-744A-4FCF-9AB5-EF3606BAD27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C020CC8-629B-4A4A-A4B4-9543545BA6E0}" type="datetimeFigureOut">
              <a:rPr lang="hr-HR" smtClean="0"/>
              <a:pPr/>
              <a:t>22.11.2010.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FCDDD74-744A-4FCF-9AB5-EF3606BAD27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C020CC8-629B-4A4A-A4B4-9543545BA6E0}" type="datetimeFigureOut">
              <a:rPr lang="hr-HR" smtClean="0"/>
              <a:pPr/>
              <a:t>22.11.2010.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FCDDD74-744A-4FCF-9AB5-EF3606BAD27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kutni trokut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Ravni poveznik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C020CC8-629B-4A4A-A4B4-9543545BA6E0}" type="datetimeFigureOut">
              <a:rPr lang="hr-HR" smtClean="0"/>
              <a:pPr/>
              <a:t>22.11.2010.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FCDDD74-744A-4FCF-9AB5-EF3606BAD27B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8062664" cy="4464496"/>
          </a:xfrm>
        </p:spPr>
        <p:txBody>
          <a:bodyPr>
            <a:normAutofit fontScale="90000"/>
          </a:bodyPr>
          <a:lstStyle/>
          <a:p>
            <a:pPr algn="ctr"/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600" dirty="0" smtClean="0"/>
              <a:t>Posttraumatski stresni poremećaj i suicidalnost</a:t>
            </a:r>
            <a:br>
              <a:rPr lang="hr-HR" sz="3600" dirty="0" smtClean="0"/>
            </a:br>
            <a:r>
              <a:rPr lang="hr-HR" sz="3600" dirty="0" smtClean="0"/>
              <a:t/>
            </a:r>
            <a:br>
              <a:rPr lang="hr-HR" sz="3600" dirty="0" smtClean="0"/>
            </a:br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200" dirty="0"/>
              <a:t/>
            </a:r>
            <a:br>
              <a:rPr lang="hr-HR" sz="3200" dirty="0"/>
            </a:br>
            <a:endParaRPr lang="hr-HR" sz="3200" dirty="0"/>
          </a:p>
        </p:txBody>
      </p:sp>
    </p:spTree>
  </p:cSld>
  <p:clrMapOvr>
    <a:masterClrMapping/>
  </p:clrMapOvr>
  <p:transition advTm="17082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50144"/>
          </a:xfrm>
        </p:spPr>
        <p:txBody>
          <a:bodyPr>
            <a:normAutofit/>
          </a:bodyPr>
          <a:lstStyle/>
          <a:p>
            <a:r>
              <a:rPr lang="hr-HR" sz="2400" dirty="0" smtClean="0"/>
              <a:t>Kompleksan psihijatrijski </a:t>
            </a:r>
            <a:r>
              <a:rPr lang="hr-HR" sz="2400" dirty="0" err="1" smtClean="0"/>
              <a:t>nozološki</a:t>
            </a:r>
            <a:r>
              <a:rPr lang="hr-HR" sz="2400" dirty="0" smtClean="0"/>
              <a:t> entitet koji uključuje psihološko djelovanje traume u povezanosti sa socijalnim i neurobiološkim rizičnim čimbenicima</a:t>
            </a:r>
          </a:p>
          <a:p>
            <a:endParaRPr lang="hr-HR" sz="2400" dirty="0" smtClean="0"/>
          </a:p>
          <a:p>
            <a:r>
              <a:rPr lang="hr-HR" sz="2400" dirty="0" smtClean="0"/>
              <a:t>Epidemiologija: </a:t>
            </a:r>
          </a:p>
          <a:p>
            <a:pPr>
              <a:buNone/>
            </a:pPr>
            <a:r>
              <a:rPr lang="hr-HR" sz="2400" dirty="0" smtClean="0"/>
              <a:t>		-Njemačka (ž: 2,</a:t>
            </a:r>
            <a:r>
              <a:rPr lang="hr-HR" sz="2400" dirty="0" err="1" smtClean="0"/>
              <a:t>2</a:t>
            </a:r>
            <a:r>
              <a:rPr lang="hr-HR" sz="2400" dirty="0" smtClean="0"/>
              <a:t>%, m: 1%) </a:t>
            </a:r>
          </a:p>
          <a:p>
            <a:pPr>
              <a:buNone/>
            </a:pPr>
            <a:r>
              <a:rPr lang="hr-HR" sz="2400" dirty="0" smtClean="0"/>
              <a:t>		-SAD (7,8%)</a:t>
            </a:r>
          </a:p>
          <a:p>
            <a:pPr>
              <a:buNone/>
            </a:pPr>
            <a:r>
              <a:rPr lang="hr-HR" sz="2400" dirty="0" smtClean="0"/>
              <a:t>		-Alžir (37,4%),Kambodža (28,4%)</a:t>
            </a:r>
          </a:p>
          <a:p>
            <a:pPr>
              <a:buNone/>
            </a:pPr>
            <a:endParaRPr lang="hr-HR" sz="2400" dirty="0" smtClean="0"/>
          </a:p>
        </p:txBody>
      </p:sp>
    </p:spTree>
  </p:cSld>
  <p:clrMapOvr>
    <a:masterClrMapping/>
  </p:clrMapOvr>
  <p:transition advTm="143895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4186808" cy="641226"/>
          </a:xfrm>
        </p:spPr>
        <p:txBody>
          <a:bodyPr>
            <a:normAutofit/>
          </a:bodyPr>
          <a:lstStyle/>
          <a:p>
            <a:r>
              <a:rPr lang="hr-HR" sz="3200" dirty="0" smtClean="0"/>
              <a:t>Manifestiranje 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6088"/>
          </a:xfrm>
        </p:spPr>
        <p:txBody>
          <a:bodyPr>
            <a:normAutofit/>
          </a:bodyPr>
          <a:lstStyle/>
          <a:p>
            <a:r>
              <a:rPr lang="hr-HR" sz="2400" dirty="0" smtClean="0"/>
              <a:t>Proživljavanje u obliku slika, misli, percepcija, snova, noćne more, ’</a:t>
            </a:r>
            <a:r>
              <a:rPr lang="hr-HR" sz="2400" dirty="0" err="1" smtClean="0"/>
              <a:t>flashback</a:t>
            </a:r>
            <a:r>
              <a:rPr lang="hr-HR" sz="2400" dirty="0" smtClean="0"/>
              <a:t>’-ove, reakcije pretjeranog straha…</a:t>
            </a:r>
          </a:p>
          <a:p>
            <a:endParaRPr lang="hr-HR" sz="2400" dirty="0" smtClean="0"/>
          </a:p>
          <a:p>
            <a:r>
              <a:rPr lang="hr-HR" sz="2400" dirty="0" smtClean="0"/>
              <a:t>3 grupe:</a:t>
            </a:r>
          </a:p>
          <a:p>
            <a:pPr lvl="2"/>
            <a:r>
              <a:rPr lang="hr-HR" sz="1800" dirty="0" smtClean="0"/>
              <a:t>a) </a:t>
            </a:r>
            <a:r>
              <a:rPr lang="hr-HR" sz="1800" dirty="0" err="1" smtClean="0"/>
              <a:t>intruzivna</a:t>
            </a:r>
            <a:r>
              <a:rPr lang="hr-HR" sz="1800" dirty="0" smtClean="0"/>
              <a:t> sjećanja i ponovno proživljavanje traumatskog događaja</a:t>
            </a:r>
          </a:p>
          <a:p>
            <a:pPr lvl="2"/>
            <a:r>
              <a:rPr lang="hr-HR" sz="1800" dirty="0" smtClean="0"/>
              <a:t>b) izbjegavanje podražaja vezanih uz traumu i emotivna tupost</a:t>
            </a:r>
          </a:p>
          <a:p>
            <a:pPr lvl="2"/>
            <a:r>
              <a:rPr lang="hr-HR" sz="1800" dirty="0" smtClean="0"/>
              <a:t>c) pojačana pobuđenost</a:t>
            </a:r>
          </a:p>
          <a:p>
            <a:pPr lvl="2">
              <a:buNone/>
            </a:pPr>
            <a:endParaRPr lang="hr-HR" sz="1800" dirty="0" smtClean="0"/>
          </a:p>
          <a:p>
            <a:pPr lvl="2">
              <a:buNone/>
            </a:pPr>
            <a:endParaRPr lang="hr-HR" sz="1800" dirty="0" smtClean="0"/>
          </a:p>
          <a:p>
            <a:pPr lvl="2">
              <a:buNone/>
            </a:pPr>
            <a:endParaRPr lang="hr-HR" sz="1800" dirty="0" smtClean="0"/>
          </a:p>
          <a:p>
            <a:pPr lvl="2">
              <a:buNone/>
            </a:pPr>
            <a:r>
              <a:rPr lang="hr-HR" sz="1800" dirty="0" smtClean="0"/>
              <a:t>Akutni,kronični,odgođeni i djelomični PTSP</a:t>
            </a:r>
          </a:p>
        </p:txBody>
      </p:sp>
      <p:graphicFrame>
        <p:nvGraphicFramePr>
          <p:cNvPr id="5" name="Dijagram 4"/>
          <p:cNvGraphicFramePr/>
          <p:nvPr/>
        </p:nvGraphicFramePr>
        <p:xfrm>
          <a:off x="3563888" y="4725144"/>
          <a:ext cx="959768" cy="4478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Tm="121275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4186808" cy="713234"/>
          </a:xfrm>
        </p:spPr>
        <p:txBody>
          <a:bodyPr>
            <a:normAutofit/>
          </a:bodyPr>
          <a:lstStyle/>
          <a:p>
            <a:r>
              <a:rPr lang="hr-HR" sz="3200" dirty="0" smtClean="0"/>
              <a:t>Pojava 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4080"/>
          </a:xfrm>
        </p:spPr>
        <p:txBody>
          <a:bodyPr>
            <a:normAutofit/>
          </a:bodyPr>
          <a:lstStyle/>
          <a:p>
            <a:r>
              <a:rPr lang="hr-HR" sz="2400" dirty="0" smtClean="0"/>
              <a:t>4 </a:t>
            </a:r>
            <a:r>
              <a:rPr lang="hr-HR" sz="2400" dirty="0" smtClean="0"/>
              <a:t>grupe traumatskih događaja:</a:t>
            </a:r>
            <a:endParaRPr lang="hr-HR" sz="2400" dirty="0" smtClean="0"/>
          </a:p>
          <a:p>
            <a:pPr lvl="2"/>
            <a:r>
              <a:rPr lang="hr-HR" sz="1800" dirty="0" smtClean="0"/>
              <a:t>Nasilje poput borbe, silovanja, zatočeništva, mučenja, ranjavanja, seksualnog zlostavljanja, prijetnje</a:t>
            </a:r>
          </a:p>
          <a:p>
            <a:pPr lvl="2"/>
            <a:r>
              <a:rPr lang="hr-HR" sz="1800" dirty="0" smtClean="0"/>
              <a:t>Druge ozljede ili šokantna iskustva kao nesreće, požari, potresi, po život opasne bolesti, prisustvovanje nasilju, pronalaženje trupla</a:t>
            </a:r>
          </a:p>
          <a:p>
            <a:pPr lvl="2"/>
            <a:r>
              <a:rPr lang="hr-HR" sz="1800" dirty="0" smtClean="0"/>
              <a:t>Saznanje o traumi proživljenoj od drage osobe</a:t>
            </a:r>
          </a:p>
          <a:p>
            <a:pPr lvl="2"/>
            <a:r>
              <a:rPr lang="hr-HR" sz="1800" dirty="0" smtClean="0"/>
              <a:t>Iznenadna smrt drage osobe</a:t>
            </a:r>
          </a:p>
          <a:p>
            <a:pPr lvl="1">
              <a:buNone/>
            </a:pPr>
            <a:endParaRPr lang="hr-HR" sz="1800" dirty="0" smtClean="0"/>
          </a:p>
          <a:p>
            <a:r>
              <a:rPr lang="hr-HR" sz="2400" dirty="0" smtClean="0"/>
              <a:t>3 domene:</a:t>
            </a:r>
          </a:p>
          <a:p>
            <a:pPr lvl="2"/>
            <a:r>
              <a:rPr lang="hr-HR" sz="1800" dirty="0" smtClean="0"/>
              <a:t>Adaptacija</a:t>
            </a:r>
          </a:p>
          <a:p>
            <a:pPr lvl="2"/>
            <a:r>
              <a:rPr lang="hr-HR" sz="1800" dirty="0" smtClean="0"/>
              <a:t>Privrženost drugim ljudima</a:t>
            </a:r>
          </a:p>
          <a:p>
            <a:pPr lvl="2"/>
            <a:r>
              <a:rPr lang="hr-HR" sz="1800" dirty="0" smtClean="0"/>
              <a:t>Smisao života</a:t>
            </a:r>
          </a:p>
          <a:p>
            <a:pPr lvl="2"/>
            <a:endParaRPr lang="hr-HR" sz="1800" dirty="0" smtClean="0"/>
          </a:p>
        </p:txBody>
      </p:sp>
    </p:spTree>
  </p:cSld>
  <p:clrMapOvr>
    <a:masterClrMapping/>
  </p:clrMapOvr>
  <p:transition advTm="25038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6851104" cy="713234"/>
          </a:xfrm>
        </p:spPr>
        <p:txBody>
          <a:bodyPr>
            <a:normAutofit/>
          </a:bodyPr>
          <a:lstStyle/>
          <a:p>
            <a:r>
              <a:rPr lang="hr-HR" sz="3200" dirty="0" smtClean="0"/>
              <a:t>Biologijske značajke PTSP-a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124744"/>
            <a:ext cx="8219256" cy="2088232"/>
          </a:xfrm>
        </p:spPr>
        <p:txBody>
          <a:bodyPr>
            <a:normAutofit/>
          </a:bodyPr>
          <a:lstStyle/>
          <a:p>
            <a:r>
              <a:rPr lang="hr-HR" sz="2400" dirty="0" smtClean="0"/>
              <a:t>Snižena razina </a:t>
            </a:r>
            <a:r>
              <a:rPr lang="hr-HR" sz="2400" dirty="0" err="1" smtClean="0"/>
              <a:t>kortizola</a:t>
            </a:r>
            <a:r>
              <a:rPr lang="hr-HR" sz="2400" dirty="0" smtClean="0"/>
              <a:t> i pojačana senzitivnost</a:t>
            </a:r>
          </a:p>
          <a:p>
            <a:r>
              <a:rPr lang="hr-HR" sz="2400" dirty="0" err="1" smtClean="0"/>
              <a:t>Neuroanatomske</a:t>
            </a:r>
            <a:r>
              <a:rPr lang="hr-HR" sz="2400" dirty="0" smtClean="0"/>
              <a:t> regije:</a:t>
            </a:r>
          </a:p>
          <a:p>
            <a:pPr lvl="2"/>
            <a:r>
              <a:rPr lang="hr-HR" sz="1800" dirty="0" err="1" smtClean="0"/>
              <a:t>Amigdala</a:t>
            </a:r>
            <a:endParaRPr lang="hr-HR" sz="1800" dirty="0" smtClean="0"/>
          </a:p>
          <a:p>
            <a:pPr lvl="2"/>
            <a:r>
              <a:rPr lang="hr-HR" sz="1800" dirty="0" smtClean="0"/>
              <a:t>Medijalni </a:t>
            </a:r>
            <a:r>
              <a:rPr lang="hr-HR" sz="1800" dirty="0" err="1" smtClean="0"/>
              <a:t>prefrontni</a:t>
            </a:r>
            <a:r>
              <a:rPr lang="hr-HR" sz="1800" dirty="0" smtClean="0"/>
              <a:t> korteks (prednja </a:t>
            </a:r>
            <a:r>
              <a:rPr lang="hr-HR" sz="1800" dirty="0" err="1" smtClean="0"/>
              <a:t>areja</a:t>
            </a:r>
            <a:r>
              <a:rPr lang="hr-HR" sz="1800" dirty="0" smtClean="0"/>
              <a:t> </a:t>
            </a:r>
            <a:r>
              <a:rPr lang="hr-HR" sz="1800" dirty="0" err="1" smtClean="0"/>
              <a:t>cingulata</a:t>
            </a:r>
            <a:r>
              <a:rPr lang="hr-HR" sz="1800" dirty="0" smtClean="0"/>
              <a:t>)</a:t>
            </a:r>
          </a:p>
          <a:p>
            <a:pPr lvl="2"/>
            <a:r>
              <a:rPr lang="hr-HR" sz="1800" dirty="0" err="1" smtClean="0"/>
              <a:t>Hipokampus</a:t>
            </a:r>
            <a:r>
              <a:rPr lang="hr-HR" sz="1800" dirty="0" smtClean="0"/>
              <a:t> </a:t>
            </a:r>
          </a:p>
          <a:p>
            <a:pPr lvl="2"/>
            <a:endParaRPr lang="hr-HR" sz="1800" dirty="0" smtClean="0"/>
          </a:p>
          <a:p>
            <a:endParaRPr lang="hr-HR" sz="2400" dirty="0"/>
          </a:p>
        </p:txBody>
      </p:sp>
      <p:sp>
        <p:nvSpPr>
          <p:cNvPr id="4" name="Naslov 1"/>
          <p:cNvSpPr txBox="1">
            <a:spLocks/>
          </p:cNvSpPr>
          <p:nvPr/>
        </p:nvSpPr>
        <p:spPr>
          <a:xfrm>
            <a:off x="539552" y="3140968"/>
            <a:ext cx="6851104" cy="713234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3200" dirty="0" err="1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Psihodinamski</a:t>
            </a:r>
            <a:r>
              <a:rPr lang="hr-HR" sz="32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aspekti PTSP-a</a:t>
            </a:r>
            <a:endParaRPr kumimoji="0" lang="hr-HR" sz="32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zervirano mjesto sadržaja 2"/>
          <p:cNvSpPr txBox="1">
            <a:spLocks/>
          </p:cNvSpPr>
          <p:nvPr/>
        </p:nvSpPr>
        <p:spPr>
          <a:xfrm>
            <a:off x="539552" y="3933056"/>
            <a:ext cx="8219256" cy="2088232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lang="hr-HR" sz="2400" dirty="0" smtClean="0"/>
              <a:t>Kognitivno-bihevioralni </a:t>
            </a: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hr-H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Psihoanalitički</a:t>
            </a:r>
            <a:endParaRPr kumimoji="0" lang="hr-HR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0" lang="hr-H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91264" cy="569218"/>
          </a:xfrm>
        </p:spPr>
        <p:txBody>
          <a:bodyPr>
            <a:noAutofit/>
          </a:bodyPr>
          <a:lstStyle/>
          <a:p>
            <a:r>
              <a:rPr lang="hr-HR" sz="3200" dirty="0" smtClean="0"/>
              <a:t>Suicidalnost 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4080"/>
          </a:xfrm>
        </p:spPr>
        <p:txBody>
          <a:bodyPr>
            <a:normAutofit/>
          </a:bodyPr>
          <a:lstStyle/>
          <a:p>
            <a:r>
              <a:rPr lang="hr-HR" sz="2400" dirty="0" smtClean="0"/>
              <a:t>aktivne i pasivne misli</a:t>
            </a:r>
          </a:p>
          <a:p>
            <a:r>
              <a:rPr lang="hr-HR" sz="2400" dirty="0" smtClean="0"/>
              <a:t>Vijetnam-veterani</a:t>
            </a:r>
          </a:p>
          <a:p>
            <a:r>
              <a:rPr lang="hr-HR" sz="2400" dirty="0" smtClean="0"/>
              <a:t>žrtve poplava (13,8%),orkana (31%) i potresa (62,9%)</a:t>
            </a:r>
          </a:p>
          <a:p>
            <a:r>
              <a:rPr lang="hr-HR" sz="2400" dirty="0" smtClean="0"/>
              <a:t>Izbjeglice (79%)</a:t>
            </a:r>
          </a:p>
          <a:p>
            <a:r>
              <a:rPr lang="hr-HR" sz="2400" dirty="0" smtClean="0"/>
              <a:t>Fizički zlostavljanje osobe-seksualno zlostavljane</a:t>
            </a:r>
          </a:p>
          <a:p>
            <a:pPr>
              <a:buNone/>
            </a:pPr>
            <a:endParaRPr lang="hr-H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duševljenj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duševljenj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duševljenj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690</TotalTime>
  <Words>191</Words>
  <Application>Microsoft Office PowerPoint</Application>
  <PresentationFormat>Prikaz na zaslonu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7" baseType="lpstr">
      <vt:lpstr>Oduševljenje</vt:lpstr>
      <vt:lpstr>   Posttraumatski stresni poremećaj i suicidalnost    </vt:lpstr>
      <vt:lpstr>Slajd 2</vt:lpstr>
      <vt:lpstr>Manifestiranje </vt:lpstr>
      <vt:lpstr>Pojava </vt:lpstr>
      <vt:lpstr>Biologijske značajke PTSP-a</vt:lpstr>
      <vt:lpstr>Suicidalnost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Samoubojstva na području Splitsko-Dalmatinske županije  Posttraumatski stresni poremećaj i suicidalnost </dc:title>
  <dc:creator>USER</dc:creator>
  <cp:lastModifiedBy>USER</cp:lastModifiedBy>
  <cp:revision>5</cp:revision>
  <dcterms:created xsi:type="dcterms:W3CDTF">2010-11-20T19:06:28Z</dcterms:created>
  <dcterms:modified xsi:type="dcterms:W3CDTF">2010-11-22T10:23:37Z</dcterms:modified>
</cp:coreProperties>
</file>