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Radni_list_programa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Radni_list_programa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Spol</c:v>
                </c:pt>
              </c:strCache>
            </c:strRef>
          </c:tx>
          <c:dPt>
            <c:idx val="0"/>
            <c:explosion val="9"/>
          </c:dPt>
          <c:cat>
            <c:strRef>
              <c:f>List1!$A$2:$A$3</c:f>
              <c:strCache>
                <c:ptCount val="2"/>
                <c:pt idx="0">
                  <c:v>žene</c:v>
                </c:pt>
                <c:pt idx="1">
                  <c:v>muškarci</c:v>
                </c:pt>
              </c:strCache>
            </c:strRef>
          </c:cat>
          <c:val>
            <c:numRef>
              <c:f>List1!$B$2:$B$3</c:f>
              <c:numCache>
                <c:formatCode>0.00%</c:formatCode>
                <c:ptCount val="2"/>
                <c:pt idx="0">
                  <c:v>0.36700000000000033</c:v>
                </c:pt>
                <c:pt idx="1">
                  <c:v>0.63300000000000056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muškarci</c:v>
                </c:pt>
              </c:strCache>
            </c:strRef>
          </c:tx>
          <c:dLbls>
            <c:showVal val="1"/>
            <c:showCatName val="1"/>
            <c:showLeaderLines val="1"/>
          </c:dLbls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3</c:v>
                </c:pt>
                <c:pt idx="1">
                  <c:v>235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sr-Latn-CS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List1!$B$1</c:f>
              <c:strCache>
                <c:ptCount val="1"/>
                <c:pt idx="0">
                  <c:v>žene</c:v>
                </c:pt>
              </c:strCache>
            </c:strRef>
          </c:tx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16</c:v>
                </c:pt>
                <c:pt idx="1">
                  <c:v>122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muškarci</c:v>
                </c:pt>
              </c:strCache>
            </c:strRef>
          </c:tx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List1!$C$2:$C$3</c:f>
              <c:numCache>
                <c:formatCode>General</c:formatCode>
                <c:ptCount val="2"/>
                <c:pt idx="0">
                  <c:v>22</c:v>
                </c:pt>
                <c:pt idx="1">
                  <c:v>122</c:v>
                </c:pt>
              </c:numCache>
            </c:numRef>
          </c:val>
        </c:ser>
        <c:dLbls>
          <c:showVal val="1"/>
        </c:dLbls>
        <c:gapWidth val="75"/>
        <c:overlap val="100"/>
        <c:axId val="87902080"/>
        <c:axId val="87903616"/>
      </c:barChart>
      <c:catAx>
        <c:axId val="87902080"/>
        <c:scaling>
          <c:orientation val="minMax"/>
        </c:scaling>
        <c:axPos val="b"/>
        <c:majorTickMark val="none"/>
        <c:tickLblPos val="nextTo"/>
        <c:crossAx val="87903616"/>
        <c:crosses val="autoZero"/>
        <c:auto val="1"/>
        <c:lblAlgn val="ctr"/>
        <c:lblOffset val="100"/>
      </c:catAx>
      <c:valAx>
        <c:axId val="87903616"/>
        <c:scaling>
          <c:orientation val="minMax"/>
        </c:scaling>
        <c:axPos val="l"/>
        <c:numFmt formatCode="General" sourceLinked="1"/>
        <c:majorTickMark val="none"/>
        <c:tickLblPos val="nextTo"/>
        <c:crossAx val="8790208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List1!$B$1</c:f>
              <c:strCache>
                <c:ptCount val="1"/>
                <c:pt idx="0">
                  <c:v>žene</c:v>
                </c:pt>
              </c:strCache>
            </c:strRef>
          </c:tx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3</c:v>
                </c:pt>
                <c:pt idx="1">
                  <c:v>135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muškarci</c:v>
                </c:pt>
              </c:strCache>
            </c:strRef>
          </c:tx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List1!$C$2:$C$3</c:f>
              <c:numCache>
                <c:formatCode>General</c:formatCode>
                <c:ptCount val="2"/>
                <c:pt idx="0">
                  <c:v>10</c:v>
                </c:pt>
                <c:pt idx="1">
                  <c:v>228</c:v>
                </c:pt>
              </c:numCache>
            </c:numRef>
          </c:val>
        </c:ser>
        <c:dLbls>
          <c:showVal val="1"/>
        </c:dLbls>
        <c:gapWidth val="75"/>
        <c:overlap val="100"/>
        <c:axId val="74969856"/>
        <c:axId val="74971392"/>
      </c:barChart>
      <c:catAx>
        <c:axId val="74969856"/>
        <c:scaling>
          <c:orientation val="minMax"/>
        </c:scaling>
        <c:axPos val="b"/>
        <c:majorTickMark val="none"/>
        <c:tickLblPos val="nextTo"/>
        <c:crossAx val="74971392"/>
        <c:crosses val="autoZero"/>
        <c:auto val="1"/>
        <c:lblAlgn val="ctr"/>
        <c:lblOffset val="100"/>
      </c:catAx>
      <c:valAx>
        <c:axId val="74971392"/>
        <c:scaling>
          <c:orientation val="minMax"/>
        </c:scaling>
        <c:axPos val="l"/>
        <c:numFmt formatCode="General" sourceLinked="1"/>
        <c:majorTickMark val="none"/>
        <c:tickLblPos val="nextTo"/>
        <c:crossAx val="74969856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List1!$B$1</c:f>
              <c:strCache>
                <c:ptCount val="1"/>
                <c:pt idx="0">
                  <c:v>žene</c:v>
                </c:pt>
              </c:strCache>
            </c:strRef>
          </c:tx>
          <c:cat>
            <c:strRef>
              <c:f>List1!$A$2:$A$11</c:f>
              <c:strCache>
                <c:ptCount val="10"/>
                <c:pt idx="0">
                  <c:v>1984.</c:v>
                </c:pt>
                <c:pt idx="1">
                  <c:v>1985.</c:v>
                </c:pt>
                <c:pt idx="2">
                  <c:v>1986.</c:v>
                </c:pt>
                <c:pt idx="3">
                  <c:v>1987.</c:v>
                </c:pt>
                <c:pt idx="4">
                  <c:v>1988.</c:v>
                </c:pt>
                <c:pt idx="5">
                  <c:v>1989.</c:v>
                </c:pt>
                <c:pt idx="6">
                  <c:v>1990.</c:v>
                </c:pt>
                <c:pt idx="7">
                  <c:v>1991.</c:v>
                </c:pt>
                <c:pt idx="8">
                  <c:v>1992.</c:v>
                </c:pt>
                <c:pt idx="9">
                  <c:v>1993.</c:v>
                </c:pt>
              </c:strCache>
            </c:strRef>
          </c:cat>
          <c:val>
            <c:numRef>
              <c:f>List1!$B$2:$B$11</c:f>
              <c:numCache>
                <c:formatCode>General</c:formatCode>
                <c:ptCount val="10"/>
                <c:pt idx="0">
                  <c:v>15</c:v>
                </c:pt>
                <c:pt idx="1">
                  <c:v>14</c:v>
                </c:pt>
                <c:pt idx="2">
                  <c:v>21</c:v>
                </c:pt>
                <c:pt idx="3">
                  <c:v>11</c:v>
                </c:pt>
                <c:pt idx="4">
                  <c:v>9</c:v>
                </c:pt>
                <c:pt idx="5">
                  <c:v>13</c:v>
                </c:pt>
                <c:pt idx="6">
                  <c:v>9</c:v>
                </c:pt>
                <c:pt idx="7">
                  <c:v>10</c:v>
                </c:pt>
                <c:pt idx="8">
                  <c:v>22</c:v>
                </c:pt>
                <c:pt idx="9">
                  <c:v>14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muškarci</c:v>
                </c:pt>
              </c:strCache>
            </c:strRef>
          </c:tx>
          <c:cat>
            <c:strRef>
              <c:f>List1!$A$2:$A$11</c:f>
              <c:strCache>
                <c:ptCount val="10"/>
                <c:pt idx="0">
                  <c:v>1984.</c:v>
                </c:pt>
                <c:pt idx="1">
                  <c:v>1985.</c:v>
                </c:pt>
                <c:pt idx="2">
                  <c:v>1986.</c:v>
                </c:pt>
                <c:pt idx="3">
                  <c:v>1987.</c:v>
                </c:pt>
                <c:pt idx="4">
                  <c:v>1988.</c:v>
                </c:pt>
                <c:pt idx="5">
                  <c:v>1989.</c:v>
                </c:pt>
                <c:pt idx="6">
                  <c:v>1990.</c:v>
                </c:pt>
                <c:pt idx="7">
                  <c:v>1991.</c:v>
                </c:pt>
                <c:pt idx="8">
                  <c:v>1992.</c:v>
                </c:pt>
                <c:pt idx="9">
                  <c:v>1993.</c:v>
                </c:pt>
              </c:strCache>
            </c:strRef>
          </c:cat>
          <c:val>
            <c:numRef>
              <c:f>List1!$C$2:$C$11</c:f>
              <c:numCache>
                <c:formatCode>General</c:formatCode>
                <c:ptCount val="10"/>
                <c:pt idx="0">
                  <c:v>25</c:v>
                </c:pt>
                <c:pt idx="1">
                  <c:v>22</c:v>
                </c:pt>
                <c:pt idx="2">
                  <c:v>16</c:v>
                </c:pt>
                <c:pt idx="3">
                  <c:v>23</c:v>
                </c:pt>
                <c:pt idx="4">
                  <c:v>27</c:v>
                </c:pt>
                <c:pt idx="5">
                  <c:v>14</c:v>
                </c:pt>
                <c:pt idx="6">
                  <c:v>27</c:v>
                </c:pt>
                <c:pt idx="7">
                  <c:v>22</c:v>
                </c:pt>
                <c:pt idx="8">
                  <c:v>24</c:v>
                </c:pt>
                <c:pt idx="9">
                  <c:v>44</c:v>
                </c:pt>
              </c:numCache>
            </c:numRef>
          </c:val>
        </c:ser>
        <c:dLbls>
          <c:showVal val="1"/>
        </c:dLbls>
        <c:gapWidth val="75"/>
        <c:overlap val="100"/>
        <c:axId val="54820224"/>
        <c:axId val="54826112"/>
      </c:barChart>
      <c:catAx>
        <c:axId val="54820224"/>
        <c:scaling>
          <c:orientation val="minMax"/>
        </c:scaling>
        <c:axPos val="b"/>
        <c:majorTickMark val="none"/>
        <c:tickLblPos val="nextTo"/>
        <c:crossAx val="54826112"/>
        <c:crosses val="autoZero"/>
        <c:auto val="1"/>
        <c:lblAlgn val="ctr"/>
        <c:lblOffset val="100"/>
      </c:catAx>
      <c:valAx>
        <c:axId val="54826112"/>
        <c:scaling>
          <c:orientation val="minMax"/>
        </c:scaling>
        <c:axPos val="l"/>
        <c:numFmt formatCode="General" sourceLinked="1"/>
        <c:majorTickMark val="none"/>
        <c:tickLblPos val="none"/>
        <c:crossAx val="54820224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List1!$B$1</c:f>
              <c:strCache>
                <c:ptCount val="1"/>
                <c:pt idx="0">
                  <c:v>žene</c:v>
                </c:pt>
              </c:strCache>
            </c:strRef>
          </c:tx>
          <c:cat>
            <c:strRef>
              <c:f>List1!$A$2:$A$8</c:f>
              <c:strCache>
                <c:ptCount val="7"/>
                <c:pt idx="0">
                  <c:v>11-20</c:v>
                </c:pt>
                <c:pt idx="1">
                  <c:v>21-30</c:v>
                </c:pt>
                <c:pt idx="2">
                  <c:v>31-40</c:v>
                </c:pt>
                <c:pt idx="3">
                  <c:v>41-50</c:v>
                </c:pt>
                <c:pt idx="4">
                  <c:v>51-60</c:v>
                </c:pt>
                <c:pt idx="5">
                  <c:v>61+</c:v>
                </c:pt>
                <c:pt idx="6">
                  <c:v>nepoznato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5</c:v>
                </c:pt>
                <c:pt idx="1">
                  <c:v>21</c:v>
                </c:pt>
                <c:pt idx="2">
                  <c:v>21</c:v>
                </c:pt>
                <c:pt idx="3">
                  <c:v>5</c:v>
                </c:pt>
                <c:pt idx="4">
                  <c:v>24</c:v>
                </c:pt>
                <c:pt idx="5">
                  <c:v>53</c:v>
                </c:pt>
                <c:pt idx="6">
                  <c:v>9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muškarci</c:v>
                </c:pt>
              </c:strCache>
            </c:strRef>
          </c:tx>
          <c:cat>
            <c:strRef>
              <c:f>List1!$A$2:$A$8</c:f>
              <c:strCache>
                <c:ptCount val="7"/>
                <c:pt idx="0">
                  <c:v>11-20</c:v>
                </c:pt>
                <c:pt idx="1">
                  <c:v>21-30</c:v>
                </c:pt>
                <c:pt idx="2">
                  <c:v>31-40</c:v>
                </c:pt>
                <c:pt idx="3">
                  <c:v>41-50</c:v>
                </c:pt>
                <c:pt idx="4">
                  <c:v>51-60</c:v>
                </c:pt>
                <c:pt idx="5">
                  <c:v>61+</c:v>
                </c:pt>
                <c:pt idx="6">
                  <c:v>nepoznato</c:v>
                </c:pt>
              </c:strCache>
            </c:strRef>
          </c:cat>
          <c:val>
            <c:numRef>
              <c:f>List1!$C$2:$C$8</c:f>
              <c:numCache>
                <c:formatCode>General</c:formatCode>
                <c:ptCount val="7"/>
                <c:pt idx="0">
                  <c:v>18</c:v>
                </c:pt>
                <c:pt idx="1">
                  <c:v>40</c:v>
                </c:pt>
                <c:pt idx="2">
                  <c:v>48</c:v>
                </c:pt>
                <c:pt idx="3">
                  <c:v>35</c:v>
                </c:pt>
                <c:pt idx="4">
                  <c:v>29</c:v>
                </c:pt>
                <c:pt idx="5">
                  <c:v>44</c:v>
                </c:pt>
                <c:pt idx="6">
                  <c:v>24</c:v>
                </c:pt>
              </c:numCache>
            </c:numRef>
          </c:val>
        </c:ser>
        <c:dLbls>
          <c:showVal val="1"/>
        </c:dLbls>
        <c:gapWidth val="75"/>
        <c:overlap val="100"/>
        <c:axId val="72849664"/>
        <c:axId val="72855552"/>
      </c:barChart>
      <c:catAx>
        <c:axId val="72849664"/>
        <c:scaling>
          <c:orientation val="minMax"/>
        </c:scaling>
        <c:axPos val="b"/>
        <c:majorTickMark val="none"/>
        <c:tickLblPos val="nextTo"/>
        <c:crossAx val="72855552"/>
        <c:crosses val="autoZero"/>
        <c:auto val="1"/>
        <c:lblAlgn val="ctr"/>
        <c:lblOffset val="100"/>
      </c:catAx>
      <c:valAx>
        <c:axId val="72855552"/>
        <c:scaling>
          <c:orientation val="minMax"/>
        </c:scaling>
        <c:axPos val="l"/>
        <c:numFmt formatCode="General" sourceLinked="1"/>
        <c:majorTickMark val="none"/>
        <c:tickLblPos val="none"/>
        <c:crossAx val="72849664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List1!$B$1</c:f>
              <c:strCache>
                <c:ptCount val="1"/>
                <c:pt idx="0">
                  <c:v>žene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zima 12,1,2</c:v>
                </c:pt>
                <c:pt idx="1">
                  <c:v>proljeće 3,4,5</c:v>
                </c:pt>
                <c:pt idx="2">
                  <c:v>ljeto 6,7,8</c:v>
                </c:pt>
                <c:pt idx="3">
                  <c:v>jesen 9,10,11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30</c:v>
                </c:pt>
                <c:pt idx="1">
                  <c:v>36</c:v>
                </c:pt>
                <c:pt idx="2">
                  <c:v>42</c:v>
                </c:pt>
                <c:pt idx="3">
                  <c:v>30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muškarci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zima 12,1,2</c:v>
                </c:pt>
                <c:pt idx="1">
                  <c:v>proljeće 3,4,5</c:v>
                </c:pt>
                <c:pt idx="2">
                  <c:v>ljeto 6,7,8</c:v>
                </c:pt>
                <c:pt idx="3">
                  <c:v>jesen 9,10,11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50</c:v>
                </c:pt>
                <c:pt idx="1">
                  <c:v>75</c:v>
                </c:pt>
                <c:pt idx="2">
                  <c:v>54</c:v>
                </c:pt>
                <c:pt idx="3">
                  <c:v>59</c:v>
                </c:pt>
              </c:numCache>
            </c:numRef>
          </c:val>
        </c:ser>
        <c:dLbls>
          <c:showVal val="1"/>
        </c:dLbls>
        <c:gapWidth val="75"/>
        <c:overlap val="100"/>
        <c:axId val="74581504"/>
        <c:axId val="74583040"/>
      </c:barChart>
      <c:catAx>
        <c:axId val="74581504"/>
        <c:scaling>
          <c:orientation val="minMax"/>
        </c:scaling>
        <c:axPos val="b"/>
        <c:majorTickMark val="none"/>
        <c:tickLblPos val="nextTo"/>
        <c:crossAx val="74583040"/>
        <c:crosses val="autoZero"/>
        <c:auto val="1"/>
        <c:lblAlgn val="ctr"/>
        <c:lblOffset val="100"/>
      </c:catAx>
      <c:valAx>
        <c:axId val="74583040"/>
        <c:scaling>
          <c:orientation val="minMax"/>
        </c:scaling>
        <c:axPos val="l"/>
        <c:numFmt formatCode="General" sourceLinked="1"/>
        <c:majorTickMark val="none"/>
        <c:tickLblPos val="nextTo"/>
        <c:crossAx val="74581504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List1!$B$1</c:f>
              <c:strCache>
                <c:ptCount val="1"/>
                <c:pt idx="0">
                  <c:v>žene</c:v>
                </c:pt>
              </c:strCache>
            </c:strRef>
          </c:tx>
          <c:cat>
            <c:strRef>
              <c:f>List1!$A$2:$A$8</c:f>
              <c:strCache>
                <c:ptCount val="7"/>
                <c:pt idx="0">
                  <c:v>PON</c:v>
                </c:pt>
                <c:pt idx="1">
                  <c:v>UTO</c:v>
                </c:pt>
                <c:pt idx="2">
                  <c:v>SRI</c:v>
                </c:pt>
                <c:pt idx="3">
                  <c:v>ČET</c:v>
                </c:pt>
                <c:pt idx="4">
                  <c:v>PET</c:v>
                </c:pt>
                <c:pt idx="5">
                  <c:v>SUB</c:v>
                </c:pt>
                <c:pt idx="6">
                  <c:v>NED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25</c:v>
                </c:pt>
                <c:pt idx="1">
                  <c:v>24</c:v>
                </c:pt>
                <c:pt idx="2">
                  <c:v>14</c:v>
                </c:pt>
                <c:pt idx="3">
                  <c:v>18</c:v>
                </c:pt>
                <c:pt idx="4">
                  <c:v>21</c:v>
                </c:pt>
                <c:pt idx="5">
                  <c:v>14</c:v>
                </c:pt>
                <c:pt idx="6">
                  <c:v>22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muškarci</c:v>
                </c:pt>
              </c:strCache>
            </c:strRef>
          </c:tx>
          <c:cat>
            <c:strRef>
              <c:f>List1!$A$2:$A$8</c:f>
              <c:strCache>
                <c:ptCount val="7"/>
                <c:pt idx="0">
                  <c:v>PON</c:v>
                </c:pt>
                <c:pt idx="1">
                  <c:v>UTO</c:v>
                </c:pt>
                <c:pt idx="2">
                  <c:v>SRI</c:v>
                </c:pt>
                <c:pt idx="3">
                  <c:v>ČET</c:v>
                </c:pt>
                <c:pt idx="4">
                  <c:v>PET</c:v>
                </c:pt>
                <c:pt idx="5">
                  <c:v>SUB</c:v>
                </c:pt>
                <c:pt idx="6">
                  <c:v>NED</c:v>
                </c:pt>
              </c:strCache>
            </c:strRef>
          </c:cat>
          <c:val>
            <c:numRef>
              <c:f>List1!$C$2:$C$8</c:f>
              <c:numCache>
                <c:formatCode>General</c:formatCode>
                <c:ptCount val="7"/>
                <c:pt idx="0">
                  <c:v>38</c:v>
                </c:pt>
                <c:pt idx="1">
                  <c:v>37</c:v>
                </c:pt>
                <c:pt idx="2">
                  <c:v>37</c:v>
                </c:pt>
                <c:pt idx="3">
                  <c:v>30</c:v>
                </c:pt>
                <c:pt idx="4">
                  <c:v>34</c:v>
                </c:pt>
                <c:pt idx="5">
                  <c:v>30</c:v>
                </c:pt>
                <c:pt idx="6">
                  <c:v>32</c:v>
                </c:pt>
              </c:numCache>
            </c:numRef>
          </c:val>
        </c:ser>
        <c:dLbls>
          <c:showVal val="1"/>
        </c:dLbls>
        <c:gapWidth val="75"/>
        <c:overlap val="100"/>
        <c:axId val="74664960"/>
        <c:axId val="74666752"/>
      </c:barChart>
      <c:catAx>
        <c:axId val="74664960"/>
        <c:scaling>
          <c:orientation val="minMax"/>
        </c:scaling>
        <c:axPos val="b"/>
        <c:majorTickMark val="none"/>
        <c:tickLblPos val="nextTo"/>
        <c:crossAx val="74666752"/>
        <c:crosses val="autoZero"/>
        <c:auto val="1"/>
        <c:lblAlgn val="ctr"/>
        <c:lblOffset val="100"/>
      </c:catAx>
      <c:valAx>
        <c:axId val="74666752"/>
        <c:scaling>
          <c:orientation val="minMax"/>
        </c:scaling>
        <c:axPos val="l"/>
        <c:numFmt formatCode="General" sourceLinked="1"/>
        <c:majorTickMark val="none"/>
        <c:tickLblPos val="nextTo"/>
        <c:crossAx val="7466496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List1!$B$1</c:f>
              <c:strCache>
                <c:ptCount val="1"/>
                <c:pt idx="0">
                  <c:v>žene</c:v>
                </c:pt>
              </c:strCache>
            </c:strRef>
          </c:tx>
          <c:cat>
            <c:strRef>
              <c:f>List1!$A$2:$A$6</c:f>
              <c:strCache>
                <c:ptCount val="5"/>
                <c:pt idx="0">
                  <c:v>0-6</c:v>
                </c:pt>
                <c:pt idx="1">
                  <c:v>6-12</c:v>
                </c:pt>
                <c:pt idx="2">
                  <c:v>12-18</c:v>
                </c:pt>
                <c:pt idx="3">
                  <c:v>18-24</c:v>
                </c:pt>
                <c:pt idx="4">
                  <c:v>neutr.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7</c:v>
                </c:pt>
                <c:pt idx="1">
                  <c:v>25</c:v>
                </c:pt>
                <c:pt idx="2">
                  <c:v>8</c:v>
                </c:pt>
                <c:pt idx="3">
                  <c:v>8</c:v>
                </c:pt>
                <c:pt idx="4">
                  <c:v>90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muškarci</c:v>
                </c:pt>
              </c:strCache>
            </c:strRef>
          </c:tx>
          <c:cat>
            <c:strRef>
              <c:f>List1!$A$2:$A$6</c:f>
              <c:strCache>
                <c:ptCount val="5"/>
                <c:pt idx="0">
                  <c:v>0-6</c:v>
                </c:pt>
                <c:pt idx="1">
                  <c:v>6-12</c:v>
                </c:pt>
                <c:pt idx="2">
                  <c:v>12-18</c:v>
                </c:pt>
                <c:pt idx="3">
                  <c:v>18-24</c:v>
                </c:pt>
                <c:pt idx="4">
                  <c:v>neutr.</c:v>
                </c:pt>
              </c:strCache>
            </c:strRef>
          </c:cat>
          <c:val>
            <c:numRef>
              <c:f>List1!$C$2:$C$6</c:f>
              <c:numCache>
                <c:formatCode>General</c:formatCode>
                <c:ptCount val="5"/>
                <c:pt idx="0">
                  <c:v>12</c:v>
                </c:pt>
                <c:pt idx="1">
                  <c:v>28</c:v>
                </c:pt>
                <c:pt idx="2">
                  <c:v>15</c:v>
                </c:pt>
                <c:pt idx="3">
                  <c:v>16</c:v>
                </c:pt>
                <c:pt idx="4">
                  <c:v>167</c:v>
                </c:pt>
              </c:numCache>
            </c:numRef>
          </c:val>
        </c:ser>
        <c:dLbls>
          <c:showVal val="1"/>
        </c:dLbls>
        <c:gapWidth val="75"/>
        <c:overlap val="100"/>
        <c:axId val="74716672"/>
        <c:axId val="74718208"/>
      </c:barChart>
      <c:catAx>
        <c:axId val="74716672"/>
        <c:scaling>
          <c:orientation val="minMax"/>
        </c:scaling>
        <c:axPos val="b"/>
        <c:majorTickMark val="none"/>
        <c:tickLblPos val="nextTo"/>
        <c:crossAx val="74718208"/>
        <c:crosses val="autoZero"/>
        <c:auto val="1"/>
        <c:lblAlgn val="ctr"/>
        <c:lblOffset val="100"/>
      </c:catAx>
      <c:valAx>
        <c:axId val="74718208"/>
        <c:scaling>
          <c:orientation val="minMax"/>
        </c:scaling>
        <c:axPos val="l"/>
        <c:numFmt formatCode="General" sourceLinked="1"/>
        <c:majorTickMark val="none"/>
        <c:tickLblPos val="nextTo"/>
        <c:crossAx val="74716672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List1!$B$1</c:f>
              <c:strCache>
                <c:ptCount val="1"/>
                <c:pt idx="0">
                  <c:v>žene</c:v>
                </c:pt>
              </c:strCache>
            </c:strRef>
          </c:tx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117</c:v>
                </c:pt>
                <c:pt idx="1">
                  <c:v>21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muškarci</c:v>
                </c:pt>
              </c:strCache>
            </c:strRef>
          </c:tx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List1!$C$2:$C$3</c:f>
              <c:numCache>
                <c:formatCode>General</c:formatCode>
                <c:ptCount val="2"/>
                <c:pt idx="0">
                  <c:v>214</c:v>
                </c:pt>
                <c:pt idx="1">
                  <c:v>24</c:v>
                </c:pt>
              </c:numCache>
            </c:numRef>
          </c:val>
        </c:ser>
        <c:dLbls>
          <c:showVal val="1"/>
        </c:dLbls>
        <c:gapWidth val="75"/>
        <c:overlap val="100"/>
        <c:axId val="74835456"/>
        <c:axId val="74836992"/>
      </c:barChart>
      <c:catAx>
        <c:axId val="74835456"/>
        <c:scaling>
          <c:orientation val="minMax"/>
        </c:scaling>
        <c:axPos val="b"/>
        <c:majorTickMark val="none"/>
        <c:tickLblPos val="nextTo"/>
        <c:crossAx val="74836992"/>
        <c:crosses val="autoZero"/>
        <c:auto val="1"/>
        <c:lblAlgn val="ctr"/>
        <c:lblOffset val="100"/>
      </c:catAx>
      <c:valAx>
        <c:axId val="74836992"/>
        <c:scaling>
          <c:orientation val="minMax"/>
        </c:scaling>
        <c:axPos val="l"/>
        <c:numFmt formatCode="General" sourceLinked="1"/>
        <c:majorTickMark val="none"/>
        <c:tickLblPos val="nextTo"/>
        <c:crossAx val="74835456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List1!$B$1</c:f>
              <c:strCache>
                <c:ptCount val="1"/>
                <c:pt idx="0">
                  <c:v>žene</c:v>
                </c:pt>
              </c:strCache>
            </c:strRef>
          </c:tx>
          <c:cat>
            <c:strRef>
              <c:f>List1!$A$2:$A$13</c:f>
              <c:strCache>
                <c:ptCount val="12"/>
                <c:pt idx="0">
                  <c:v>trovanje</c:v>
                </c:pt>
                <c:pt idx="1">
                  <c:v>spaljivanje</c:v>
                </c:pt>
                <c:pt idx="2">
                  <c:v>struja</c:v>
                </c:pt>
                <c:pt idx="3">
                  <c:v>eksploziv</c:v>
                </c:pt>
                <c:pt idx="4">
                  <c:v>bacanje pod vlak</c:v>
                </c:pt>
                <c:pt idx="5">
                  <c:v>ubod nožem</c:v>
                </c:pt>
                <c:pt idx="6">
                  <c:v>rezenja žila</c:v>
                </c:pt>
                <c:pt idx="7">
                  <c:v>utapanje</c:v>
                </c:pt>
                <c:pt idx="8">
                  <c:v>vatreno oružje</c:v>
                </c:pt>
                <c:pt idx="9">
                  <c:v>bacanje</c:v>
                </c:pt>
                <c:pt idx="10">
                  <c:v>vješanje</c:v>
                </c:pt>
                <c:pt idx="11">
                  <c:v>gušanje</c:v>
                </c:pt>
              </c:strCache>
            </c:strRef>
          </c:cat>
          <c:val>
            <c:numRef>
              <c:f>List1!$B$2:$B$13</c:f>
              <c:numCache>
                <c:formatCode>General</c:formatCode>
                <c:ptCount val="12"/>
                <c:pt idx="0">
                  <c:v>9</c:v>
                </c:pt>
                <c:pt idx="2">
                  <c:v>1</c:v>
                </c:pt>
                <c:pt idx="3">
                  <c:v>1</c:v>
                </c:pt>
                <c:pt idx="4">
                  <c:v>7</c:v>
                </c:pt>
                <c:pt idx="5">
                  <c:v>3</c:v>
                </c:pt>
                <c:pt idx="6">
                  <c:v>2</c:v>
                </c:pt>
                <c:pt idx="7">
                  <c:v>23</c:v>
                </c:pt>
                <c:pt idx="8">
                  <c:v>2</c:v>
                </c:pt>
                <c:pt idx="9">
                  <c:v>56</c:v>
                </c:pt>
                <c:pt idx="10">
                  <c:v>28</c:v>
                </c:pt>
                <c:pt idx="11">
                  <c:v>3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muškarci</c:v>
                </c:pt>
              </c:strCache>
            </c:strRef>
          </c:tx>
          <c:cat>
            <c:strRef>
              <c:f>List1!$A$2:$A$13</c:f>
              <c:strCache>
                <c:ptCount val="12"/>
                <c:pt idx="0">
                  <c:v>trovanje</c:v>
                </c:pt>
                <c:pt idx="1">
                  <c:v>spaljivanje</c:v>
                </c:pt>
                <c:pt idx="2">
                  <c:v>struja</c:v>
                </c:pt>
                <c:pt idx="3">
                  <c:v>eksploziv</c:v>
                </c:pt>
                <c:pt idx="4">
                  <c:v>bacanje pod vlak</c:v>
                </c:pt>
                <c:pt idx="5">
                  <c:v>ubod nožem</c:v>
                </c:pt>
                <c:pt idx="6">
                  <c:v>rezenja žila</c:v>
                </c:pt>
                <c:pt idx="7">
                  <c:v>utapanje</c:v>
                </c:pt>
                <c:pt idx="8">
                  <c:v>vatreno oružje</c:v>
                </c:pt>
                <c:pt idx="9">
                  <c:v>bacanje</c:v>
                </c:pt>
                <c:pt idx="10">
                  <c:v>vješanje</c:v>
                </c:pt>
                <c:pt idx="11">
                  <c:v>gušanje</c:v>
                </c:pt>
              </c:strCache>
            </c:strRef>
          </c:cat>
          <c:val>
            <c:numRef>
              <c:f>List1!$C$2:$C$13</c:f>
              <c:numCache>
                <c:formatCode>General</c:formatCode>
                <c:ptCount val="12"/>
                <c:pt idx="0">
                  <c:v>4</c:v>
                </c:pt>
                <c:pt idx="1">
                  <c:v>4</c:v>
                </c:pt>
                <c:pt idx="2">
                  <c:v>1</c:v>
                </c:pt>
                <c:pt idx="3">
                  <c:v>11</c:v>
                </c:pt>
                <c:pt idx="4">
                  <c:v>6</c:v>
                </c:pt>
                <c:pt idx="5">
                  <c:v>9</c:v>
                </c:pt>
                <c:pt idx="6">
                  <c:v>9</c:v>
                </c:pt>
                <c:pt idx="7">
                  <c:v>13</c:v>
                </c:pt>
                <c:pt idx="8">
                  <c:v>36</c:v>
                </c:pt>
                <c:pt idx="9">
                  <c:v>50</c:v>
                </c:pt>
                <c:pt idx="10">
                  <c:v>90</c:v>
                </c:pt>
                <c:pt idx="11">
                  <c:v>1</c:v>
                </c:pt>
              </c:numCache>
            </c:numRef>
          </c:val>
        </c:ser>
        <c:dLbls>
          <c:showVal val="1"/>
        </c:dLbls>
        <c:gapWidth val="75"/>
        <c:overlap val="100"/>
        <c:axId val="74682752"/>
        <c:axId val="87800448"/>
      </c:barChart>
      <c:catAx>
        <c:axId val="74682752"/>
        <c:scaling>
          <c:orientation val="minMax"/>
        </c:scaling>
        <c:axPos val="b"/>
        <c:majorTickMark val="none"/>
        <c:tickLblPos val="nextTo"/>
        <c:crossAx val="87800448"/>
        <c:crosses val="autoZero"/>
        <c:auto val="1"/>
        <c:lblAlgn val="ctr"/>
        <c:lblOffset val="100"/>
      </c:catAx>
      <c:valAx>
        <c:axId val="87800448"/>
        <c:scaling>
          <c:orientation val="minMax"/>
        </c:scaling>
        <c:axPos val="l"/>
        <c:numFmt formatCode="General" sourceLinked="1"/>
        <c:majorTickMark val="none"/>
        <c:tickLblPos val="nextTo"/>
        <c:crossAx val="74682752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plotArea>
      <c:layout>
        <c:manualLayout>
          <c:layoutTarget val="inner"/>
          <c:xMode val="edge"/>
          <c:yMode val="edge"/>
          <c:x val="0.21528774181005164"/>
          <c:y val="0.12421459290035716"/>
          <c:w val="0.54473315835520553"/>
          <c:h val="0.77802005560588661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žene</c:v>
                </c:pt>
              </c:strCache>
            </c:strRef>
          </c:tx>
          <c:dLbls>
            <c:showVal val="1"/>
            <c:showCatName val="1"/>
            <c:showLeaderLines val="1"/>
          </c:dLbls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1</c:v>
                </c:pt>
                <c:pt idx="1">
                  <c:v>137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muškarci</c:v>
                </c:pt>
              </c:strCache>
            </c:strRef>
          </c:tx>
          <c:dLbls>
            <c:showVal val="1"/>
            <c:showCatName val="1"/>
            <c:showLeaderLines val="1"/>
          </c:dLbls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List1!$C$2:$C$3</c:f>
              <c:numCache>
                <c:formatCode>General</c:formatCode>
                <c:ptCount val="2"/>
                <c:pt idx="0">
                  <c:v>3</c:v>
                </c:pt>
                <c:pt idx="1">
                  <c:v>235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0EA708-FEAC-4DE0-A56D-2BDBBC07823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17439495-B443-4FCE-B545-2EF828A00B35}">
      <dgm:prSet phldrT="[Tekst]" custT="1"/>
      <dgm:spPr/>
      <dgm:t>
        <a:bodyPr/>
        <a:lstStyle/>
        <a:p>
          <a:r>
            <a:rPr lang="hr-HR" sz="2200" dirty="0" smtClean="0"/>
            <a:t>Mađari,Finci, Slovenci</a:t>
          </a:r>
          <a:endParaRPr lang="hr-HR" sz="2200" dirty="0"/>
        </a:p>
      </dgm:t>
    </dgm:pt>
    <dgm:pt modelId="{E6DAA62F-2580-42B1-B2B8-4F443B11712B}" type="parTrans" cxnId="{D3C1CD81-19D8-4058-8988-BC1D5F21B8A5}">
      <dgm:prSet/>
      <dgm:spPr/>
      <dgm:t>
        <a:bodyPr/>
        <a:lstStyle/>
        <a:p>
          <a:endParaRPr lang="hr-HR"/>
        </a:p>
      </dgm:t>
    </dgm:pt>
    <dgm:pt modelId="{5782EC63-8932-4A0A-A0E7-3558D52C3755}" type="sibTrans" cxnId="{D3C1CD81-19D8-4058-8988-BC1D5F21B8A5}">
      <dgm:prSet/>
      <dgm:spPr/>
      <dgm:t>
        <a:bodyPr/>
        <a:lstStyle/>
        <a:p>
          <a:endParaRPr lang="hr-HR"/>
        </a:p>
      </dgm:t>
    </dgm:pt>
    <dgm:pt modelId="{E47010DF-3DE2-46FB-9BF0-278A42141474}">
      <dgm:prSet phldrT="[Tekst]" custT="1"/>
      <dgm:spPr/>
      <dgm:t>
        <a:bodyPr/>
        <a:lstStyle/>
        <a:p>
          <a:r>
            <a:rPr lang="hr-HR" sz="2200" dirty="0" smtClean="0"/>
            <a:t>Grad-selo</a:t>
          </a:r>
          <a:endParaRPr lang="hr-HR" sz="2200" dirty="0"/>
        </a:p>
      </dgm:t>
    </dgm:pt>
    <dgm:pt modelId="{A3552E9A-77A1-488F-8652-5AD67F370796}" type="parTrans" cxnId="{624FE727-C1A7-4921-9D54-C1A174E18DED}">
      <dgm:prSet/>
      <dgm:spPr/>
      <dgm:t>
        <a:bodyPr/>
        <a:lstStyle/>
        <a:p>
          <a:endParaRPr lang="hr-HR"/>
        </a:p>
      </dgm:t>
    </dgm:pt>
    <dgm:pt modelId="{3D776AEC-B19A-4A19-B520-4284F87D85C9}" type="sibTrans" cxnId="{624FE727-C1A7-4921-9D54-C1A174E18DED}">
      <dgm:prSet/>
      <dgm:spPr/>
      <dgm:t>
        <a:bodyPr/>
        <a:lstStyle/>
        <a:p>
          <a:endParaRPr lang="hr-HR"/>
        </a:p>
      </dgm:t>
    </dgm:pt>
    <dgm:pt modelId="{7F517BC5-47E0-4C3F-AFB3-1B85A86382D5}">
      <dgm:prSet phldrT="[Tekst]" custT="1"/>
      <dgm:spPr/>
      <dgm:t>
        <a:bodyPr/>
        <a:lstStyle/>
        <a:p>
          <a:r>
            <a:rPr lang="hr-HR" sz="2200" dirty="0" smtClean="0"/>
            <a:t>Adolescenti-starije osobe</a:t>
          </a:r>
          <a:endParaRPr lang="hr-HR" sz="2200" dirty="0"/>
        </a:p>
      </dgm:t>
    </dgm:pt>
    <dgm:pt modelId="{A652248D-BE71-43B9-B399-5E25CAFE1B6E}" type="parTrans" cxnId="{9793B2EB-E6CC-44E3-AFB6-519F936C5E09}">
      <dgm:prSet/>
      <dgm:spPr/>
      <dgm:t>
        <a:bodyPr/>
        <a:lstStyle/>
        <a:p>
          <a:endParaRPr lang="hr-HR"/>
        </a:p>
      </dgm:t>
    </dgm:pt>
    <dgm:pt modelId="{3D41B7B8-44FC-4CE0-8E2D-8B6809A10B42}" type="sibTrans" cxnId="{9793B2EB-E6CC-44E3-AFB6-519F936C5E09}">
      <dgm:prSet/>
      <dgm:spPr/>
      <dgm:t>
        <a:bodyPr/>
        <a:lstStyle/>
        <a:p>
          <a:endParaRPr lang="hr-HR"/>
        </a:p>
      </dgm:t>
    </dgm:pt>
    <dgm:pt modelId="{ADE70CD0-2BFC-4E90-AB69-B18399CC6054}">
      <dgm:prSet phldrT="[Tekst]" custT="1"/>
      <dgm:spPr/>
      <dgm:t>
        <a:bodyPr/>
        <a:lstStyle/>
        <a:p>
          <a:r>
            <a:rPr lang="hr-HR" sz="2200" dirty="0" smtClean="0"/>
            <a:t>Alkoholičari, ovisnici,  zatvorenici</a:t>
          </a:r>
          <a:endParaRPr lang="hr-HR" sz="2200" dirty="0"/>
        </a:p>
      </dgm:t>
    </dgm:pt>
    <dgm:pt modelId="{EB116A91-A3AE-4CBF-8E46-D3C8CFE60251}" type="parTrans" cxnId="{D1CC6DB1-8F1E-4590-9384-FEC435F05E42}">
      <dgm:prSet/>
      <dgm:spPr/>
      <dgm:t>
        <a:bodyPr/>
        <a:lstStyle/>
        <a:p>
          <a:endParaRPr lang="hr-HR"/>
        </a:p>
      </dgm:t>
    </dgm:pt>
    <dgm:pt modelId="{DC73A809-8BAF-4AF8-B51E-81DC65132273}" type="sibTrans" cxnId="{D1CC6DB1-8F1E-4590-9384-FEC435F05E42}">
      <dgm:prSet/>
      <dgm:spPr/>
      <dgm:t>
        <a:bodyPr/>
        <a:lstStyle/>
        <a:p>
          <a:endParaRPr lang="hr-HR"/>
        </a:p>
      </dgm:t>
    </dgm:pt>
    <dgm:pt modelId="{B399D728-6280-4107-A8F3-897C1D059F45}">
      <dgm:prSet phldrT="[Tekst]" custT="1"/>
      <dgm:spPr/>
      <dgm:t>
        <a:bodyPr/>
        <a:lstStyle/>
        <a:p>
          <a:r>
            <a:rPr lang="hr-HR" sz="2200" dirty="0" smtClean="0"/>
            <a:t>Duševni-tjelesni bolesnici</a:t>
          </a:r>
          <a:endParaRPr lang="hr-HR" sz="2200" dirty="0"/>
        </a:p>
      </dgm:t>
    </dgm:pt>
    <dgm:pt modelId="{E9B8F089-BDB5-4A5D-A6B9-568BD796B598}" type="parTrans" cxnId="{91AD2C96-73F7-45CD-A86B-4E8CE97F6F56}">
      <dgm:prSet/>
      <dgm:spPr/>
      <dgm:t>
        <a:bodyPr/>
        <a:lstStyle/>
        <a:p>
          <a:endParaRPr lang="hr-HR"/>
        </a:p>
      </dgm:t>
    </dgm:pt>
    <dgm:pt modelId="{B3544B4E-7F1E-4A62-A326-8FA7A09E94A5}" type="sibTrans" cxnId="{91AD2C96-73F7-45CD-A86B-4E8CE97F6F56}">
      <dgm:prSet/>
      <dgm:spPr/>
      <dgm:t>
        <a:bodyPr/>
        <a:lstStyle/>
        <a:p>
          <a:endParaRPr lang="hr-HR"/>
        </a:p>
      </dgm:t>
    </dgm:pt>
    <dgm:pt modelId="{FC55C044-9FA9-44FF-B74B-900B63714C94}" type="pres">
      <dgm:prSet presAssocID="{5C0EA708-FEAC-4DE0-A56D-2BDBBC07823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B6D0C140-6AFB-4F4A-9E2A-65F5147C8FC9}" type="pres">
      <dgm:prSet presAssocID="{17439495-B443-4FCE-B545-2EF828A00B35}" presName="node" presStyleLbl="node1" presStyleIdx="0" presStyleCnt="5" custLinFactNeighborX="8571" custLinFactNeighborY="4495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7DEEFFA-BD91-4B8D-BC54-6C3C12BD860D}" type="pres">
      <dgm:prSet presAssocID="{5782EC63-8932-4A0A-A0E7-3558D52C3755}" presName="sibTrans" presStyleCnt="0"/>
      <dgm:spPr/>
    </dgm:pt>
    <dgm:pt modelId="{3F5ACFBC-CF6C-40DF-90E4-00EF0984FA0E}" type="pres">
      <dgm:prSet presAssocID="{E47010DF-3DE2-46FB-9BF0-278A42141474}" presName="node" presStyleLbl="node1" presStyleIdx="1" presStyleCnt="5" custAng="0" custLinFactNeighborX="4286" custLinFactNeighborY="2114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2473372-A538-45A0-8CAD-FAF63D68F353}" type="pres">
      <dgm:prSet presAssocID="{3D776AEC-B19A-4A19-B520-4284F87D85C9}" presName="sibTrans" presStyleCnt="0"/>
      <dgm:spPr/>
    </dgm:pt>
    <dgm:pt modelId="{6E30CAC9-1EEF-43F1-A73B-9A169BDF0CF3}" type="pres">
      <dgm:prSet presAssocID="{7F517BC5-47E0-4C3F-AFB3-1B85A86382D5}" presName="node" presStyleLbl="node1" presStyleIdx="2" presStyleCnt="5" custLinFactNeighborX="2857" custLinFactNeighborY="-1695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17F027F-E7CA-4B7C-BF80-1F2203EA7F1E}" type="pres">
      <dgm:prSet presAssocID="{3D41B7B8-44FC-4CE0-8E2D-8B6809A10B42}" presName="sibTrans" presStyleCnt="0"/>
      <dgm:spPr/>
    </dgm:pt>
    <dgm:pt modelId="{E94B7566-0842-4C3F-9E48-4F14D627840A}" type="pres">
      <dgm:prSet presAssocID="{ADE70CD0-2BFC-4E90-AB69-B18399CC6054}" presName="node" presStyleLbl="node1" presStyleIdx="3" presStyleCnt="5" custLinFactNeighborX="-12143" custLinFactNeighborY="4076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FE7BAD7-1AFE-4016-B6BF-E2491BCA5187}" type="pres">
      <dgm:prSet presAssocID="{DC73A809-8BAF-4AF8-B51E-81DC65132273}" presName="sibTrans" presStyleCnt="0"/>
      <dgm:spPr/>
    </dgm:pt>
    <dgm:pt modelId="{A2B7512A-584B-4119-B065-38733313B713}" type="pres">
      <dgm:prSet presAssocID="{B399D728-6280-4107-A8F3-897C1D059F45}" presName="node" presStyleLbl="node1" presStyleIdx="4" presStyleCnt="5" custLinFactNeighborX="43571" custLinFactNeighborY="2352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E68DBF72-C07E-45E1-A5AD-35C715563090}" type="presOf" srcId="{17439495-B443-4FCE-B545-2EF828A00B35}" destId="{B6D0C140-6AFB-4F4A-9E2A-65F5147C8FC9}" srcOrd="0" destOrd="0" presId="urn:microsoft.com/office/officeart/2005/8/layout/default"/>
    <dgm:cxn modelId="{D1CC6DB1-8F1E-4590-9384-FEC435F05E42}" srcId="{5C0EA708-FEAC-4DE0-A56D-2BDBBC078234}" destId="{ADE70CD0-2BFC-4E90-AB69-B18399CC6054}" srcOrd="3" destOrd="0" parTransId="{EB116A91-A3AE-4CBF-8E46-D3C8CFE60251}" sibTransId="{DC73A809-8BAF-4AF8-B51E-81DC65132273}"/>
    <dgm:cxn modelId="{91AD2C96-73F7-45CD-A86B-4E8CE97F6F56}" srcId="{5C0EA708-FEAC-4DE0-A56D-2BDBBC078234}" destId="{B399D728-6280-4107-A8F3-897C1D059F45}" srcOrd="4" destOrd="0" parTransId="{E9B8F089-BDB5-4A5D-A6B9-568BD796B598}" sibTransId="{B3544B4E-7F1E-4A62-A326-8FA7A09E94A5}"/>
    <dgm:cxn modelId="{9793B2EB-E6CC-44E3-AFB6-519F936C5E09}" srcId="{5C0EA708-FEAC-4DE0-A56D-2BDBBC078234}" destId="{7F517BC5-47E0-4C3F-AFB3-1B85A86382D5}" srcOrd="2" destOrd="0" parTransId="{A652248D-BE71-43B9-B399-5E25CAFE1B6E}" sibTransId="{3D41B7B8-44FC-4CE0-8E2D-8B6809A10B42}"/>
    <dgm:cxn modelId="{F90A6478-8437-4783-9F28-5E8C4979649C}" type="presOf" srcId="{5C0EA708-FEAC-4DE0-A56D-2BDBBC078234}" destId="{FC55C044-9FA9-44FF-B74B-900B63714C94}" srcOrd="0" destOrd="0" presId="urn:microsoft.com/office/officeart/2005/8/layout/default"/>
    <dgm:cxn modelId="{D3C1CD81-19D8-4058-8988-BC1D5F21B8A5}" srcId="{5C0EA708-FEAC-4DE0-A56D-2BDBBC078234}" destId="{17439495-B443-4FCE-B545-2EF828A00B35}" srcOrd="0" destOrd="0" parTransId="{E6DAA62F-2580-42B1-B2B8-4F443B11712B}" sibTransId="{5782EC63-8932-4A0A-A0E7-3558D52C3755}"/>
    <dgm:cxn modelId="{7FE71FD0-08DE-46DE-9ED2-FAEE218B1078}" type="presOf" srcId="{ADE70CD0-2BFC-4E90-AB69-B18399CC6054}" destId="{E94B7566-0842-4C3F-9E48-4F14D627840A}" srcOrd="0" destOrd="0" presId="urn:microsoft.com/office/officeart/2005/8/layout/default"/>
    <dgm:cxn modelId="{62E9F779-7C01-4DF6-9166-1D4562659FFB}" type="presOf" srcId="{B399D728-6280-4107-A8F3-897C1D059F45}" destId="{A2B7512A-584B-4119-B065-38733313B713}" srcOrd="0" destOrd="0" presId="urn:microsoft.com/office/officeart/2005/8/layout/default"/>
    <dgm:cxn modelId="{624FE727-C1A7-4921-9D54-C1A174E18DED}" srcId="{5C0EA708-FEAC-4DE0-A56D-2BDBBC078234}" destId="{E47010DF-3DE2-46FB-9BF0-278A42141474}" srcOrd="1" destOrd="0" parTransId="{A3552E9A-77A1-488F-8652-5AD67F370796}" sibTransId="{3D776AEC-B19A-4A19-B520-4284F87D85C9}"/>
    <dgm:cxn modelId="{86086F44-0791-4C99-9BCE-74EB30B3F0FF}" type="presOf" srcId="{7F517BC5-47E0-4C3F-AFB3-1B85A86382D5}" destId="{6E30CAC9-1EEF-43F1-A73B-9A169BDF0CF3}" srcOrd="0" destOrd="0" presId="urn:microsoft.com/office/officeart/2005/8/layout/default"/>
    <dgm:cxn modelId="{0D35358B-BECF-4578-A165-B450005182CC}" type="presOf" srcId="{E47010DF-3DE2-46FB-9BF0-278A42141474}" destId="{3F5ACFBC-CF6C-40DF-90E4-00EF0984FA0E}" srcOrd="0" destOrd="0" presId="urn:microsoft.com/office/officeart/2005/8/layout/default"/>
    <dgm:cxn modelId="{DF1CBCE3-6D4D-4DA1-AF09-EBBB22FD68E8}" type="presParOf" srcId="{FC55C044-9FA9-44FF-B74B-900B63714C94}" destId="{B6D0C140-6AFB-4F4A-9E2A-65F5147C8FC9}" srcOrd="0" destOrd="0" presId="urn:microsoft.com/office/officeart/2005/8/layout/default"/>
    <dgm:cxn modelId="{F4644493-4F93-48A4-87BF-AB56FE9E01D2}" type="presParOf" srcId="{FC55C044-9FA9-44FF-B74B-900B63714C94}" destId="{57DEEFFA-BD91-4B8D-BC54-6C3C12BD860D}" srcOrd="1" destOrd="0" presId="urn:microsoft.com/office/officeart/2005/8/layout/default"/>
    <dgm:cxn modelId="{99F1A2DB-F0EC-4201-92D2-89124D523EE9}" type="presParOf" srcId="{FC55C044-9FA9-44FF-B74B-900B63714C94}" destId="{3F5ACFBC-CF6C-40DF-90E4-00EF0984FA0E}" srcOrd="2" destOrd="0" presId="urn:microsoft.com/office/officeart/2005/8/layout/default"/>
    <dgm:cxn modelId="{D97E09E4-7CC0-4C2E-88F9-8A2AD30B0F0F}" type="presParOf" srcId="{FC55C044-9FA9-44FF-B74B-900B63714C94}" destId="{72473372-A538-45A0-8CAD-FAF63D68F353}" srcOrd="3" destOrd="0" presId="urn:microsoft.com/office/officeart/2005/8/layout/default"/>
    <dgm:cxn modelId="{6959A67D-1C7C-4C39-BD30-6B853489C1A8}" type="presParOf" srcId="{FC55C044-9FA9-44FF-B74B-900B63714C94}" destId="{6E30CAC9-1EEF-43F1-A73B-9A169BDF0CF3}" srcOrd="4" destOrd="0" presId="urn:microsoft.com/office/officeart/2005/8/layout/default"/>
    <dgm:cxn modelId="{4145E7BD-4B7F-40FC-9777-3B63A1C966ED}" type="presParOf" srcId="{FC55C044-9FA9-44FF-B74B-900B63714C94}" destId="{117F027F-E7CA-4B7C-BF80-1F2203EA7F1E}" srcOrd="5" destOrd="0" presId="urn:microsoft.com/office/officeart/2005/8/layout/default"/>
    <dgm:cxn modelId="{6FD2BB5F-202C-4FAA-8818-6DCE40D283D4}" type="presParOf" srcId="{FC55C044-9FA9-44FF-B74B-900B63714C94}" destId="{E94B7566-0842-4C3F-9E48-4F14D627840A}" srcOrd="6" destOrd="0" presId="urn:microsoft.com/office/officeart/2005/8/layout/default"/>
    <dgm:cxn modelId="{B724FDFA-6470-44E9-B72B-B33220ACD5F7}" type="presParOf" srcId="{FC55C044-9FA9-44FF-B74B-900B63714C94}" destId="{4FE7BAD7-1AFE-4016-B6BF-E2491BCA5187}" srcOrd="7" destOrd="0" presId="urn:microsoft.com/office/officeart/2005/8/layout/default"/>
    <dgm:cxn modelId="{083513DC-FB87-41FF-A9CC-A32DB8A7BCE2}" type="presParOf" srcId="{FC55C044-9FA9-44FF-B74B-900B63714C94}" destId="{A2B7512A-584B-4119-B065-38733313B71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835E0A-7D7F-4338-B228-D89134F972EB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3D463F3E-778A-4E8D-9036-2CCCD0EAEB94}" type="pres">
      <dgm:prSet presAssocID="{2E835E0A-7D7F-4338-B228-D89134F972EB}" presName="Name0" presStyleCnt="0">
        <dgm:presLayoutVars>
          <dgm:dir/>
          <dgm:animLvl val="lvl"/>
          <dgm:resizeHandles val="exact"/>
        </dgm:presLayoutVars>
      </dgm:prSet>
      <dgm:spPr/>
    </dgm:pt>
    <dgm:pt modelId="{4505E69D-0B74-44F1-9DEA-62F44AE94220}" type="pres">
      <dgm:prSet presAssocID="{2E835E0A-7D7F-4338-B228-D89134F972EB}" presName="dummy" presStyleCnt="0"/>
      <dgm:spPr/>
    </dgm:pt>
    <dgm:pt modelId="{59FBCD99-3345-4C2B-9FD5-D239D1586C40}" type="pres">
      <dgm:prSet presAssocID="{2E835E0A-7D7F-4338-B228-D89134F972EB}" presName="linH" presStyleCnt="0"/>
      <dgm:spPr/>
    </dgm:pt>
    <dgm:pt modelId="{257BD64C-E860-40D8-944C-D02F0D15BB26}" type="pres">
      <dgm:prSet presAssocID="{2E835E0A-7D7F-4338-B228-D89134F972EB}" presName="padding1" presStyleCnt="0"/>
      <dgm:spPr/>
    </dgm:pt>
    <dgm:pt modelId="{D02964EC-D97B-4EB0-B424-1B779527DBB4}" type="pres">
      <dgm:prSet presAssocID="{2E835E0A-7D7F-4338-B228-D89134F972EB}" presName="padding2" presStyleCnt="0"/>
      <dgm:spPr/>
    </dgm:pt>
    <dgm:pt modelId="{94968869-AE1A-4A31-A3F5-9D206BA6D687}" type="pres">
      <dgm:prSet presAssocID="{2E835E0A-7D7F-4338-B228-D89134F972EB}" presName="negArrow" presStyleCnt="0"/>
      <dgm:spPr/>
    </dgm:pt>
    <dgm:pt modelId="{C334EBB8-DB4B-4F6F-B2D2-FD002ADEEE97}" type="pres">
      <dgm:prSet presAssocID="{2E835E0A-7D7F-4338-B228-D89134F972EB}" presName="backgroundArrow" presStyleLbl="node1" presStyleIdx="0" presStyleCnt="1" custAng="7019892" custScaleX="46451" custScaleY="86747" custLinFactNeighborX="5333" custLinFactNeighborY="59087"/>
      <dgm:spPr/>
      <dgm:t>
        <a:bodyPr/>
        <a:lstStyle/>
        <a:p>
          <a:endParaRPr lang="hr-HR"/>
        </a:p>
      </dgm:t>
    </dgm:pt>
  </dgm:ptLst>
  <dgm:cxnLst>
    <dgm:cxn modelId="{A699B885-5625-4CF5-A1E6-B160457D6BCD}" type="presOf" srcId="{2E835E0A-7D7F-4338-B228-D89134F972EB}" destId="{3D463F3E-778A-4E8D-9036-2CCCD0EAEB94}" srcOrd="0" destOrd="0" presId="urn:microsoft.com/office/officeart/2005/8/layout/hProcess3"/>
    <dgm:cxn modelId="{DD8F081C-4E70-40DF-84DD-BC54E68E75EA}" type="presParOf" srcId="{3D463F3E-778A-4E8D-9036-2CCCD0EAEB94}" destId="{4505E69D-0B74-44F1-9DEA-62F44AE94220}" srcOrd="0" destOrd="0" presId="urn:microsoft.com/office/officeart/2005/8/layout/hProcess3"/>
    <dgm:cxn modelId="{6E546BC9-9074-4E13-A358-39269533937A}" type="presParOf" srcId="{3D463F3E-778A-4E8D-9036-2CCCD0EAEB94}" destId="{59FBCD99-3345-4C2B-9FD5-D239D1586C40}" srcOrd="1" destOrd="0" presId="urn:microsoft.com/office/officeart/2005/8/layout/hProcess3"/>
    <dgm:cxn modelId="{FC312CAB-8F1C-4C39-A3A0-D49E4CA49E12}" type="presParOf" srcId="{59FBCD99-3345-4C2B-9FD5-D239D1586C40}" destId="{257BD64C-E860-40D8-944C-D02F0D15BB26}" srcOrd="0" destOrd="0" presId="urn:microsoft.com/office/officeart/2005/8/layout/hProcess3"/>
    <dgm:cxn modelId="{E5E71AC8-9A9A-4238-AF02-704C00AC4F95}" type="presParOf" srcId="{59FBCD99-3345-4C2B-9FD5-D239D1586C40}" destId="{D02964EC-D97B-4EB0-B424-1B779527DBB4}" srcOrd="1" destOrd="0" presId="urn:microsoft.com/office/officeart/2005/8/layout/hProcess3"/>
    <dgm:cxn modelId="{58D9DC03-D651-450E-80A5-C01B6A630ABE}" type="presParOf" srcId="{59FBCD99-3345-4C2B-9FD5-D239D1586C40}" destId="{94968869-AE1A-4A31-A3F5-9D206BA6D687}" srcOrd="2" destOrd="0" presId="urn:microsoft.com/office/officeart/2005/8/layout/hProcess3"/>
    <dgm:cxn modelId="{27041455-2B2E-4B27-97A1-C379C4C925A4}" type="presParOf" srcId="{59FBCD99-3345-4C2B-9FD5-D239D1586C40}" destId="{C334EBB8-DB4B-4F6F-B2D2-FD002ADEEE97}" srcOrd="3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D0C140-6AFB-4F4A-9E2A-65F5147C8FC9}">
      <dsp:nvSpPr>
        <dsp:cNvPr id="0" name=""/>
        <dsp:cNvSpPr/>
      </dsp:nvSpPr>
      <dsp:spPr>
        <a:xfrm>
          <a:off x="216013" y="1296142"/>
          <a:ext cx="2520279" cy="15121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Mađari,Finci, Slovenci</a:t>
          </a:r>
          <a:endParaRPr lang="hr-HR" sz="2200" kern="1200" dirty="0"/>
        </a:p>
      </dsp:txBody>
      <dsp:txXfrm>
        <a:off x="216013" y="1296142"/>
        <a:ext cx="2520279" cy="1512168"/>
      </dsp:txXfrm>
    </dsp:sp>
    <dsp:sp modelId="{3F5ACFBC-CF6C-40DF-90E4-00EF0984FA0E}">
      <dsp:nvSpPr>
        <dsp:cNvPr id="0" name=""/>
        <dsp:cNvSpPr/>
      </dsp:nvSpPr>
      <dsp:spPr>
        <a:xfrm>
          <a:off x="2880327" y="936110"/>
          <a:ext cx="2520279" cy="15121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Grad-selo</a:t>
          </a:r>
          <a:endParaRPr lang="hr-HR" sz="2200" kern="1200" dirty="0"/>
        </a:p>
      </dsp:txBody>
      <dsp:txXfrm>
        <a:off x="2880327" y="936110"/>
        <a:ext cx="2520279" cy="1512168"/>
      </dsp:txXfrm>
    </dsp:sp>
    <dsp:sp modelId="{6E30CAC9-1EEF-43F1-A73B-9A169BDF0CF3}">
      <dsp:nvSpPr>
        <dsp:cNvPr id="0" name=""/>
        <dsp:cNvSpPr/>
      </dsp:nvSpPr>
      <dsp:spPr>
        <a:xfrm>
          <a:off x="5544616" y="360035"/>
          <a:ext cx="2520279" cy="15121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Adolescenti-starije osobe</a:t>
          </a:r>
          <a:endParaRPr lang="hr-HR" sz="2200" kern="1200" dirty="0"/>
        </a:p>
      </dsp:txBody>
      <dsp:txXfrm>
        <a:off x="5544616" y="360035"/>
        <a:ext cx="2520279" cy="1512168"/>
      </dsp:txXfrm>
    </dsp:sp>
    <dsp:sp modelId="{E94B7566-0842-4C3F-9E48-4F14D627840A}">
      <dsp:nvSpPr>
        <dsp:cNvPr id="0" name=""/>
        <dsp:cNvSpPr/>
      </dsp:nvSpPr>
      <dsp:spPr>
        <a:xfrm>
          <a:off x="1080116" y="2996948"/>
          <a:ext cx="2520279" cy="15121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Alkoholičari, ovisnici,  zatvorenici</a:t>
          </a:r>
          <a:endParaRPr lang="hr-HR" sz="2200" kern="1200" dirty="0"/>
        </a:p>
      </dsp:txBody>
      <dsp:txXfrm>
        <a:off x="1080116" y="2996948"/>
        <a:ext cx="2520279" cy="1512168"/>
      </dsp:txXfrm>
    </dsp:sp>
    <dsp:sp modelId="{A2B7512A-584B-4119-B065-38733313B713}">
      <dsp:nvSpPr>
        <dsp:cNvPr id="0" name=""/>
        <dsp:cNvSpPr/>
      </dsp:nvSpPr>
      <dsp:spPr>
        <a:xfrm>
          <a:off x="5256573" y="2736311"/>
          <a:ext cx="2520279" cy="15121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Duševni-tjelesni bolesnici</a:t>
          </a:r>
          <a:endParaRPr lang="hr-HR" sz="2200" kern="1200" dirty="0"/>
        </a:p>
      </dsp:txBody>
      <dsp:txXfrm>
        <a:off x="5256573" y="2736311"/>
        <a:ext cx="2520279" cy="151216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34EBB8-DB4B-4F6F-B2D2-FD002ADEEE97}">
      <dsp:nvSpPr>
        <dsp:cNvPr id="0" name=""/>
        <dsp:cNvSpPr/>
      </dsp:nvSpPr>
      <dsp:spPr>
        <a:xfrm rot="7019892">
          <a:off x="97266" y="129187"/>
          <a:ext cx="847203" cy="575868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0.09625</cdr:x>
      <cdr:y>0.65738</cdr:y>
    </cdr:from>
    <cdr:to>
      <cdr:x>0.25375</cdr:x>
      <cdr:y>0.80803</cdr:y>
    </cdr:to>
    <cdr:sp macro="" textlink="">
      <cdr:nvSpPr>
        <cdr:cNvPr id="3" name="Ravni poveznik sa strelicom 2"/>
        <cdr:cNvSpPr/>
      </cdr:nvSpPr>
      <cdr:spPr>
        <a:xfrm xmlns:a="http://schemas.openxmlformats.org/drawingml/2006/main" flipV="1">
          <a:off x="792088" y="3456384"/>
          <a:ext cx="1296144" cy="79208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accent5">
              <a:lumMod val="50000"/>
            </a:schemeClr>
          </a:solidFill>
          <a:tailEnd type="arrow"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sr-Latn-CS"/>
        </a:p>
      </cdr:txBody>
    </cdr:sp>
  </cdr:relSizeAnchor>
  <cdr:relSizeAnchor xmlns:cdr="http://schemas.openxmlformats.org/drawingml/2006/chartDrawing">
    <cdr:from>
      <cdr:x>0.6225</cdr:x>
      <cdr:y>0.26017</cdr:y>
    </cdr:from>
    <cdr:to>
      <cdr:x>0.78</cdr:x>
      <cdr:y>0.39713</cdr:y>
    </cdr:to>
    <cdr:sp macro="" textlink="">
      <cdr:nvSpPr>
        <cdr:cNvPr id="7" name="Ravni poveznik sa strelicom 6"/>
        <cdr:cNvSpPr/>
      </cdr:nvSpPr>
      <cdr:spPr>
        <a:xfrm xmlns:a="http://schemas.openxmlformats.org/drawingml/2006/main" rot="10800000" flipV="1">
          <a:off x="5122912" y="1367929"/>
          <a:ext cx="1296144" cy="72008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accent5">
              <a:lumMod val="50000"/>
            </a:schemeClr>
          </a:solidFill>
          <a:tailEnd type="arrow"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sr-Latn-CS">
            <a:ln>
              <a:solidFill>
                <a:schemeClr val="accent3">
                  <a:lumMod val="60000"/>
                  <a:lumOff val="40000"/>
                </a:schemeClr>
              </a:solidFill>
            </a:ln>
          </a:endParaRPr>
        </a:p>
      </cdr:txBody>
    </cdr:sp>
  </cdr:relSizeAnchor>
  <cdr:relSizeAnchor xmlns:cdr="http://schemas.openxmlformats.org/drawingml/2006/chartDrawing">
    <cdr:from>
      <cdr:x>0.78875</cdr:x>
      <cdr:y>0.20539</cdr:y>
    </cdr:from>
    <cdr:to>
      <cdr:x>0.94624</cdr:x>
      <cdr:y>0.28756</cdr:y>
    </cdr:to>
    <cdr:sp macro="" textlink="">
      <cdr:nvSpPr>
        <cdr:cNvPr id="8" name="TekstniOkvir 7"/>
        <cdr:cNvSpPr txBox="1"/>
      </cdr:nvSpPr>
      <cdr:spPr>
        <a:xfrm xmlns:a="http://schemas.openxmlformats.org/drawingml/2006/main">
          <a:off x="6491064" y="1079897"/>
          <a:ext cx="129614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hr-HR" sz="1100" dirty="0"/>
        </a:p>
      </cdr:txBody>
    </cdr:sp>
  </cdr:relSizeAnchor>
  <cdr:relSizeAnchor xmlns:cdr="http://schemas.openxmlformats.org/drawingml/2006/chartDrawing">
    <cdr:from>
      <cdr:x>0.77874</cdr:x>
      <cdr:y>0.20543</cdr:y>
    </cdr:from>
    <cdr:to>
      <cdr:x>0.91874</cdr:x>
      <cdr:y>0.3013</cdr:y>
    </cdr:to>
    <cdr:sp macro="" textlink="">
      <cdr:nvSpPr>
        <cdr:cNvPr id="9" name="TekstniOkvir 8"/>
        <cdr:cNvSpPr txBox="1"/>
      </cdr:nvSpPr>
      <cdr:spPr>
        <a:xfrm xmlns:a="http://schemas.openxmlformats.org/drawingml/2006/main">
          <a:off x="6408712" y="1080120"/>
          <a:ext cx="1152128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hr-HR" sz="1100" dirty="0"/>
        </a:p>
      </cdr:txBody>
    </cdr:sp>
  </cdr:relSizeAnchor>
  <cdr:relSizeAnchor xmlns:cdr="http://schemas.openxmlformats.org/drawingml/2006/chartDrawing">
    <cdr:from>
      <cdr:x>0.76999</cdr:x>
      <cdr:y>0.19174</cdr:y>
    </cdr:from>
    <cdr:to>
      <cdr:x>0.88374</cdr:x>
      <cdr:y>0.2876</cdr:y>
    </cdr:to>
    <cdr:sp macro="" textlink="">
      <cdr:nvSpPr>
        <cdr:cNvPr id="10" name="TekstniOkvir 9"/>
        <cdr:cNvSpPr txBox="1"/>
      </cdr:nvSpPr>
      <cdr:spPr>
        <a:xfrm xmlns:a="http://schemas.openxmlformats.org/drawingml/2006/main">
          <a:off x="6336704" y="1008112"/>
          <a:ext cx="936104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r-HR" sz="2400" dirty="0" smtClean="0"/>
            <a:t>138</a:t>
          </a:r>
          <a:endParaRPr lang="hr-HR" sz="2400" dirty="0"/>
        </a:p>
      </cdr:txBody>
    </cdr:sp>
  </cdr:relSizeAnchor>
  <cdr:relSizeAnchor xmlns:cdr="http://schemas.openxmlformats.org/drawingml/2006/chartDrawing">
    <cdr:from>
      <cdr:x>0.00875</cdr:x>
      <cdr:y>0.76695</cdr:y>
    </cdr:from>
    <cdr:to>
      <cdr:x>0.105</cdr:x>
      <cdr:y>0.86281</cdr:y>
    </cdr:to>
    <cdr:sp macro="" textlink="">
      <cdr:nvSpPr>
        <cdr:cNvPr id="11" name="TekstniOkvir 10"/>
        <cdr:cNvSpPr txBox="1"/>
      </cdr:nvSpPr>
      <cdr:spPr>
        <a:xfrm xmlns:a="http://schemas.openxmlformats.org/drawingml/2006/main">
          <a:off x="72008" y="4032448"/>
          <a:ext cx="792088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hr-HR" sz="1600" dirty="0"/>
        </a:p>
      </cdr:txBody>
    </cdr:sp>
  </cdr:relSizeAnchor>
  <cdr:relSizeAnchor xmlns:cdr="http://schemas.openxmlformats.org/drawingml/2006/chartDrawing">
    <cdr:from>
      <cdr:x>0.00875</cdr:x>
      <cdr:y>0.78064</cdr:y>
    </cdr:from>
    <cdr:to>
      <cdr:x>0.105</cdr:x>
      <cdr:y>0.86281</cdr:y>
    </cdr:to>
    <cdr:sp macro="" textlink="">
      <cdr:nvSpPr>
        <cdr:cNvPr id="12" name="TekstniOkvir 11"/>
        <cdr:cNvSpPr txBox="1"/>
      </cdr:nvSpPr>
      <cdr:spPr>
        <a:xfrm xmlns:a="http://schemas.openxmlformats.org/drawingml/2006/main">
          <a:off x="72008" y="4104456"/>
          <a:ext cx="79208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r-HR" sz="2400" dirty="0" smtClean="0"/>
            <a:t> 238</a:t>
          </a:r>
          <a:endParaRPr lang="hr-HR" sz="2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0.65625</cdr:x>
      <cdr:y>0</cdr:y>
    </cdr:from>
    <cdr:to>
      <cdr:x>1</cdr:x>
      <cdr:y>0.1658</cdr:y>
    </cdr:to>
    <cdr:sp macro="" textlink="">
      <cdr:nvSpPr>
        <cdr:cNvPr id="2" name="TekstniOkvir 1"/>
        <cdr:cNvSpPr txBox="1"/>
      </cdr:nvSpPr>
      <cdr:spPr>
        <a:xfrm xmlns:a="http://schemas.openxmlformats.org/drawingml/2006/main">
          <a:off x="3312368" y="-72008"/>
          <a:ext cx="1584176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hr-HR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Jednakokračni trokut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B68EEB7-CE1B-47CE-BAB3-9B7C703DB4AD}" type="datetimeFigureOut">
              <a:rPr lang="hr-HR" smtClean="0"/>
              <a:pPr/>
              <a:t>22.11.2010.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BC8C92B-7F2C-47B7-B5DE-69C6E720CD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8EEB7-CE1B-47CE-BAB3-9B7C703DB4AD}" type="datetimeFigureOut">
              <a:rPr lang="hr-HR" smtClean="0"/>
              <a:pPr/>
              <a:t>22.11.2010.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8C92B-7F2C-47B7-B5DE-69C6E720CD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8EEB7-CE1B-47CE-BAB3-9B7C703DB4AD}" type="datetimeFigureOut">
              <a:rPr lang="hr-HR" smtClean="0"/>
              <a:pPr/>
              <a:t>22.11.2010.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8C92B-7F2C-47B7-B5DE-69C6E720CD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B68EEB7-CE1B-47CE-BAB3-9B7C703DB4AD}" type="datetimeFigureOut">
              <a:rPr lang="hr-HR" smtClean="0"/>
              <a:pPr/>
              <a:t>22.11.2010.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8C92B-7F2C-47B7-B5DE-69C6E720CD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 trokut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Jednakokračni trokut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B68EEB7-CE1B-47CE-BAB3-9B7C703DB4AD}" type="datetimeFigureOut">
              <a:rPr lang="hr-HR" smtClean="0"/>
              <a:pPr/>
              <a:t>22.11.2010.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BC8C92B-7F2C-47B7-B5DE-69C6E720CD4F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1" name="Ravni poveznik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B68EEB7-CE1B-47CE-BAB3-9B7C703DB4AD}" type="datetimeFigureOut">
              <a:rPr lang="hr-HR" smtClean="0"/>
              <a:pPr/>
              <a:t>22.11.2010.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BC8C92B-7F2C-47B7-B5DE-69C6E720CD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B68EEB7-CE1B-47CE-BAB3-9B7C703DB4AD}" type="datetimeFigureOut">
              <a:rPr lang="hr-HR" smtClean="0"/>
              <a:pPr/>
              <a:t>22.11.2010.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BC8C92B-7F2C-47B7-B5DE-69C6E720CD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8EEB7-CE1B-47CE-BAB3-9B7C703DB4AD}" type="datetimeFigureOut">
              <a:rPr lang="hr-HR" smtClean="0"/>
              <a:pPr/>
              <a:t>22.11.2010.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8C92B-7F2C-47B7-B5DE-69C6E720CD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B68EEB7-CE1B-47CE-BAB3-9B7C703DB4AD}" type="datetimeFigureOut">
              <a:rPr lang="hr-HR" smtClean="0"/>
              <a:pPr/>
              <a:t>22.11.2010.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BC8C92B-7F2C-47B7-B5DE-69C6E720CD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B68EEB7-CE1B-47CE-BAB3-9B7C703DB4AD}" type="datetimeFigureOut">
              <a:rPr lang="hr-HR" smtClean="0"/>
              <a:pPr/>
              <a:t>22.11.2010.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BC8C92B-7F2C-47B7-B5DE-69C6E720CD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B68EEB7-CE1B-47CE-BAB3-9B7C703DB4AD}" type="datetimeFigureOut">
              <a:rPr lang="hr-HR" smtClean="0"/>
              <a:pPr/>
              <a:t>22.11.2010.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BC8C92B-7F2C-47B7-B5DE-69C6E720CD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 trokut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avni poveznik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B68EEB7-CE1B-47CE-BAB3-9B7C703DB4AD}" type="datetimeFigureOut">
              <a:rPr lang="hr-HR" smtClean="0"/>
              <a:pPr/>
              <a:t>22.11.2010.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BC8C92B-7F2C-47B7-B5DE-69C6E720CD4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thinkexist.com/quotes/phil_donahue/" TargetMode="External"/><Relationship Id="rId2" Type="http://schemas.openxmlformats.org/officeDocument/2006/relationships/hyperlink" Target="http://thinkexist.com/quotation/suicide_is_a_permanent_solution_to_a_temporary/218065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3156768"/>
          </a:xfrm>
        </p:spPr>
        <p:txBody>
          <a:bodyPr>
            <a:normAutofit/>
          </a:bodyPr>
          <a:lstStyle/>
          <a:p>
            <a:pPr algn="ctr"/>
            <a:r>
              <a:rPr lang="hr-HR" sz="3200" dirty="0" smtClean="0"/>
              <a:t>Samoubojstva na području Splitsko-Dalmatinske županije</a:t>
            </a:r>
            <a:endParaRPr lang="hr-HR" sz="3200" dirty="0"/>
          </a:p>
        </p:txBody>
      </p:sp>
    </p:spTree>
  </p:cSld>
  <p:clrMapOvr>
    <a:masterClrMapping/>
  </p:clrMapOvr>
  <p:transition advTm="482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147248" cy="641226"/>
          </a:xfrm>
        </p:spPr>
        <p:txBody>
          <a:bodyPr>
            <a:normAutofit/>
          </a:bodyPr>
          <a:lstStyle/>
          <a:p>
            <a:r>
              <a:rPr lang="hr-HR" sz="3200" dirty="0" smtClean="0"/>
              <a:t>Studij izvršenih samoubojstava</a:t>
            </a:r>
            <a:endParaRPr lang="hr-HR" sz="32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251520" y="836712"/>
          <a:ext cx="8229600" cy="547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33852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91264" cy="641226"/>
          </a:xfrm>
        </p:spPr>
        <p:txBody>
          <a:bodyPr>
            <a:normAutofit/>
          </a:bodyPr>
          <a:lstStyle/>
          <a:p>
            <a:r>
              <a:rPr lang="hr-HR" sz="3200" dirty="0" smtClean="0"/>
              <a:t>Način izvršenja samoubojstva</a:t>
            </a:r>
            <a:endParaRPr lang="hr-HR" sz="32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836712"/>
          <a:ext cx="8229600" cy="5618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105285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4186808" cy="641226"/>
          </a:xfrm>
        </p:spPr>
        <p:txBody>
          <a:bodyPr>
            <a:normAutofit/>
          </a:bodyPr>
          <a:lstStyle/>
          <a:p>
            <a:r>
              <a:rPr lang="hr-HR" sz="3200" dirty="0" smtClean="0"/>
              <a:t>Recidiv</a:t>
            </a:r>
            <a:endParaRPr lang="hr-HR" sz="32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908050"/>
          <a:ext cx="4690864" cy="3169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on 4"/>
          <p:cNvGraphicFramePr/>
          <p:nvPr/>
        </p:nvGraphicFramePr>
        <p:xfrm>
          <a:off x="4139952" y="2996952"/>
          <a:ext cx="4608512" cy="3040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kstniOkvir 5"/>
          <p:cNvSpPr txBox="1"/>
          <p:nvPr/>
        </p:nvSpPr>
        <p:spPr>
          <a:xfrm>
            <a:off x="3275856" y="90872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žene</a:t>
            </a:r>
            <a:endParaRPr lang="hr-HR" dirty="0"/>
          </a:p>
        </p:txBody>
      </p:sp>
      <p:sp>
        <p:nvSpPr>
          <p:cNvPr id="7" name="TekstniOkvir 6"/>
          <p:cNvSpPr txBox="1"/>
          <p:nvPr/>
        </p:nvSpPr>
        <p:spPr>
          <a:xfrm>
            <a:off x="7308304" y="285293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muškarci</a:t>
            </a:r>
          </a:p>
        </p:txBody>
      </p:sp>
    </p:spTree>
  </p:cSld>
  <p:clrMapOvr>
    <a:masterClrMapping/>
  </p:clrMapOvr>
  <p:transition advTm="3315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4114800" cy="713234"/>
          </a:xfrm>
        </p:spPr>
        <p:txBody>
          <a:bodyPr>
            <a:normAutofit fontScale="90000"/>
          </a:bodyPr>
          <a:lstStyle/>
          <a:p>
            <a:r>
              <a:rPr lang="hr-HR" sz="3200" dirty="0" smtClean="0"/>
              <a:t>Duševna oboljenja</a:t>
            </a:r>
            <a:endParaRPr lang="hr-HR" sz="32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229600" cy="5402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127499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5266928" cy="569218"/>
          </a:xfrm>
        </p:spPr>
        <p:txBody>
          <a:bodyPr>
            <a:noAutofit/>
          </a:bodyPr>
          <a:lstStyle/>
          <a:p>
            <a:r>
              <a:rPr lang="hr-HR" sz="3200" dirty="0" smtClean="0"/>
              <a:t>Somatska oboljenja</a:t>
            </a:r>
            <a:endParaRPr lang="hr-HR" sz="32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981075"/>
          <a:ext cx="8229600" cy="547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76378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4114800" cy="713234"/>
          </a:xfrm>
        </p:spPr>
        <p:txBody>
          <a:bodyPr>
            <a:normAutofit/>
          </a:bodyPr>
          <a:lstStyle/>
          <a:p>
            <a:r>
              <a:rPr lang="hr-HR" sz="3200" dirty="0" smtClean="0"/>
              <a:t>Zaključak 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30064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2400" dirty="0" smtClean="0"/>
              <a:t>Pravo na život i smrt</a:t>
            </a:r>
          </a:p>
          <a:p>
            <a:r>
              <a:rPr lang="hr-HR" sz="2400" dirty="0" smtClean="0"/>
              <a:t>Što u suvremenim društvima tjera čovjeka na konačno rješenje privremenog problema?</a:t>
            </a:r>
          </a:p>
          <a:p>
            <a:r>
              <a:rPr lang="hr-HR" sz="2400" dirty="0" smtClean="0"/>
              <a:t>Hrvatska-5 mjesto</a:t>
            </a:r>
          </a:p>
          <a:p>
            <a:endParaRPr lang="hr-HR" sz="2400" dirty="0" smtClean="0"/>
          </a:p>
          <a:p>
            <a:pPr>
              <a:buNone/>
            </a:pPr>
            <a:r>
              <a:rPr lang="en-US" sz="2400" dirty="0" smtClean="0"/>
              <a:t>“</a:t>
            </a:r>
            <a:r>
              <a:rPr lang="en-US" sz="2400" dirty="0" smtClean="0">
                <a:hlinkClick r:id="rId2"/>
              </a:rPr>
              <a:t>Suicide is a permanent solution to a temporary problem.</a:t>
            </a:r>
            <a:r>
              <a:rPr lang="en-US" sz="2400" dirty="0" smtClean="0"/>
              <a:t>”</a:t>
            </a:r>
            <a:r>
              <a:rPr lang="hr-HR" sz="2400" dirty="0" smtClean="0"/>
              <a:t>  </a:t>
            </a:r>
            <a:r>
              <a:rPr lang="hr-HR" sz="2400" dirty="0" err="1" smtClean="0">
                <a:hlinkClick r:id="rId3"/>
              </a:rPr>
              <a:t>Phil</a:t>
            </a:r>
            <a:r>
              <a:rPr lang="hr-HR" sz="2400" dirty="0" smtClean="0">
                <a:hlinkClick r:id="rId3"/>
              </a:rPr>
              <a:t> </a:t>
            </a:r>
            <a:r>
              <a:rPr lang="hr-HR" sz="2400" dirty="0" err="1" smtClean="0">
                <a:hlinkClick r:id="rId3"/>
              </a:rPr>
              <a:t>Donahue</a:t>
            </a:r>
            <a:endParaRPr lang="hr-HR" sz="2400" dirty="0"/>
          </a:p>
        </p:txBody>
      </p:sp>
    </p:spTree>
  </p:cSld>
  <p:clrMapOvr>
    <a:masterClrMapping/>
  </p:clrMapOvr>
  <p:transition advTm="173552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6419056" cy="1001266"/>
          </a:xfrm>
        </p:spPr>
        <p:txBody>
          <a:bodyPr>
            <a:normAutofit/>
          </a:bodyPr>
          <a:lstStyle/>
          <a:p>
            <a:r>
              <a:rPr lang="hr-HR" sz="3200" dirty="0" smtClean="0"/>
              <a:t>Samoubojstvo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6048"/>
          </a:xfrm>
        </p:spPr>
        <p:txBody>
          <a:bodyPr>
            <a:normAutofit/>
          </a:bodyPr>
          <a:lstStyle/>
          <a:p>
            <a:r>
              <a:rPr lang="hr-HR" sz="2800" dirty="0" smtClean="0"/>
              <a:t>Samouništenje</a:t>
            </a:r>
          </a:p>
          <a:p>
            <a:r>
              <a:rPr lang="hr-HR" sz="2800" dirty="0" smtClean="0"/>
              <a:t>Stručnjaci</a:t>
            </a:r>
          </a:p>
          <a:p>
            <a:endParaRPr lang="hr-HR" sz="2800" dirty="0" smtClean="0"/>
          </a:p>
          <a:p>
            <a:r>
              <a:rPr lang="hr-HR" sz="2800" dirty="0" smtClean="0"/>
              <a:t>Rizične skupine</a:t>
            </a:r>
          </a:p>
          <a:p>
            <a:endParaRPr lang="hr-HR" sz="2800" dirty="0" smtClean="0"/>
          </a:p>
          <a:p>
            <a:endParaRPr lang="hr-HR" sz="2800" dirty="0" smtClean="0"/>
          </a:p>
        </p:txBody>
      </p:sp>
      <p:graphicFrame>
        <p:nvGraphicFramePr>
          <p:cNvPr id="7" name="Dijagram 6"/>
          <p:cNvGraphicFramePr/>
          <p:nvPr/>
        </p:nvGraphicFramePr>
        <p:xfrm>
          <a:off x="683568" y="2348880"/>
          <a:ext cx="8064896" cy="450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136875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50144"/>
          </a:xfrm>
        </p:spPr>
        <p:txBody>
          <a:bodyPr>
            <a:normAutofit/>
          </a:bodyPr>
          <a:lstStyle/>
          <a:p>
            <a:pPr>
              <a:buNone/>
            </a:pPr>
            <a:endParaRPr lang="hr-HR" sz="2400" dirty="0" smtClean="0"/>
          </a:p>
          <a:p>
            <a:r>
              <a:rPr lang="hr-HR" sz="2400" dirty="0" smtClean="0"/>
              <a:t>metode istraživanja</a:t>
            </a:r>
          </a:p>
          <a:p>
            <a:pPr>
              <a:buNone/>
            </a:pPr>
            <a:endParaRPr lang="hr-HR" sz="2400" dirty="0" smtClean="0"/>
          </a:p>
          <a:p>
            <a:pPr>
              <a:buNone/>
            </a:pP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   klinički        statistički</a:t>
            </a:r>
          </a:p>
          <a:p>
            <a:pPr>
              <a:buNone/>
            </a:pPr>
            <a:endParaRPr lang="hr-HR" sz="2400" dirty="0" smtClean="0"/>
          </a:p>
          <a:p>
            <a:r>
              <a:rPr lang="hr-HR" sz="2400" dirty="0" smtClean="0"/>
              <a:t>376 slučaja dovršenog ili </a:t>
            </a:r>
            <a:r>
              <a:rPr lang="hr-HR" sz="2400" dirty="0" err="1" smtClean="0"/>
              <a:t>pokušanog</a:t>
            </a:r>
            <a:r>
              <a:rPr lang="hr-HR" sz="2400" dirty="0" smtClean="0"/>
              <a:t> samoubojstva</a:t>
            </a:r>
          </a:p>
          <a:p>
            <a:r>
              <a:rPr lang="hr-HR" sz="2400" dirty="0" smtClean="0"/>
              <a:t>1984.-1993.</a:t>
            </a:r>
          </a:p>
          <a:p>
            <a:r>
              <a:rPr lang="hr-HR" sz="2400" dirty="0" smtClean="0"/>
              <a:t>Diskusija: </a:t>
            </a:r>
            <a:r>
              <a:rPr lang="hr-HR" sz="2400" b="1" dirty="0" smtClean="0"/>
              <a:t>spol</a:t>
            </a:r>
            <a:r>
              <a:rPr lang="hr-HR" sz="2400" dirty="0" smtClean="0"/>
              <a:t>, godišnja distribucija, dob, vremenska distribucija, studij izvršenih samoubojstava, načini izvršenja samoubojstava, recidiv, duševna oboljenja, somatska oboljenja</a:t>
            </a:r>
          </a:p>
        </p:txBody>
      </p:sp>
      <p:graphicFrame>
        <p:nvGraphicFramePr>
          <p:cNvPr id="7" name="Dijagram 6"/>
          <p:cNvGraphicFramePr/>
          <p:nvPr/>
        </p:nvGraphicFramePr>
        <p:xfrm>
          <a:off x="1043608" y="1268760"/>
          <a:ext cx="1823864" cy="663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trelica udesno 7"/>
          <p:cNvSpPr/>
          <p:nvPr/>
        </p:nvSpPr>
        <p:spPr>
          <a:xfrm rot="3643608">
            <a:off x="2471463" y="1348609"/>
            <a:ext cx="847203" cy="575868"/>
          </a:xfrm>
          <a:prstGeom prst="right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</p:cSld>
  <p:clrMapOvr>
    <a:masterClrMapping/>
  </p:clrMapOvr>
  <p:transition advTm="64553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2386608" cy="713234"/>
          </a:xfrm>
        </p:spPr>
        <p:txBody>
          <a:bodyPr>
            <a:normAutofit/>
          </a:bodyPr>
          <a:lstStyle/>
          <a:p>
            <a:r>
              <a:rPr lang="hr-HR" sz="3200" dirty="0" smtClean="0"/>
              <a:t>Spol</a:t>
            </a:r>
            <a:endParaRPr lang="hr-HR" sz="32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539552" y="1196752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39094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4186808" cy="857250"/>
          </a:xfrm>
        </p:spPr>
        <p:txBody>
          <a:bodyPr>
            <a:noAutofit/>
          </a:bodyPr>
          <a:lstStyle/>
          <a:p>
            <a:r>
              <a:rPr lang="hr-HR" sz="3200" dirty="0" smtClean="0"/>
              <a:t>Godišnja distribucija</a:t>
            </a:r>
            <a:endParaRPr lang="hr-HR" sz="32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251520" y="1124744"/>
          <a:ext cx="8686800" cy="5516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84475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2314600" cy="641226"/>
          </a:xfrm>
        </p:spPr>
        <p:txBody>
          <a:bodyPr>
            <a:normAutofit/>
          </a:bodyPr>
          <a:lstStyle/>
          <a:p>
            <a:r>
              <a:rPr lang="hr-HR" sz="3200" dirty="0" smtClean="0"/>
              <a:t>Dob </a:t>
            </a:r>
            <a:endParaRPr lang="hr-HR" sz="32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229600" cy="5402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5524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3178696" cy="713234"/>
          </a:xfrm>
        </p:spPr>
        <p:txBody>
          <a:bodyPr>
            <a:noAutofit/>
          </a:bodyPr>
          <a:lstStyle/>
          <a:p>
            <a:r>
              <a:rPr lang="hr-HR" sz="3200" dirty="0" smtClean="0"/>
              <a:t>Vremenska distribucija</a:t>
            </a:r>
            <a:endParaRPr lang="hr-HR" sz="32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196975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34414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549275"/>
          <a:ext cx="8229600" cy="5905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32558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476250"/>
          <a:ext cx="8229600" cy="597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5045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uševljenj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duševljenj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duševljenj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46</TotalTime>
  <Words>119</Words>
  <Application>Microsoft Office PowerPoint</Application>
  <PresentationFormat>Prikaz na zaslonu (4:3)</PresentationFormat>
  <Paragraphs>40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6" baseType="lpstr">
      <vt:lpstr>Oduševljenje</vt:lpstr>
      <vt:lpstr>Samoubojstva na području Splitsko-Dalmatinske županije</vt:lpstr>
      <vt:lpstr>Samoubojstvo</vt:lpstr>
      <vt:lpstr>Slajd 3</vt:lpstr>
      <vt:lpstr>Spol</vt:lpstr>
      <vt:lpstr>Godišnja distribucija</vt:lpstr>
      <vt:lpstr>Dob </vt:lpstr>
      <vt:lpstr>Vremenska distribucija</vt:lpstr>
      <vt:lpstr>Slajd 8</vt:lpstr>
      <vt:lpstr>Slajd 9</vt:lpstr>
      <vt:lpstr>Studij izvršenih samoubojstava</vt:lpstr>
      <vt:lpstr>Način izvršenja samoubojstva</vt:lpstr>
      <vt:lpstr>Recidiv</vt:lpstr>
      <vt:lpstr>Duševna oboljenja</vt:lpstr>
      <vt:lpstr>Somatska oboljenja</vt:lpstr>
      <vt:lpstr>Zaključak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Samoubojstva na području Splitsko-Dalmatinske županije</dc:title>
  <dc:creator>USER</dc:creator>
  <cp:lastModifiedBy>USER</cp:lastModifiedBy>
  <cp:revision>2</cp:revision>
  <dcterms:created xsi:type="dcterms:W3CDTF">2010-11-21T18:03:12Z</dcterms:created>
  <dcterms:modified xsi:type="dcterms:W3CDTF">2010-11-22T10:00:15Z</dcterms:modified>
</cp:coreProperties>
</file>