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1" r:id="rId10"/>
    <p:sldId id="272" r:id="rId11"/>
    <p:sldId id="273" r:id="rId12"/>
    <p:sldId id="274" r:id="rId13"/>
    <p:sldId id="275" r:id="rId14"/>
    <p:sldId id="276" r:id="rId15"/>
    <p:sldId id="277" r:id="rId16"/>
    <p:sldId id="264" r:id="rId17"/>
    <p:sldId id="265" r:id="rId18"/>
    <p:sldId id="266" r:id="rId19"/>
    <p:sldId id="267" r:id="rId20"/>
    <p:sldId id="268" r:id="rId21"/>
    <p:sldId id="270"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D083D7-778B-4FA2-BE00-8BC6F43B6793}" type="datetimeFigureOut">
              <a:rPr lang="en-US" smtClean="0"/>
              <a:t>10/8/2018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77B738F-7009-4777-B9C3-64431D7CAB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D083D7-778B-4FA2-BE00-8BC6F43B679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B738F-7009-4777-B9C3-64431D7CAB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D083D7-778B-4FA2-BE00-8BC6F43B679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B738F-7009-4777-B9C3-64431D7CAB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D083D7-778B-4FA2-BE00-8BC6F43B679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B738F-7009-4777-B9C3-64431D7CAB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D083D7-778B-4FA2-BE00-8BC6F43B679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B738F-7009-4777-B9C3-64431D7CAB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D083D7-778B-4FA2-BE00-8BC6F43B6793}"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B738F-7009-4777-B9C3-64431D7CAB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D083D7-778B-4FA2-BE00-8BC6F43B6793}"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7B738F-7009-4777-B9C3-64431D7CAB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D083D7-778B-4FA2-BE00-8BC6F43B6793}"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7B738F-7009-4777-B9C3-64431D7CAB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083D7-778B-4FA2-BE00-8BC6F43B6793}"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7B738F-7009-4777-B9C3-64431D7CAB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D083D7-778B-4FA2-BE00-8BC6F43B6793}"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B738F-7009-4777-B9C3-64431D7CAB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D083D7-778B-4FA2-BE00-8BC6F43B6793}"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77B738F-7009-4777-B9C3-64431D7CAB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D083D7-778B-4FA2-BE00-8BC6F43B6793}" type="datetimeFigureOut">
              <a:rPr lang="en-US" smtClean="0"/>
              <a:t>10/8/2018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7B738F-7009-4777-B9C3-64431D7CAB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IQNiBQehwp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Types of State Organization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The Declaration of Independence</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In 1776 there were 13 weak British colonies in America (Virginia, Delaware, Pennsylvania, New Jersey, New York, Georgia, Connecticut, Massachusetts, Maryland, South Carolina, North Carolina New Hampshire, Rhode Island)</a:t>
            </a:r>
          </a:p>
          <a:p>
            <a:r>
              <a:rPr lang="hr-HR" dirty="0" smtClean="0"/>
              <a:t>The Declaration of Independence, 1776 </a:t>
            </a:r>
          </a:p>
          <a:p>
            <a:r>
              <a:rPr lang="hr-HR" dirty="0" smtClean="0"/>
              <a:t>“We hold these truths to be self-evident, that all men are created equal, that they are endowed by their Creator with certain unalienable rights, that among these are Life, Liberty and the pursuit of Happiness.”</a:t>
            </a:r>
          </a:p>
          <a:p>
            <a:r>
              <a:rPr lang="hr-HR" dirty="0" smtClean="0"/>
              <a:t>Mainly written by Thomas Jefferson</a:t>
            </a:r>
          </a:p>
          <a:p>
            <a:r>
              <a:rPr lang="hr-HR" dirty="0" smtClean="0"/>
              <a:t>American colonists acted to win rights they felt had been denied them as English subjects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US Constitution</a:t>
            </a:r>
            <a:endParaRPr lang="en-US" dirty="0"/>
          </a:p>
        </p:txBody>
      </p:sp>
      <p:sp>
        <p:nvSpPr>
          <p:cNvPr id="3" name="Content Placeholder 2"/>
          <p:cNvSpPr>
            <a:spLocks noGrp="1"/>
          </p:cNvSpPr>
          <p:nvPr>
            <p:ph idx="1"/>
          </p:nvPr>
        </p:nvSpPr>
        <p:spPr/>
        <p:txBody>
          <a:bodyPr>
            <a:normAutofit lnSpcReduction="10000"/>
          </a:bodyPr>
          <a:lstStyle/>
          <a:p>
            <a:r>
              <a:rPr lang="hr-HR" dirty="0" smtClean="0"/>
              <a:t>The oldest Constitution still in force (written in 1787, came into force in 1789)</a:t>
            </a:r>
          </a:p>
          <a:p>
            <a:r>
              <a:rPr lang="hr-HR" dirty="0" smtClean="0"/>
              <a:t>To date there have been 27 amendments</a:t>
            </a:r>
          </a:p>
          <a:p>
            <a:r>
              <a:rPr lang="hr-HR" dirty="0" smtClean="0"/>
              <a:t>Sets the basic form of government: three separate branches, each one having powers (“checks and balances”) over the others</a:t>
            </a:r>
          </a:p>
          <a:p>
            <a:r>
              <a:rPr lang="hr-HR" dirty="0" smtClean="0"/>
              <a:t>Specifies the powers and duties of each federal branch of government</a:t>
            </a:r>
          </a:p>
          <a:p>
            <a:r>
              <a:rPr lang="hr-HR" dirty="0" smtClean="0"/>
              <a:t>Guarantees basic rights for the citizens</a:t>
            </a:r>
          </a:p>
          <a:p>
            <a:r>
              <a:rPr lang="hr-HR" dirty="0" smtClean="0"/>
              <a:t>The ultimate power is given to the people</a:t>
            </a:r>
            <a:endParaRPr lang="en-GB"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Preamble</a:t>
            </a:r>
            <a:endParaRPr lang="en-US" dirty="0"/>
          </a:p>
        </p:txBody>
      </p:sp>
      <p:sp>
        <p:nvSpPr>
          <p:cNvPr id="3" name="Content Placeholder 2"/>
          <p:cNvSpPr>
            <a:spLocks noGrp="1"/>
          </p:cNvSpPr>
          <p:nvPr>
            <p:ph idx="1"/>
          </p:nvPr>
        </p:nvSpPr>
        <p:spPr/>
        <p:txBody>
          <a:bodyPr/>
          <a:lstStyle/>
          <a:p>
            <a:r>
              <a:rPr lang="hr-HR" dirty="0" smtClean="0"/>
              <a:t>“We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Bill of Rights</a:t>
            </a:r>
            <a:endParaRPr lang="en-US" dirty="0"/>
          </a:p>
        </p:txBody>
      </p:sp>
      <p:sp>
        <p:nvSpPr>
          <p:cNvPr id="3" name="Content Placeholder 2"/>
          <p:cNvSpPr>
            <a:spLocks noGrp="1"/>
          </p:cNvSpPr>
          <p:nvPr>
            <p:ph idx="1"/>
          </p:nvPr>
        </p:nvSpPr>
        <p:spPr/>
        <p:txBody>
          <a:bodyPr/>
          <a:lstStyle/>
          <a:p>
            <a:r>
              <a:rPr lang="hr-HR" dirty="0" smtClean="0"/>
              <a:t>The first ten Constitutional Amendments</a:t>
            </a:r>
          </a:p>
          <a:p>
            <a:r>
              <a:rPr lang="hr-HR" dirty="0" smtClean="0"/>
              <a:t>Fundamental rights of any American</a:t>
            </a:r>
          </a:p>
          <a:p>
            <a:r>
              <a:rPr lang="hr-HR" dirty="0" smtClean="0"/>
              <a:t>The freedom of religion, speech, press, the rights of peaceful assembly, the right of trial by jury</a:t>
            </a:r>
          </a:p>
          <a:p>
            <a:r>
              <a:rPr lang="hr-HR" dirty="0" smtClean="0"/>
              <a:t>These rights cannot be taken away by any government or court</a:t>
            </a:r>
          </a:p>
          <a:p>
            <a:r>
              <a:rPr lang="en-GB" dirty="0" smtClean="0">
                <a:hlinkClick r:id="rId2"/>
              </a:rPr>
              <a:t>https://www.youtube.com/watch?v=IQNiBQehwp8</a:t>
            </a:r>
            <a:r>
              <a:rPr lang="hr-HR" dirty="0" smtClean="0"/>
              <a:t> </a:t>
            </a:r>
            <a:endParaRPr lang="en-GB"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Federalism</a:t>
            </a:r>
            <a:endParaRPr lang="en-US" dirty="0"/>
          </a:p>
        </p:txBody>
      </p:sp>
      <p:sp>
        <p:nvSpPr>
          <p:cNvPr id="3" name="Content Placeholder 2"/>
          <p:cNvSpPr>
            <a:spLocks noGrp="1"/>
          </p:cNvSpPr>
          <p:nvPr>
            <p:ph idx="1"/>
          </p:nvPr>
        </p:nvSpPr>
        <p:spPr/>
        <p:txBody>
          <a:bodyPr/>
          <a:lstStyle/>
          <a:p>
            <a:pPr>
              <a:lnSpc>
                <a:spcPct val="90000"/>
              </a:lnSpc>
            </a:pPr>
            <a:r>
              <a:rPr lang="hr-HR" dirty="0" smtClean="0"/>
              <a:t>A form of political organization in which the exercise of power is divided between two levels of government: the nation and the states</a:t>
            </a:r>
          </a:p>
          <a:p>
            <a:pPr>
              <a:lnSpc>
                <a:spcPct val="90000"/>
              </a:lnSpc>
            </a:pPr>
            <a:r>
              <a:rPr lang="hr-HR" dirty="0" smtClean="0"/>
              <a:t>Exclusively national powers: determining foreign policy (declaring wars, making treaties, controlling imports and exports); protecting a uniform monetary system - control of the power to coin money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Checks and balances</a:t>
            </a:r>
            <a:endParaRPr lang="en-US" dirty="0"/>
          </a:p>
        </p:txBody>
      </p:sp>
      <p:sp>
        <p:nvSpPr>
          <p:cNvPr id="3" name="Content Placeholder 2"/>
          <p:cNvSpPr>
            <a:spLocks noGrp="1"/>
          </p:cNvSpPr>
          <p:nvPr>
            <p:ph idx="1"/>
          </p:nvPr>
        </p:nvSpPr>
        <p:spPr/>
        <p:txBody>
          <a:bodyPr/>
          <a:lstStyle/>
          <a:p>
            <a:r>
              <a:rPr lang="hr-HR" dirty="0" smtClean="0"/>
              <a:t>The Constitution’s Framers set out a government in which no person or branch of government could become all-powerful</a:t>
            </a:r>
          </a:p>
          <a:p>
            <a:r>
              <a:rPr lang="hr-HR" dirty="0" smtClean="0"/>
              <a:t>They divided the powers among lawmakers, judges and a chief executive</a:t>
            </a:r>
          </a:p>
          <a:p>
            <a:r>
              <a:rPr lang="hr-HR" dirty="0" smtClean="0"/>
              <a:t>Each group can balance and check other’s </a:t>
            </a:r>
            <a:r>
              <a:rPr lang="hr-HR" dirty="0" smtClean="0"/>
              <a:t>powers</a:t>
            </a:r>
          </a:p>
          <a:p>
            <a:endParaRPr lang="hr-HR" dirty="0" smtClean="0"/>
          </a:p>
          <a:p>
            <a:endParaRPr lang="en-US" dirty="0"/>
          </a:p>
        </p:txBody>
      </p:sp>
      <p:pic>
        <p:nvPicPr>
          <p:cNvPr id="4" name="Picture 4" descr="ChksBalnces"/>
          <p:cNvPicPr>
            <a:picLocks noChangeAspect="1" noChangeArrowheads="1"/>
          </p:cNvPicPr>
          <p:nvPr/>
        </p:nvPicPr>
        <p:blipFill>
          <a:blip r:embed="rId2" cstate="print"/>
          <a:srcRect/>
          <a:stretch>
            <a:fillRect/>
          </a:stretch>
        </p:blipFill>
        <p:spPr bwMode="auto">
          <a:xfrm>
            <a:off x="6705600" y="4495800"/>
            <a:ext cx="1967770" cy="1828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Complexity of the modern state</a:t>
            </a:r>
            <a:endParaRPr lang="en-US" dirty="0"/>
          </a:p>
        </p:txBody>
      </p:sp>
      <p:sp>
        <p:nvSpPr>
          <p:cNvPr id="3" name="Content Placeholder 2"/>
          <p:cNvSpPr>
            <a:spLocks noGrp="1"/>
          </p:cNvSpPr>
          <p:nvPr>
            <p:ph idx="1"/>
          </p:nvPr>
        </p:nvSpPr>
        <p:spPr/>
        <p:txBody>
          <a:bodyPr/>
          <a:lstStyle/>
          <a:p>
            <a:r>
              <a:rPr lang="en-GB" dirty="0" smtClean="0"/>
              <a:t>Since the 20th century, the continuing and intensified expansion of state rule has resulted in the tendency of the administrative apparatus to grow in size and complexity. </a:t>
            </a:r>
            <a:endParaRPr lang="hr-HR" dirty="0" smtClean="0"/>
          </a:p>
          <a:p>
            <a:r>
              <a:rPr lang="hr-HR" dirty="0" smtClean="0"/>
              <a:t>E</a:t>
            </a:r>
            <a:r>
              <a:rPr lang="en-GB" dirty="0" err="1" smtClean="0"/>
              <a:t>conomic</a:t>
            </a:r>
            <a:r>
              <a:rPr lang="en-GB" dirty="0" smtClean="0"/>
              <a:t> globalization</a:t>
            </a:r>
            <a:r>
              <a:rPr lang="hr-HR" dirty="0" smtClean="0"/>
              <a:t> </a:t>
            </a:r>
            <a:r>
              <a:rPr lang="hr-HR" dirty="0" smtClean="0"/>
              <a:t>-</a:t>
            </a:r>
            <a:r>
              <a:rPr lang="en-GB" dirty="0" smtClean="0"/>
              <a:t> </a:t>
            </a:r>
            <a:r>
              <a:rPr lang="en-GB" dirty="0" smtClean="0"/>
              <a:t>a process whereby state functions are transferred to </a:t>
            </a:r>
            <a:r>
              <a:rPr lang="en-GB" b="1" dirty="0" smtClean="0"/>
              <a:t>markets.</a:t>
            </a:r>
            <a:r>
              <a:rPr lang="en-GB" dirty="0" smtClean="0"/>
              <a:t> </a:t>
            </a:r>
            <a:endParaRPr lang="hr-HR" dirty="0" smtClean="0"/>
          </a:p>
          <a:p>
            <a:r>
              <a:rPr lang="hr-HR" dirty="0" smtClean="0"/>
              <a:t>The EU</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smtClean="0"/>
              <a:t>Fill in the missing forms where applicable</a:t>
            </a:r>
            <a:r>
              <a:rPr lang="en-GB" sz="2800" dirty="0" smtClean="0"/>
              <a:t>:</a:t>
            </a:r>
            <a:endParaRPr lang="en-US" sz="2800" dirty="0"/>
          </a:p>
        </p:txBody>
      </p:sp>
      <p:graphicFrame>
        <p:nvGraphicFramePr>
          <p:cNvPr id="4" name="Content Placeholder 3"/>
          <p:cNvGraphicFramePr>
            <a:graphicFrameLocks noGrp="1"/>
          </p:cNvGraphicFramePr>
          <p:nvPr>
            <p:ph idx="1"/>
          </p:nvPr>
        </p:nvGraphicFramePr>
        <p:xfrm>
          <a:off x="457200" y="1935163"/>
          <a:ext cx="8229600" cy="37084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nSpc>
                          <a:spcPct val="115000"/>
                        </a:lnSpc>
                        <a:spcBef>
                          <a:spcPts val="0"/>
                        </a:spcBef>
                        <a:spcAft>
                          <a:spcPts val="0"/>
                        </a:spcAft>
                      </a:pPr>
                      <a:r>
                        <a:rPr lang="en-GB" sz="1200" dirty="0">
                          <a:latin typeface="Times New Roman"/>
                          <a:ea typeface="Calibri"/>
                          <a:cs typeface="Times New Roman"/>
                        </a:rPr>
                        <a:t>NOUN (concept)</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NOUN (person)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VERB</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ADJECTIVE</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administration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apply</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bureaucracy</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delegate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direct</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execute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govern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legislate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perform</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dirty="0">
                        <a:latin typeface="Times New Roman"/>
                        <a:ea typeface="Calibri"/>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smtClean="0"/>
              <a:t>Explain the main functions of the state and include the relevant institutions:</a:t>
            </a:r>
            <a:endParaRPr lang="en-US" sz="2800" dirty="0"/>
          </a:p>
        </p:txBody>
      </p:sp>
      <p:graphicFrame>
        <p:nvGraphicFramePr>
          <p:cNvPr id="4" name="Content Placeholder 3"/>
          <p:cNvGraphicFramePr>
            <a:graphicFrameLocks noGrp="1"/>
          </p:cNvGraphicFramePr>
          <p:nvPr>
            <p:ph idx="1"/>
          </p:nvPr>
        </p:nvGraphicFramePr>
        <p:xfrm>
          <a:off x="457200" y="1935163"/>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nSpc>
                          <a:spcPct val="115000"/>
                        </a:lnSpc>
                        <a:spcBef>
                          <a:spcPts val="0"/>
                        </a:spcBef>
                        <a:spcAft>
                          <a:spcPts val="0"/>
                        </a:spcAft>
                      </a:pPr>
                      <a:r>
                        <a:rPr lang="en-GB" sz="1200" dirty="0">
                          <a:latin typeface="Times New Roman"/>
                          <a:ea typeface="Calibri"/>
                          <a:cs typeface="Times New Roman"/>
                        </a:rPr>
                        <a:t>FUNCTION</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EXPLANATION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INSTITUTION</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legislative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executive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judicial</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GB" sz="1200" dirty="0">
                        <a:latin typeface="Times New Roman"/>
                        <a:ea typeface="Calibri"/>
                        <a:cs typeface="Times New Roman"/>
                      </a:endParaRP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smtClean="0"/>
              <a:t>Match the terms from the text with their definitions:</a:t>
            </a:r>
            <a:endParaRPr lang="en-US" sz="2800" dirty="0"/>
          </a:p>
        </p:txBody>
      </p:sp>
      <p:graphicFrame>
        <p:nvGraphicFramePr>
          <p:cNvPr id="4" name="Content Placeholder 3"/>
          <p:cNvGraphicFramePr>
            <a:graphicFrameLocks noGrp="1"/>
          </p:cNvGraphicFramePr>
          <p:nvPr>
            <p:ph idx="1"/>
          </p:nvPr>
        </p:nvGraphicFramePr>
        <p:xfrm>
          <a:off x="457200" y="1935163"/>
          <a:ext cx="8229600" cy="3016504"/>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nSpc>
                          <a:spcPct val="115000"/>
                        </a:lnSpc>
                        <a:spcBef>
                          <a:spcPts val="0"/>
                        </a:spcBef>
                        <a:spcAft>
                          <a:spcPts val="0"/>
                        </a:spcAft>
                      </a:pPr>
                      <a:r>
                        <a:rPr lang="en-GB" sz="1200" dirty="0">
                          <a:latin typeface="Times New Roman"/>
                          <a:ea typeface="Calibri"/>
                          <a:cs typeface="Times New Roman"/>
                        </a:rPr>
                        <a:t>TERM</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DEFINITION</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1. Cabinet</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a. The system by which a state or community is governed</a:t>
                      </a:r>
                      <a:r>
                        <a:rPr lang="en-GB" sz="1200" b="1">
                          <a:solidFill>
                            <a:srgbClr val="292929"/>
                          </a:solidFill>
                          <a:latin typeface="Times New Roman"/>
                          <a:ea typeface="Calibri"/>
                          <a:cs typeface="Times New Roman"/>
                        </a:rPr>
                        <a:t> </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2. court</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b. A body convened to hear a dispute</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3. delegated legislation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c. The maximal achievement of  goals</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3. effectiveness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d. The optimal relation between means and ends</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4. efficiency</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e. Subordinate legislation, mostly governmental</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5. government</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latin typeface="Times New Roman"/>
                          <a:ea typeface="Calibri"/>
                          <a:cs typeface="Times New Roman"/>
                        </a:rPr>
                        <a:t>f. A body of ministers consisting mostly of heads of chief government departments, headed by the Prime Minister</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GB" sz="1200">
                          <a:latin typeface="Times New Roman"/>
                          <a:ea typeface="Calibri"/>
                          <a:cs typeface="Times New Roman"/>
                        </a:rPr>
                        <a:t>6. tribunal</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dirty="0">
                          <a:latin typeface="Times New Roman"/>
                          <a:ea typeface="Calibri"/>
                          <a:cs typeface="Times New Roman"/>
                        </a:rPr>
                        <a:t>g. A body established by law for the administration of justice</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Types</a:t>
            </a:r>
            <a:endParaRPr lang="en-US" dirty="0"/>
          </a:p>
        </p:txBody>
      </p:sp>
      <p:sp>
        <p:nvSpPr>
          <p:cNvPr id="3" name="Content Placeholder 2"/>
          <p:cNvSpPr>
            <a:spLocks noGrp="1"/>
          </p:cNvSpPr>
          <p:nvPr>
            <p:ph idx="1"/>
          </p:nvPr>
        </p:nvSpPr>
        <p:spPr/>
        <p:txBody>
          <a:bodyPr/>
          <a:lstStyle/>
          <a:p>
            <a:r>
              <a:rPr lang="hr-HR" dirty="0" smtClean="0"/>
              <a:t>Unitary</a:t>
            </a:r>
          </a:p>
          <a:p>
            <a:r>
              <a:rPr lang="hr-HR" dirty="0" smtClean="0"/>
              <a:t>Confederal</a:t>
            </a:r>
          </a:p>
          <a:p>
            <a:r>
              <a:rPr lang="hr-HR" dirty="0" smtClean="0"/>
              <a:t>Federal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dirty="0" smtClean="0"/>
              <a:t>Fill in the missing elements in the following collocations from the text:</a:t>
            </a:r>
            <a:endParaRPr lang="en-US" sz="2800" dirty="0"/>
          </a:p>
        </p:txBody>
      </p:sp>
      <p:sp>
        <p:nvSpPr>
          <p:cNvPr id="3" name="Content Placeholder 2"/>
          <p:cNvSpPr>
            <a:spLocks noGrp="1"/>
          </p:cNvSpPr>
          <p:nvPr>
            <p:ph idx="1"/>
          </p:nvPr>
        </p:nvSpPr>
        <p:spPr/>
        <p:txBody>
          <a:bodyPr/>
          <a:lstStyle/>
          <a:p>
            <a:r>
              <a:rPr lang="en-GB" dirty="0" smtClean="0"/>
              <a:t>1. ___________________disputes.</a:t>
            </a:r>
            <a:endParaRPr lang="en-US" dirty="0" smtClean="0"/>
          </a:p>
          <a:p>
            <a:r>
              <a:rPr lang="en-GB" dirty="0" smtClean="0"/>
              <a:t>2. __________________the legislative function.</a:t>
            </a:r>
            <a:endParaRPr lang="en-US" dirty="0" smtClean="0"/>
          </a:p>
          <a:p>
            <a:r>
              <a:rPr lang="en-GB" dirty="0" smtClean="0"/>
              <a:t>3. __________________laws.</a:t>
            </a:r>
            <a:endParaRPr lang="en-US" dirty="0" smtClean="0"/>
          </a:p>
          <a:p>
            <a:r>
              <a:rPr lang="en-GB" dirty="0" smtClean="0"/>
              <a:t>4. __________________operation.</a:t>
            </a:r>
            <a:endParaRPr lang="en-US" dirty="0" smtClean="0"/>
          </a:p>
          <a:p>
            <a:r>
              <a:rPr lang="en-GB" dirty="0" smtClean="0"/>
              <a:t>5. __________________the power.</a:t>
            </a:r>
            <a:endParaRPr lang="en-US" dirty="0" smtClean="0"/>
          </a:p>
          <a:p>
            <a:r>
              <a:rPr lang="en-GB" dirty="0" smtClean="0"/>
              <a:t>6. __________________the required standards.</a:t>
            </a:r>
            <a:endParaRPr lang="en-US"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Croatian:</a:t>
            </a:r>
            <a:endParaRPr lang="en-US" dirty="0"/>
          </a:p>
        </p:txBody>
      </p:sp>
      <p:sp>
        <p:nvSpPr>
          <p:cNvPr id="3" name="Content Placeholder 2"/>
          <p:cNvSpPr>
            <a:spLocks noGrp="1"/>
          </p:cNvSpPr>
          <p:nvPr>
            <p:ph idx="1"/>
          </p:nvPr>
        </p:nvSpPr>
        <p:spPr/>
        <p:txBody>
          <a:bodyPr>
            <a:normAutofit lnSpcReduction="10000"/>
          </a:bodyPr>
          <a:lstStyle/>
          <a:p>
            <a:r>
              <a:rPr lang="en-GB" dirty="0" smtClean="0"/>
              <a:t>Today, however, we have to say that a state is a human community that (successfully) claims the </a:t>
            </a:r>
            <a:r>
              <a:rPr lang="en-GB" i="1" dirty="0" smtClean="0"/>
              <a:t>monopoly of the legitimate use of physical force </a:t>
            </a:r>
            <a:r>
              <a:rPr lang="en-GB" dirty="0" smtClean="0"/>
              <a:t>within a given territory. Note that 'territory' is one of the characteristics of the state. Specifically, at the present time, the right to use physical force is ascribed to other institutions or to individuals only to the extent to which the state permits it. The state is considered the sole source of the 'right' to use violence. Hence, 'politics' for us means striving to share power or striving to influence the distribution of power, either among states or among groups within a state. </a:t>
            </a:r>
            <a:r>
              <a:rPr lang="hr-HR"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Unitary state</a:t>
            </a:r>
            <a:endParaRPr lang="en-US" dirty="0"/>
          </a:p>
        </p:txBody>
      </p:sp>
      <p:sp>
        <p:nvSpPr>
          <p:cNvPr id="3" name="Content Placeholder 2"/>
          <p:cNvSpPr>
            <a:spLocks noGrp="1"/>
          </p:cNvSpPr>
          <p:nvPr>
            <p:ph idx="1"/>
          </p:nvPr>
        </p:nvSpPr>
        <p:spPr/>
        <p:txBody>
          <a:bodyPr/>
          <a:lstStyle/>
          <a:p>
            <a:r>
              <a:rPr lang="en-GB" dirty="0" smtClean="0"/>
              <a:t>A </a:t>
            </a:r>
            <a:r>
              <a:rPr lang="en-GB" b="1" dirty="0" smtClean="0"/>
              <a:t>unitary state</a:t>
            </a:r>
            <a:r>
              <a:rPr lang="en-GB" dirty="0" smtClean="0"/>
              <a:t> is a state governed as one single unit in which the </a:t>
            </a:r>
            <a:r>
              <a:rPr lang="en-GB" b="1" dirty="0" smtClean="0"/>
              <a:t>central government</a:t>
            </a:r>
            <a:r>
              <a:rPr lang="en-GB" dirty="0" smtClean="0"/>
              <a:t> is the decision centre. </a:t>
            </a:r>
            <a:r>
              <a:rPr lang="en-GB" b="1" dirty="0" err="1" smtClean="0"/>
              <a:t>Subnational</a:t>
            </a:r>
            <a:r>
              <a:rPr lang="en-GB" dirty="0" smtClean="0"/>
              <a:t> and </a:t>
            </a:r>
            <a:r>
              <a:rPr lang="en-GB" b="1" dirty="0" smtClean="0"/>
              <a:t>local governments</a:t>
            </a:r>
            <a:r>
              <a:rPr lang="en-GB" dirty="0" smtClean="0"/>
              <a:t> exercise only the power that the central governments choose to </a:t>
            </a:r>
            <a:r>
              <a:rPr lang="en-GB" b="1" dirty="0" smtClean="0"/>
              <a:t>delegate</a:t>
            </a:r>
            <a:r>
              <a:rPr lang="en-GB" dirty="0" smtClean="0"/>
              <a:t>. </a:t>
            </a:r>
            <a:endParaRPr lang="en-US" dirty="0" smtClean="0"/>
          </a:p>
          <a:p>
            <a:r>
              <a:rPr lang="hr-HR" dirty="0" smtClean="0"/>
              <a:t>The UK and Croatia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 devolved state</a:t>
            </a:r>
            <a:endParaRPr lang="en-US" dirty="0"/>
          </a:p>
        </p:txBody>
      </p:sp>
      <p:sp>
        <p:nvSpPr>
          <p:cNvPr id="3" name="Content Placeholder 2"/>
          <p:cNvSpPr>
            <a:spLocks noGrp="1"/>
          </p:cNvSpPr>
          <p:nvPr>
            <p:ph idx="1"/>
          </p:nvPr>
        </p:nvSpPr>
        <p:spPr/>
        <p:txBody>
          <a:bodyPr>
            <a:normAutofit lnSpcReduction="10000"/>
          </a:bodyPr>
          <a:lstStyle/>
          <a:p>
            <a:r>
              <a:rPr lang="en-GB" dirty="0" smtClean="0"/>
              <a:t>A </a:t>
            </a:r>
            <a:r>
              <a:rPr lang="en-GB" b="1" dirty="0" smtClean="0"/>
              <a:t>devolved state</a:t>
            </a:r>
            <a:r>
              <a:rPr lang="en-GB" dirty="0" smtClean="0"/>
              <a:t> is a </a:t>
            </a:r>
            <a:r>
              <a:rPr lang="en-GB" b="1" dirty="0" smtClean="0"/>
              <a:t>centralized state</a:t>
            </a:r>
            <a:r>
              <a:rPr lang="en-GB" dirty="0" smtClean="0"/>
              <a:t> such as the United Kingdom, where </a:t>
            </a:r>
            <a:r>
              <a:rPr lang="en-GB" dirty="0" err="1" smtClean="0"/>
              <a:t>subnational</a:t>
            </a:r>
            <a:r>
              <a:rPr lang="en-GB" dirty="0" smtClean="0"/>
              <a:t> governments have a degree of autonomous power devolved from the central government. A devolved government cannot challenge the constitutionality of central government's law. The power given by the central government can be </a:t>
            </a:r>
            <a:r>
              <a:rPr lang="en-GB" b="1" dirty="0" smtClean="0"/>
              <a:t>revoked,</a:t>
            </a:r>
            <a:r>
              <a:rPr lang="en-GB" dirty="0" smtClean="0"/>
              <a:t> or </a:t>
            </a:r>
            <a:r>
              <a:rPr lang="en-GB" b="1" dirty="0" smtClean="0"/>
              <a:t>reduced</a:t>
            </a:r>
            <a:r>
              <a:rPr lang="en-GB" dirty="0" smtClean="0"/>
              <a:t>. For example, the Northern Ireland Assembly has been </a:t>
            </a:r>
            <a:r>
              <a:rPr lang="en-GB" b="1" dirty="0" smtClean="0"/>
              <a:t>suspended</a:t>
            </a:r>
            <a:r>
              <a:rPr lang="en-GB" dirty="0" smtClean="0"/>
              <a:t> many times by London since its creation. In theory, decentralized and devolved states are different, but in practice the differences are very thin.</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 decentralized state</a:t>
            </a:r>
            <a:endParaRPr lang="en-US" dirty="0"/>
          </a:p>
        </p:txBody>
      </p:sp>
      <p:sp>
        <p:nvSpPr>
          <p:cNvPr id="3" name="Content Placeholder 2"/>
          <p:cNvSpPr>
            <a:spLocks noGrp="1"/>
          </p:cNvSpPr>
          <p:nvPr>
            <p:ph idx="1"/>
          </p:nvPr>
        </p:nvSpPr>
        <p:spPr/>
        <p:txBody>
          <a:bodyPr/>
          <a:lstStyle/>
          <a:p>
            <a:r>
              <a:rPr lang="en-GB" dirty="0" smtClean="0"/>
              <a:t>A </a:t>
            </a:r>
            <a:r>
              <a:rPr lang="en-GB" b="1" dirty="0" smtClean="0"/>
              <a:t>decentralized state</a:t>
            </a:r>
            <a:r>
              <a:rPr lang="en-GB" dirty="0" smtClean="0"/>
              <a:t> is generally a </a:t>
            </a:r>
            <a:r>
              <a:rPr lang="en-GB" b="1" dirty="0" smtClean="0"/>
              <a:t>former unitary state</a:t>
            </a:r>
            <a:r>
              <a:rPr lang="en-GB" dirty="0" smtClean="0"/>
              <a:t>. The authority and responsibility for some public functions have been transferred from the central government to the regional government.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Confederal state</a:t>
            </a:r>
            <a:endParaRPr lang="en-US" dirty="0"/>
          </a:p>
        </p:txBody>
      </p:sp>
      <p:sp>
        <p:nvSpPr>
          <p:cNvPr id="3" name="Content Placeholder 2"/>
          <p:cNvSpPr>
            <a:spLocks noGrp="1"/>
          </p:cNvSpPr>
          <p:nvPr>
            <p:ph idx="1"/>
          </p:nvPr>
        </p:nvSpPr>
        <p:spPr/>
        <p:txBody>
          <a:bodyPr/>
          <a:lstStyle/>
          <a:p>
            <a:r>
              <a:rPr lang="en-US" dirty="0" smtClean="0"/>
              <a:t>Confederations are voluntary associations of independent states that, to secure some common purpose, agree to certain limitations on their freedom of action and establish some joint machinery of consultation or deliberation. </a:t>
            </a:r>
            <a:r>
              <a:rPr lang="hr-HR" dirty="0" smtClean="0"/>
              <a:t> </a:t>
            </a:r>
          </a:p>
          <a:p>
            <a:r>
              <a:rPr lang="en-US" dirty="0" smtClean="0"/>
              <a:t>A </a:t>
            </a:r>
            <a:r>
              <a:rPr lang="en-US" b="1" dirty="0" smtClean="0"/>
              <a:t>confederation</a:t>
            </a:r>
            <a:r>
              <a:rPr lang="en-US" dirty="0" smtClean="0"/>
              <a:t> (also known as a </a:t>
            </a:r>
            <a:r>
              <a:rPr lang="en-US" b="1" dirty="0" smtClean="0"/>
              <a:t>confederacy</a:t>
            </a:r>
            <a:r>
              <a:rPr lang="en-US" dirty="0" smtClean="0"/>
              <a:t> or </a:t>
            </a:r>
            <a:r>
              <a:rPr lang="en-US" b="1" dirty="0" smtClean="0"/>
              <a:t>league</a:t>
            </a:r>
            <a:r>
              <a:rPr lang="en-US" dirty="0" smtClean="0"/>
              <a:t>) is a union of sovereign states, united for purposes of common action often in relation to other </a:t>
            </a:r>
            <a:r>
              <a:rPr lang="en-US" dirty="0" smtClean="0"/>
              <a:t>states</a:t>
            </a:r>
            <a:r>
              <a:rPr lang="hr-HR" dirty="0" smtClean="0"/>
              <a:t>.</a:t>
            </a:r>
          </a:p>
          <a:p>
            <a:r>
              <a:rPr lang="hr-HR" dirty="0" smtClean="0"/>
              <a:t>Germany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 federal state</a:t>
            </a:r>
            <a:endParaRPr lang="en-US" dirty="0"/>
          </a:p>
        </p:txBody>
      </p:sp>
      <p:sp>
        <p:nvSpPr>
          <p:cNvPr id="3" name="Content Placeholder 2"/>
          <p:cNvSpPr>
            <a:spLocks noGrp="1"/>
          </p:cNvSpPr>
          <p:nvPr>
            <p:ph idx="1"/>
          </p:nvPr>
        </p:nvSpPr>
        <p:spPr/>
        <p:txBody>
          <a:bodyPr/>
          <a:lstStyle/>
          <a:p>
            <a:r>
              <a:rPr lang="en-GB" dirty="0" smtClean="0"/>
              <a:t> A </a:t>
            </a:r>
            <a:r>
              <a:rPr lang="en-GB" b="1" dirty="0" smtClean="0"/>
              <a:t>federal state</a:t>
            </a:r>
            <a:r>
              <a:rPr lang="en-GB" dirty="0" smtClean="0"/>
              <a:t> is a type of sovereign state in which sovereignty is constitutionally divided between a central government and the </a:t>
            </a:r>
            <a:r>
              <a:rPr lang="en-GB" dirty="0" err="1" smtClean="0"/>
              <a:t>subnational</a:t>
            </a:r>
            <a:r>
              <a:rPr lang="en-GB" dirty="0" smtClean="0"/>
              <a:t> </a:t>
            </a:r>
            <a:r>
              <a:rPr lang="en-GB" dirty="0" smtClean="0"/>
              <a:t>governments</a:t>
            </a:r>
            <a:r>
              <a:rPr lang="hr-HR" dirty="0" smtClean="0"/>
              <a:t>.</a:t>
            </a:r>
          </a:p>
          <a:p>
            <a:r>
              <a:rPr lang="hr-HR" dirty="0" smtClean="0"/>
              <a:t>USA</a:t>
            </a:r>
            <a:r>
              <a:rPr lang="en-GB"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American federalism</a:t>
            </a:r>
            <a:endParaRPr lang="en-US" dirty="0"/>
          </a:p>
        </p:txBody>
      </p:sp>
      <p:sp>
        <p:nvSpPr>
          <p:cNvPr id="3" name="Content Placeholder 2"/>
          <p:cNvSpPr>
            <a:spLocks noGrp="1"/>
          </p:cNvSpPr>
          <p:nvPr>
            <p:ph idx="1"/>
          </p:nvPr>
        </p:nvSpPr>
        <p:spPr/>
        <p:txBody>
          <a:bodyPr/>
          <a:lstStyle/>
          <a:p>
            <a:r>
              <a:rPr lang="hr-HR" dirty="0" smtClean="0"/>
              <a:t>The United States of America is a federal republic composed of 50 states</a:t>
            </a:r>
          </a:p>
          <a:p>
            <a:r>
              <a:rPr lang="hr-HR" dirty="0" smtClean="0"/>
              <a:t>The former British colonies (13) broke with Great Britain in 1776 and were recognized as a new nation following the Treaty of Paris in 1783</a:t>
            </a:r>
          </a:p>
          <a:p>
            <a:r>
              <a:rPr lang="hr-HR" dirty="0" smtClean="0"/>
              <a:t>During the 19th and 20th centuries 37 new states were added to the original 13</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rcRect/>
          <a:stretch>
            <a:fillRect/>
          </a:stretch>
        </p:blipFill>
        <p:spPr bwMode="auto">
          <a:xfrm>
            <a:off x="0" y="225425"/>
            <a:ext cx="9144000" cy="64071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1117</Words>
  <Application>Microsoft Office PowerPoint</Application>
  <PresentationFormat>On-screen Show (4:3)</PresentationFormat>
  <Paragraphs>103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Types of State Organization</vt:lpstr>
      <vt:lpstr>Types</vt:lpstr>
      <vt:lpstr>Unitary state</vt:lpstr>
      <vt:lpstr>A devolved state</vt:lpstr>
      <vt:lpstr>A decentralized state</vt:lpstr>
      <vt:lpstr>Confederal state</vt:lpstr>
      <vt:lpstr>A federal state</vt:lpstr>
      <vt:lpstr>American federalism</vt:lpstr>
      <vt:lpstr>Slide 9</vt:lpstr>
      <vt:lpstr>The Declaration of Independence</vt:lpstr>
      <vt:lpstr>The US Constitution</vt:lpstr>
      <vt:lpstr>Preamble</vt:lpstr>
      <vt:lpstr>The Bill of Rights</vt:lpstr>
      <vt:lpstr>Federalism</vt:lpstr>
      <vt:lpstr>Checks and balances</vt:lpstr>
      <vt:lpstr>Complexity of the modern state</vt:lpstr>
      <vt:lpstr>Fill in the missing forms where applicable:</vt:lpstr>
      <vt:lpstr>Explain the main functions of the state and include the relevant institutions:</vt:lpstr>
      <vt:lpstr>Match the terms from the text with their definitions:</vt:lpstr>
      <vt:lpstr>Fill in the missing elements in the following collocations from the text:</vt:lpstr>
      <vt:lpstr>Translate into Croatian:</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State Organization</dc:title>
  <dc:creator>MJC</dc:creator>
  <cp:lastModifiedBy>MJC</cp:lastModifiedBy>
  <cp:revision>3</cp:revision>
  <dcterms:created xsi:type="dcterms:W3CDTF">2018-10-08T13:49:47Z</dcterms:created>
  <dcterms:modified xsi:type="dcterms:W3CDTF">2018-10-08T14:16:30Z</dcterms:modified>
</cp:coreProperties>
</file>