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F2AB3-8468-4EF3-AE16-621175128CA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EE70D6-870E-491E-A443-0ECD50229207}">
      <dgm:prSet phldrT="[Text]"/>
      <dgm:spPr/>
      <dgm:t>
        <a:bodyPr/>
        <a:lstStyle/>
        <a:p>
          <a:r>
            <a:rPr lang="hr-HR" dirty="0" smtClean="0"/>
            <a:t>UPOZNAVANJE I PROCJENA ZAJEDNICE (LISTOPAD)</a:t>
          </a:r>
          <a:endParaRPr lang="en-US" dirty="0"/>
        </a:p>
      </dgm:t>
    </dgm:pt>
    <dgm:pt modelId="{8144480B-5766-499E-A847-3E20D8690C73}" type="parTrans" cxnId="{430279D8-2C06-4426-A98E-8F49C008FF44}">
      <dgm:prSet/>
      <dgm:spPr/>
      <dgm:t>
        <a:bodyPr/>
        <a:lstStyle/>
        <a:p>
          <a:endParaRPr lang="en-US"/>
        </a:p>
      </dgm:t>
    </dgm:pt>
    <dgm:pt modelId="{D58E6FB6-DD33-4C4C-9324-808A70D07E69}" type="sibTrans" cxnId="{430279D8-2C06-4426-A98E-8F49C008FF44}">
      <dgm:prSet/>
      <dgm:spPr/>
      <dgm:t>
        <a:bodyPr/>
        <a:lstStyle/>
        <a:p>
          <a:endParaRPr lang="en-US"/>
        </a:p>
      </dgm:t>
    </dgm:pt>
    <dgm:pt modelId="{E010F998-C157-481D-8C92-F16C130C707D}">
      <dgm:prSet phldrT="[Text]"/>
      <dgm:spPr/>
      <dgm:t>
        <a:bodyPr/>
        <a:lstStyle/>
        <a:p>
          <a:r>
            <a:rPr lang="hr-HR" dirty="0" smtClean="0"/>
            <a:t>ANALIZA PROBLEMA, POSTAVLJANJE CILJEVA, IZBOR METODA I TEHNIKA I USPOSTAVLJANJE SURADNJE (STUDENI)</a:t>
          </a:r>
          <a:endParaRPr lang="en-US" dirty="0"/>
        </a:p>
      </dgm:t>
    </dgm:pt>
    <dgm:pt modelId="{19504204-2FF8-428B-BDE9-40E77A92C78D}" type="parTrans" cxnId="{4748D049-4C00-499F-9997-E9308B07262E}">
      <dgm:prSet/>
      <dgm:spPr/>
      <dgm:t>
        <a:bodyPr/>
        <a:lstStyle/>
        <a:p>
          <a:endParaRPr lang="en-US"/>
        </a:p>
      </dgm:t>
    </dgm:pt>
    <dgm:pt modelId="{4EBE0C5E-FE0F-481A-A400-DA018ED5658D}" type="sibTrans" cxnId="{4748D049-4C00-499F-9997-E9308B07262E}">
      <dgm:prSet/>
      <dgm:spPr/>
      <dgm:t>
        <a:bodyPr/>
        <a:lstStyle/>
        <a:p>
          <a:endParaRPr lang="en-US"/>
        </a:p>
      </dgm:t>
    </dgm:pt>
    <dgm:pt modelId="{83ADF4A2-C9F5-4652-90E7-06A96C3FD0C4}">
      <dgm:prSet phldrT="[Text]"/>
      <dgm:spPr/>
      <dgm:t>
        <a:bodyPr/>
        <a:lstStyle/>
        <a:p>
          <a:r>
            <a:rPr lang="hr-HR" dirty="0" smtClean="0"/>
            <a:t>PROVEDBA PROJEKTA I EVALUACIJA (PROSINAC)</a:t>
          </a:r>
        </a:p>
        <a:p>
          <a:r>
            <a:rPr lang="hr-HR" dirty="0" smtClean="0"/>
            <a:t>PREDSTAVLJANJE (SIJEČANJ)</a:t>
          </a:r>
          <a:endParaRPr lang="en-US" dirty="0"/>
        </a:p>
      </dgm:t>
    </dgm:pt>
    <dgm:pt modelId="{258B57AF-BA86-4F60-9323-396893BBA3DE}" type="parTrans" cxnId="{C8C6F753-1EB1-4685-BBB4-9E6BC302EF4F}">
      <dgm:prSet/>
      <dgm:spPr/>
      <dgm:t>
        <a:bodyPr/>
        <a:lstStyle/>
        <a:p>
          <a:endParaRPr lang="en-US"/>
        </a:p>
      </dgm:t>
    </dgm:pt>
    <dgm:pt modelId="{94F0AF08-9E3C-4857-B712-8278CE8CC820}" type="sibTrans" cxnId="{C8C6F753-1EB1-4685-BBB4-9E6BC302EF4F}">
      <dgm:prSet/>
      <dgm:spPr/>
      <dgm:t>
        <a:bodyPr/>
        <a:lstStyle/>
        <a:p>
          <a:endParaRPr lang="en-US"/>
        </a:p>
      </dgm:t>
    </dgm:pt>
    <dgm:pt modelId="{01879C2C-8E03-4183-9144-C1050485CA62}" type="pres">
      <dgm:prSet presAssocID="{D95F2AB3-8468-4EF3-AE16-621175128CA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F5923D3-812E-4459-8577-4818D2968636}" type="pres">
      <dgm:prSet presAssocID="{D0EE70D6-870E-491E-A443-0ECD50229207}" presName="composite" presStyleCnt="0"/>
      <dgm:spPr/>
    </dgm:pt>
    <dgm:pt modelId="{6AE79E60-39D2-4F84-BD14-7CA2AE91491D}" type="pres">
      <dgm:prSet presAssocID="{D0EE70D6-870E-491E-A443-0ECD50229207}" presName="LShape" presStyleLbl="alignNode1" presStyleIdx="0" presStyleCnt="5"/>
      <dgm:spPr/>
    </dgm:pt>
    <dgm:pt modelId="{CC692367-1E04-4B66-8EC0-02A3C8B9AF56}" type="pres">
      <dgm:prSet presAssocID="{D0EE70D6-870E-491E-A443-0ECD50229207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5E8AF-6308-4677-835F-7E2D3E2BEFC1}" type="pres">
      <dgm:prSet presAssocID="{D0EE70D6-870E-491E-A443-0ECD50229207}" presName="Triangle" presStyleLbl="alignNode1" presStyleIdx="1" presStyleCnt="5"/>
      <dgm:spPr/>
    </dgm:pt>
    <dgm:pt modelId="{BE649FAE-F213-461E-8E5C-BD4FE4819C55}" type="pres">
      <dgm:prSet presAssocID="{D58E6FB6-DD33-4C4C-9324-808A70D07E69}" presName="sibTrans" presStyleCnt="0"/>
      <dgm:spPr/>
    </dgm:pt>
    <dgm:pt modelId="{620BC939-6EA3-4D07-A8C7-31A51FEAEB8E}" type="pres">
      <dgm:prSet presAssocID="{D58E6FB6-DD33-4C4C-9324-808A70D07E69}" presName="space" presStyleCnt="0"/>
      <dgm:spPr/>
    </dgm:pt>
    <dgm:pt modelId="{72B784D2-A01F-4B2A-8660-33FA2142B8A4}" type="pres">
      <dgm:prSet presAssocID="{E010F998-C157-481D-8C92-F16C130C707D}" presName="composite" presStyleCnt="0"/>
      <dgm:spPr/>
    </dgm:pt>
    <dgm:pt modelId="{5990FE65-18B3-4639-93FF-78CF95AA7DB5}" type="pres">
      <dgm:prSet presAssocID="{E010F998-C157-481D-8C92-F16C130C707D}" presName="LShape" presStyleLbl="alignNode1" presStyleIdx="2" presStyleCnt="5"/>
      <dgm:spPr/>
    </dgm:pt>
    <dgm:pt modelId="{43838DD6-73FD-4590-9DA6-D94DB32A9D33}" type="pres">
      <dgm:prSet presAssocID="{E010F998-C157-481D-8C92-F16C130C707D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93E99-953D-4A08-815F-D4CDB238CFC9}" type="pres">
      <dgm:prSet presAssocID="{E010F998-C157-481D-8C92-F16C130C707D}" presName="Triangle" presStyleLbl="alignNode1" presStyleIdx="3" presStyleCnt="5"/>
      <dgm:spPr/>
    </dgm:pt>
    <dgm:pt modelId="{7B45CFFA-07EB-4390-AD4E-A1A7AC156880}" type="pres">
      <dgm:prSet presAssocID="{4EBE0C5E-FE0F-481A-A400-DA018ED5658D}" presName="sibTrans" presStyleCnt="0"/>
      <dgm:spPr/>
    </dgm:pt>
    <dgm:pt modelId="{F75479F3-46FF-4754-84E3-0191121F8752}" type="pres">
      <dgm:prSet presAssocID="{4EBE0C5E-FE0F-481A-A400-DA018ED5658D}" presName="space" presStyleCnt="0"/>
      <dgm:spPr/>
    </dgm:pt>
    <dgm:pt modelId="{121B85CA-206F-4E6C-84D2-12379C9CCCCD}" type="pres">
      <dgm:prSet presAssocID="{83ADF4A2-C9F5-4652-90E7-06A96C3FD0C4}" presName="composite" presStyleCnt="0"/>
      <dgm:spPr/>
    </dgm:pt>
    <dgm:pt modelId="{3580F8AB-05CE-4785-8807-6F1BF84EB55A}" type="pres">
      <dgm:prSet presAssocID="{83ADF4A2-C9F5-4652-90E7-06A96C3FD0C4}" presName="LShape" presStyleLbl="alignNode1" presStyleIdx="4" presStyleCnt="5"/>
      <dgm:spPr/>
    </dgm:pt>
    <dgm:pt modelId="{F6BC1D87-3048-4251-BF80-45CEE04B1AB8}" type="pres">
      <dgm:prSet presAssocID="{83ADF4A2-C9F5-4652-90E7-06A96C3FD0C4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672079-C87C-465F-B647-133AC46D8F22}" type="presOf" srcId="{D0EE70D6-870E-491E-A443-0ECD50229207}" destId="{CC692367-1E04-4B66-8EC0-02A3C8B9AF56}" srcOrd="0" destOrd="0" presId="urn:microsoft.com/office/officeart/2009/3/layout/StepUpProcess"/>
    <dgm:cxn modelId="{430279D8-2C06-4426-A98E-8F49C008FF44}" srcId="{D95F2AB3-8468-4EF3-AE16-621175128CAF}" destId="{D0EE70D6-870E-491E-A443-0ECD50229207}" srcOrd="0" destOrd="0" parTransId="{8144480B-5766-499E-A847-3E20D8690C73}" sibTransId="{D58E6FB6-DD33-4C4C-9324-808A70D07E69}"/>
    <dgm:cxn modelId="{EC89E353-B25C-4550-B09B-41042E43611E}" type="presOf" srcId="{D95F2AB3-8468-4EF3-AE16-621175128CAF}" destId="{01879C2C-8E03-4183-9144-C1050485CA62}" srcOrd="0" destOrd="0" presId="urn:microsoft.com/office/officeart/2009/3/layout/StepUpProcess"/>
    <dgm:cxn modelId="{4748D049-4C00-499F-9997-E9308B07262E}" srcId="{D95F2AB3-8468-4EF3-AE16-621175128CAF}" destId="{E010F998-C157-481D-8C92-F16C130C707D}" srcOrd="1" destOrd="0" parTransId="{19504204-2FF8-428B-BDE9-40E77A92C78D}" sibTransId="{4EBE0C5E-FE0F-481A-A400-DA018ED5658D}"/>
    <dgm:cxn modelId="{C8C6F753-1EB1-4685-BBB4-9E6BC302EF4F}" srcId="{D95F2AB3-8468-4EF3-AE16-621175128CAF}" destId="{83ADF4A2-C9F5-4652-90E7-06A96C3FD0C4}" srcOrd="2" destOrd="0" parTransId="{258B57AF-BA86-4F60-9323-396893BBA3DE}" sibTransId="{94F0AF08-9E3C-4857-B712-8278CE8CC820}"/>
    <dgm:cxn modelId="{9A28B963-5B1C-4D1C-99D2-D7F2D5011CA0}" type="presOf" srcId="{E010F998-C157-481D-8C92-F16C130C707D}" destId="{43838DD6-73FD-4590-9DA6-D94DB32A9D33}" srcOrd="0" destOrd="0" presId="urn:microsoft.com/office/officeart/2009/3/layout/StepUpProcess"/>
    <dgm:cxn modelId="{D3310AB1-28F8-48EB-BB83-136DF4530112}" type="presOf" srcId="{83ADF4A2-C9F5-4652-90E7-06A96C3FD0C4}" destId="{F6BC1D87-3048-4251-BF80-45CEE04B1AB8}" srcOrd="0" destOrd="0" presId="urn:microsoft.com/office/officeart/2009/3/layout/StepUpProcess"/>
    <dgm:cxn modelId="{080CA787-B8CA-4860-9F83-9174DA8CC1F1}" type="presParOf" srcId="{01879C2C-8E03-4183-9144-C1050485CA62}" destId="{BF5923D3-812E-4459-8577-4818D2968636}" srcOrd="0" destOrd="0" presId="urn:microsoft.com/office/officeart/2009/3/layout/StepUpProcess"/>
    <dgm:cxn modelId="{32CE96B1-CEB1-4356-B803-92ED71D53F7B}" type="presParOf" srcId="{BF5923D3-812E-4459-8577-4818D2968636}" destId="{6AE79E60-39D2-4F84-BD14-7CA2AE91491D}" srcOrd="0" destOrd="0" presId="urn:microsoft.com/office/officeart/2009/3/layout/StepUpProcess"/>
    <dgm:cxn modelId="{C72ADDD3-3EB1-4746-9161-D5760333D6D3}" type="presParOf" srcId="{BF5923D3-812E-4459-8577-4818D2968636}" destId="{CC692367-1E04-4B66-8EC0-02A3C8B9AF56}" srcOrd="1" destOrd="0" presId="urn:microsoft.com/office/officeart/2009/3/layout/StepUpProcess"/>
    <dgm:cxn modelId="{835BCF21-907F-4EDE-B742-F493226A7526}" type="presParOf" srcId="{BF5923D3-812E-4459-8577-4818D2968636}" destId="{0225E8AF-6308-4677-835F-7E2D3E2BEFC1}" srcOrd="2" destOrd="0" presId="urn:microsoft.com/office/officeart/2009/3/layout/StepUpProcess"/>
    <dgm:cxn modelId="{17B15B74-5F35-4F77-B8F5-28B588BCE096}" type="presParOf" srcId="{01879C2C-8E03-4183-9144-C1050485CA62}" destId="{BE649FAE-F213-461E-8E5C-BD4FE4819C55}" srcOrd="1" destOrd="0" presId="urn:microsoft.com/office/officeart/2009/3/layout/StepUpProcess"/>
    <dgm:cxn modelId="{9FC63BA0-2E09-40E8-A9E0-6F9FF24ABB4D}" type="presParOf" srcId="{BE649FAE-F213-461E-8E5C-BD4FE4819C55}" destId="{620BC939-6EA3-4D07-A8C7-31A51FEAEB8E}" srcOrd="0" destOrd="0" presId="urn:microsoft.com/office/officeart/2009/3/layout/StepUpProcess"/>
    <dgm:cxn modelId="{E8BF942F-67A5-4029-AFF7-882375F8625E}" type="presParOf" srcId="{01879C2C-8E03-4183-9144-C1050485CA62}" destId="{72B784D2-A01F-4B2A-8660-33FA2142B8A4}" srcOrd="2" destOrd="0" presId="urn:microsoft.com/office/officeart/2009/3/layout/StepUpProcess"/>
    <dgm:cxn modelId="{42C60512-40DF-4F56-BDC4-D9147AC83D45}" type="presParOf" srcId="{72B784D2-A01F-4B2A-8660-33FA2142B8A4}" destId="{5990FE65-18B3-4639-93FF-78CF95AA7DB5}" srcOrd="0" destOrd="0" presId="urn:microsoft.com/office/officeart/2009/3/layout/StepUpProcess"/>
    <dgm:cxn modelId="{FEAFDD15-6EDA-4AA6-B1EE-6FFDA9E08037}" type="presParOf" srcId="{72B784D2-A01F-4B2A-8660-33FA2142B8A4}" destId="{43838DD6-73FD-4590-9DA6-D94DB32A9D33}" srcOrd="1" destOrd="0" presId="urn:microsoft.com/office/officeart/2009/3/layout/StepUpProcess"/>
    <dgm:cxn modelId="{986BE92A-AE54-43F8-BA11-2E2076B27151}" type="presParOf" srcId="{72B784D2-A01F-4B2A-8660-33FA2142B8A4}" destId="{EEE93E99-953D-4A08-815F-D4CDB238CFC9}" srcOrd="2" destOrd="0" presId="urn:microsoft.com/office/officeart/2009/3/layout/StepUpProcess"/>
    <dgm:cxn modelId="{36621E09-E724-4CB9-B2DF-784EC1353131}" type="presParOf" srcId="{01879C2C-8E03-4183-9144-C1050485CA62}" destId="{7B45CFFA-07EB-4390-AD4E-A1A7AC156880}" srcOrd="3" destOrd="0" presId="urn:microsoft.com/office/officeart/2009/3/layout/StepUpProcess"/>
    <dgm:cxn modelId="{4EF22035-ED78-4C87-96C4-C8B25A2F4DF2}" type="presParOf" srcId="{7B45CFFA-07EB-4390-AD4E-A1A7AC156880}" destId="{F75479F3-46FF-4754-84E3-0191121F8752}" srcOrd="0" destOrd="0" presId="urn:microsoft.com/office/officeart/2009/3/layout/StepUpProcess"/>
    <dgm:cxn modelId="{76E7E44B-FB05-4240-B93E-8315C9BF3B80}" type="presParOf" srcId="{01879C2C-8E03-4183-9144-C1050485CA62}" destId="{121B85CA-206F-4E6C-84D2-12379C9CCCCD}" srcOrd="4" destOrd="0" presId="urn:microsoft.com/office/officeart/2009/3/layout/StepUpProcess"/>
    <dgm:cxn modelId="{9C8DFDEF-2D27-49DE-B799-4CA13571A6E0}" type="presParOf" srcId="{121B85CA-206F-4E6C-84D2-12379C9CCCCD}" destId="{3580F8AB-05CE-4785-8807-6F1BF84EB55A}" srcOrd="0" destOrd="0" presId="urn:microsoft.com/office/officeart/2009/3/layout/StepUpProcess"/>
    <dgm:cxn modelId="{AF12F2ED-8C29-4011-9D89-67BE35FD9169}" type="presParOf" srcId="{121B85CA-206F-4E6C-84D2-12379C9CCCCD}" destId="{F6BC1D87-3048-4251-BF80-45CEE04B1AB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E79E60-39D2-4F84-BD14-7CA2AE91491D}">
      <dsp:nvSpPr>
        <dsp:cNvPr id="0" name=""/>
        <dsp:cNvSpPr/>
      </dsp:nvSpPr>
      <dsp:spPr>
        <a:xfrm rot="5400000">
          <a:off x="567525" y="1664144"/>
          <a:ext cx="1691489" cy="281460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692367-1E04-4B66-8EC0-02A3C8B9AF56}">
      <dsp:nvSpPr>
        <dsp:cNvPr id="0" name=""/>
        <dsp:cNvSpPr/>
      </dsp:nvSpPr>
      <dsp:spPr>
        <a:xfrm>
          <a:off x="285174" y="2505103"/>
          <a:ext cx="2541037" cy="2227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UPOZNAVANJE I PROCJENA ZAJEDNICE (LISTOPAD)</a:t>
          </a:r>
          <a:endParaRPr lang="en-US" sz="1900" kern="1200" dirty="0"/>
        </a:p>
      </dsp:txBody>
      <dsp:txXfrm>
        <a:off x="285174" y="2505103"/>
        <a:ext cx="2541037" cy="2227368"/>
      </dsp:txXfrm>
    </dsp:sp>
    <dsp:sp modelId="{0225E8AF-6308-4677-835F-7E2D3E2BEFC1}">
      <dsp:nvSpPr>
        <dsp:cNvPr id="0" name=""/>
        <dsp:cNvSpPr/>
      </dsp:nvSpPr>
      <dsp:spPr>
        <a:xfrm>
          <a:off x="2346770" y="1456930"/>
          <a:ext cx="479441" cy="47944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0FE65-18B3-4639-93FF-78CF95AA7DB5}">
      <dsp:nvSpPr>
        <dsp:cNvPr id="0" name=""/>
        <dsp:cNvSpPr/>
      </dsp:nvSpPr>
      <dsp:spPr>
        <a:xfrm rot="5400000">
          <a:off x="3678252" y="894391"/>
          <a:ext cx="1691489" cy="281460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38DD6-73FD-4590-9DA6-D94DB32A9D33}">
      <dsp:nvSpPr>
        <dsp:cNvPr id="0" name=""/>
        <dsp:cNvSpPr/>
      </dsp:nvSpPr>
      <dsp:spPr>
        <a:xfrm>
          <a:off x="3395900" y="1735351"/>
          <a:ext cx="2541037" cy="2227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ANALIZA PROBLEMA, POSTAVLJANJE CILJEVA, IZBOR METODA I TEHNIKA I USPOSTAVLJANJE SURADNJE (STUDENI)</a:t>
          </a:r>
          <a:endParaRPr lang="en-US" sz="1900" kern="1200" dirty="0"/>
        </a:p>
      </dsp:txBody>
      <dsp:txXfrm>
        <a:off x="3395900" y="1735351"/>
        <a:ext cx="2541037" cy="2227368"/>
      </dsp:txXfrm>
    </dsp:sp>
    <dsp:sp modelId="{EEE93E99-953D-4A08-815F-D4CDB238CFC9}">
      <dsp:nvSpPr>
        <dsp:cNvPr id="0" name=""/>
        <dsp:cNvSpPr/>
      </dsp:nvSpPr>
      <dsp:spPr>
        <a:xfrm>
          <a:off x="5457497" y="687177"/>
          <a:ext cx="479441" cy="47944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0F8AB-05CE-4785-8807-6F1BF84EB55A}">
      <dsp:nvSpPr>
        <dsp:cNvPr id="0" name=""/>
        <dsp:cNvSpPr/>
      </dsp:nvSpPr>
      <dsp:spPr>
        <a:xfrm rot="5400000">
          <a:off x="6788978" y="124639"/>
          <a:ext cx="1691489" cy="281460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C1D87-3048-4251-BF80-45CEE04B1AB8}">
      <dsp:nvSpPr>
        <dsp:cNvPr id="0" name=""/>
        <dsp:cNvSpPr/>
      </dsp:nvSpPr>
      <dsp:spPr>
        <a:xfrm>
          <a:off x="6506627" y="965598"/>
          <a:ext cx="2541037" cy="2227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PROVEDBA PROJEKTA I EVALUACIJA (PROSINAC)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PREDSTAVLJANJE (SIJEČANJ)</a:t>
          </a:r>
          <a:endParaRPr lang="en-US" sz="1900" kern="1200" dirty="0"/>
        </a:p>
      </dsp:txBody>
      <dsp:txXfrm>
        <a:off x="6506627" y="965598"/>
        <a:ext cx="2541037" cy="2227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7CB38-E8E7-4431-BED7-52E93102463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93F45-DFEF-47AA-B0B8-AB3362BE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14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93F45-DFEF-47AA-B0B8-AB3362BE5F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3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C120-605C-4B1D-BB79-0840389101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46F0-0B51-432A-8A68-C3ACA96A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402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C120-605C-4B1D-BB79-0840389101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46F0-0B51-432A-8A68-C3ACA96A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9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C120-605C-4B1D-BB79-0840389101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46F0-0B51-432A-8A68-C3ACA96A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18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C120-605C-4B1D-BB79-0840389101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46F0-0B51-432A-8A68-C3ACA96A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17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C120-605C-4B1D-BB79-0840389101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46F0-0B51-432A-8A68-C3ACA96A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60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C120-605C-4B1D-BB79-0840389101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46F0-0B51-432A-8A68-C3ACA96A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C120-605C-4B1D-BB79-0840389101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46F0-0B51-432A-8A68-C3ACA96A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8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C120-605C-4B1D-BB79-0840389101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46F0-0B51-432A-8A68-C3ACA96A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C120-605C-4B1D-BB79-0840389101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46F0-0B51-432A-8A68-C3ACA96A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4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C120-605C-4B1D-BB79-0840389101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46F0-0B51-432A-8A68-C3ACA96A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0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C120-605C-4B1D-BB79-0840389101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46F0-0B51-432A-8A68-C3ACA96A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C120-605C-4B1D-BB79-0840389101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46F0-0B51-432A-8A68-C3ACA96A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536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C120-605C-4B1D-BB79-0840389101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46F0-0B51-432A-8A68-C3ACA96A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812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68CC120-605C-4B1D-BB79-0840389101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2B446F0-0B51-432A-8A68-C3ACA96A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68CC120-605C-4B1D-BB79-0840389101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2B446F0-0B51-432A-8A68-C3ACA96A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m.micuga@domsvjosip.hr" TargetMode="External"/><Relationship Id="rId3" Type="http://schemas.openxmlformats.org/officeDocument/2006/relationships/hyperlink" Target="mailto:suzana.jedvaj@gmail.com" TargetMode="External"/><Relationship Id="rId7" Type="http://schemas.openxmlformats.org/officeDocument/2006/relationships/hyperlink" Target="mailto:borja2106@gmail.com" TargetMode="External"/><Relationship Id="rId2" Type="http://schemas.openxmlformats.org/officeDocument/2006/relationships/hyperlink" Target="mailto:ana.opacic@pravo.h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ristina.antar@dom-tresnjevka.hr" TargetMode="External"/><Relationship Id="rId11" Type="http://schemas.openxmlformats.org/officeDocument/2006/relationships/hyperlink" Target="mailto:dragana@rctzg.hr" TargetMode="External"/><Relationship Id="rId5" Type="http://schemas.openxmlformats.org/officeDocument/2006/relationships/hyperlink" Target="mailto:vesna@hrabritelefon.hr" TargetMode="External"/><Relationship Id="rId10" Type="http://schemas.openxmlformats.org/officeDocument/2006/relationships/hyperlink" Target="mailto:danijela.durak@gmail.com" TargetMode="External"/><Relationship Id="rId4" Type="http://schemas.openxmlformats.org/officeDocument/2006/relationships/hyperlink" Target="mailto:nedjeljkomarkovic@gmail.com" TargetMode="External"/><Relationship Id="rId9" Type="http://schemas.openxmlformats.org/officeDocument/2006/relationships/hyperlink" Target="mailto:martina@ambidekster.h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UVOD U VJEŽBE: SOCIJALNI RAD U ORGANIZIRANJU ZAJEDNICE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829807"/>
          </a:xfrm>
        </p:spPr>
        <p:txBody>
          <a:bodyPr>
            <a:normAutofit/>
          </a:bodyPr>
          <a:lstStyle/>
          <a:p>
            <a:r>
              <a:rPr lang="hr-HR" dirty="0" smtClean="0"/>
              <a:t>prof.dr.sc. Nino Žganec i doc.dr.sc. Ana Opačić</a:t>
            </a:r>
          </a:p>
          <a:p>
            <a:r>
              <a:rPr lang="hr-HR" dirty="0" smtClean="0"/>
              <a:t>Ak. Godina 2019/20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83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MODALITET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480" y="1095638"/>
            <a:ext cx="10554574" cy="3636511"/>
          </a:xfrm>
        </p:spPr>
        <p:txBody>
          <a:bodyPr>
            <a:normAutofit/>
          </a:bodyPr>
          <a:lstStyle/>
          <a:p>
            <a:r>
              <a:rPr lang="hr-HR" dirty="0"/>
              <a:t>Zagovaračke aktivnosti za rad u zajednici u sklopu projekta </a:t>
            </a:r>
            <a:r>
              <a:rPr lang="en-US" i="1" dirty="0" err="1">
                <a:solidFill>
                  <a:schemeClr val="lt1"/>
                </a:solidFill>
              </a:rPr>
              <a:t>Društveno</a:t>
            </a:r>
            <a:r>
              <a:rPr lang="en-US" i="1" dirty="0">
                <a:solidFill>
                  <a:schemeClr val="lt1"/>
                </a:solidFill>
              </a:rPr>
              <a:t> </a:t>
            </a:r>
            <a:r>
              <a:rPr lang="en-US" i="1" dirty="0" err="1">
                <a:solidFill>
                  <a:schemeClr val="lt1"/>
                </a:solidFill>
              </a:rPr>
              <a:t>korisno</a:t>
            </a:r>
            <a:r>
              <a:rPr lang="en-US" i="1" dirty="0">
                <a:solidFill>
                  <a:schemeClr val="lt1"/>
                </a:solidFill>
              </a:rPr>
              <a:t> </a:t>
            </a:r>
            <a:r>
              <a:rPr lang="en-US" i="1" dirty="0" err="1">
                <a:solidFill>
                  <a:schemeClr val="lt1"/>
                </a:solidFill>
              </a:rPr>
              <a:t>učenje</a:t>
            </a:r>
            <a:r>
              <a:rPr lang="en-US" i="1" dirty="0">
                <a:solidFill>
                  <a:schemeClr val="lt1"/>
                </a:solidFill>
              </a:rPr>
              <a:t> </a:t>
            </a:r>
            <a:r>
              <a:rPr lang="en-US" i="1" dirty="0" err="1">
                <a:solidFill>
                  <a:schemeClr val="lt1"/>
                </a:solidFill>
              </a:rPr>
              <a:t>za</a:t>
            </a:r>
            <a:r>
              <a:rPr lang="en-US" i="1" dirty="0">
                <a:solidFill>
                  <a:schemeClr val="lt1"/>
                </a:solidFill>
              </a:rPr>
              <a:t> </a:t>
            </a:r>
            <a:r>
              <a:rPr lang="en-US" i="1" dirty="0" err="1">
                <a:solidFill>
                  <a:schemeClr val="lt1"/>
                </a:solidFill>
              </a:rPr>
              <a:t>organizaciju</a:t>
            </a:r>
            <a:r>
              <a:rPr lang="en-US" i="1" dirty="0">
                <a:solidFill>
                  <a:schemeClr val="lt1"/>
                </a:solidFill>
              </a:rPr>
              <a:t> inkluzivnih </a:t>
            </a:r>
            <a:r>
              <a:rPr lang="en-US" i="1" dirty="0" err="1" smtClean="0">
                <a:solidFill>
                  <a:schemeClr val="lt1"/>
                </a:solidFill>
              </a:rPr>
              <a:t>zajednica</a:t>
            </a:r>
            <a:endParaRPr lang="hr-HR" i="1" dirty="0" smtClean="0">
              <a:solidFill>
                <a:schemeClr val="lt1"/>
              </a:solidFill>
            </a:endParaRPr>
          </a:p>
          <a:p>
            <a:r>
              <a:rPr lang="hr-HR" i="1" dirty="0" smtClean="0">
                <a:solidFill>
                  <a:schemeClr val="lt1"/>
                </a:solidFill>
              </a:rPr>
              <a:t>10 studenata (izvanredni koji rade)</a:t>
            </a:r>
          </a:p>
          <a:p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153885"/>
              </p:ext>
            </p:extLst>
          </p:nvPr>
        </p:nvGraphicFramePr>
        <p:xfrm>
          <a:off x="620043" y="3465094"/>
          <a:ext cx="10376819" cy="2899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8386">
                  <a:extLst>
                    <a:ext uri="{9D8B030D-6E8A-4147-A177-3AD203B41FA5}">
                      <a16:colId xmlns:a16="http://schemas.microsoft.com/office/drawing/2014/main" val="2473063689"/>
                    </a:ext>
                  </a:extLst>
                </a:gridCol>
                <a:gridCol w="7078433">
                  <a:extLst>
                    <a:ext uri="{9D8B030D-6E8A-4147-A177-3AD203B41FA5}">
                      <a16:colId xmlns:a16="http://schemas.microsoft.com/office/drawing/2014/main" val="2225722233"/>
                    </a:ext>
                  </a:extLst>
                </a:gridCol>
              </a:tblGrid>
              <a:tr h="5347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09.10., 13.15. – 16.30.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VJEŽBE PRIPREMA DRUŠTVENO KORISNO </a:t>
                      </a:r>
                      <a:r>
                        <a:rPr lang="hr-H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UČENJE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3942469"/>
                  </a:ext>
                </a:extLst>
              </a:tr>
              <a:tr h="3023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konzultativni susret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konzultacije 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oko prikupljanja podataka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3227030"/>
                  </a:ext>
                </a:extLst>
              </a:tr>
              <a:tr h="3023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konzultativni susret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Izrada i ocjena izvještaja o stanju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4403028"/>
                  </a:ext>
                </a:extLst>
              </a:tr>
              <a:tr h="4225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hr-HR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webinar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sudjelovanje 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 </a:t>
                      </a:r>
                      <a:r>
                        <a:rPr lang="hr-H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webinaru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zagovaračke aktivnosti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7650637"/>
                  </a:ext>
                </a:extLst>
              </a:tr>
              <a:tr h="4080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konzultativni</a:t>
                      </a:r>
                      <a:r>
                        <a:rPr lang="hr-HR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susret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planiranje 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zagovaračke aktivnosti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9868743"/>
                  </a:ext>
                </a:extLst>
              </a:tr>
              <a:tr h="3023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konzultativni susret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Provedba i feedback na zagovaračku aktivnost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0104128"/>
                  </a:ext>
                </a:extLst>
              </a:tr>
              <a:tr h="6272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Siječanj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Prezentacija projekata kroz sajam, konferenciju ili e-</a:t>
                      </a:r>
                      <a:r>
                        <a:rPr lang="hr-H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portofolio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4583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602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KONTAKTI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2222287"/>
            <a:ext cx="11127101" cy="4451075"/>
          </a:xfrm>
        </p:spPr>
        <p:txBody>
          <a:bodyPr>
            <a:normAutofit fontScale="85000" lnSpcReduction="20000"/>
          </a:bodyPr>
          <a:lstStyle/>
          <a:p>
            <a:r>
              <a:rPr lang="hr-HR" altLang="en-US" sz="2400" dirty="0" smtClean="0"/>
              <a:t>doc.dr.sc</a:t>
            </a:r>
            <a:r>
              <a:rPr lang="hr-HR" altLang="en-US" sz="2400" dirty="0"/>
              <a:t>. Ana Opačić, </a:t>
            </a:r>
            <a:r>
              <a:rPr lang="hr-HR" altLang="en-US" sz="2400" dirty="0" smtClean="0">
                <a:hlinkClick r:id="rId2"/>
              </a:rPr>
              <a:t>ana.opacic@pravo.hr</a:t>
            </a:r>
            <a:endParaRPr lang="hr-HR" altLang="en-US" sz="2400" dirty="0" smtClean="0"/>
          </a:p>
          <a:p>
            <a:pPr marL="0" indent="0">
              <a:buNone/>
            </a:pPr>
            <a:r>
              <a:rPr lang="hr-HR" altLang="en-US" sz="2400" dirty="0" smtClean="0"/>
              <a:t>01 </a:t>
            </a:r>
            <a:r>
              <a:rPr lang="hr-HR" altLang="en-US" sz="2400" dirty="0"/>
              <a:t>4895 801, soba 11a, konzultacije ponedjeljkom od 10:00 do 12:00</a:t>
            </a:r>
          </a:p>
          <a:p>
            <a:pPr>
              <a:buFontTx/>
              <a:buNone/>
            </a:pPr>
            <a:endParaRPr lang="hr-HR" altLang="en-US" sz="2400" dirty="0"/>
          </a:p>
          <a:p>
            <a:r>
              <a:rPr lang="hr-HR" altLang="en-US" sz="2800" dirty="0"/>
              <a:t>VANJSKI SURADNICI NA VJEŽBAMA </a:t>
            </a:r>
          </a:p>
          <a:p>
            <a:pPr lvl="1"/>
            <a:r>
              <a:rPr lang="hr-HR" altLang="en-US" dirty="0"/>
              <a:t>SUZANA GUMBAS - </a:t>
            </a:r>
            <a:r>
              <a:rPr lang="hr-HR" altLang="en-US" dirty="0">
                <a:hlinkClick r:id="rId3"/>
              </a:rPr>
              <a:t>suzana.jedvaj@gmail.com</a:t>
            </a:r>
            <a:endParaRPr lang="hr-HR" altLang="en-US" dirty="0"/>
          </a:p>
          <a:p>
            <a:pPr lvl="1"/>
            <a:r>
              <a:rPr lang="hr-HR" altLang="en-US" dirty="0"/>
              <a:t>NEDJELJKO MARKOVIĆ - </a:t>
            </a:r>
            <a:r>
              <a:rPr lang="hr-HR" altLang="en-US" dirty="0">
                <a:hlinkClick r:id="rId4"/>
              </a:rPr>
              <a:t>nedjeljkomarkovic@gmail.com</a:t>
            </a:r>
            <a:endParaRPr lang="hr-HR" altLang="en-US" dirty="0"/>
          </a:p>
          <a:p>
            <a:pPr lvl="1"/>
            <a:r>
              <a:rPr lang="hr-HR" altLang="en-US" dirty="0"/>
              <a:t>VESNA KATALINIĆ - </a:t>
            </a:r>
            <a:r>
              <a:rPr lang="hr-HR" altLang="en-US" dirty="0">
                <a:hlinkClick r:id="rId5"/>
              </a:rPr>
              <a:t>vesna@hrabritelefon.hr</a:t>
            </a:r>
            <a:endParaRPr lang="hr-HR" altLang="en-US" dirty="0"/>
          </a:p>
          <a:p>
            <a:pPr lvl="1"/>
            <a:r>
              <a:rPr lang="en-US" altLang="en-US" dirty="0"/>
              <a:t>KRISTINA ANTAR</a:t>
            </a:r>
            <a:r>
              <a:rPr lang="hr-HR" altLang="en-US" dirty="0"/>
              <a:t> - </a:t>
            </a:r>
            <a:r>
              <a:rPr lang="hr-HR" altLang="en-US" dirty="0">
                <a:hlinkClick r:id="rId6"/>
              </a:rPr>
              <a:t>kristina.antar@dom-tresnjevka.hr</a:t>
            </a:r>
            <a:endParaRPr lang="hr-HR" altLang="en-US" dirty="0"/>
          </a:p>
          <a:p>
            <a:pPr lvl="1"/>
            <a:r>
              <a:rPr lang="en-US" altLang="en-US" dirty="0"/>
              <a:t>BORJA GRMOJA</a:t>
            </a:r>
            <a:r>
              <a:rPr lang="hr-HR" altLang="en-US" dirty="0"/>
              <a:t> - </a:t>
            </a:r>
            <a:r>
              <a:rPr lang="hr-HR" altLang="en-US" dirty="0">
                <a:hlinkClick r:id="rId7"/>
              </a:rPr>
              <a:t>borja2106@gmail.com</a:t>
            </a:r>
            <a:endParaRPr lang="hr-HR" altLang="en-US" dirty="0"/>
          </a:p>
          <a:p>
            <a:pPr lvl="1"/>
            <a:r>
              <a:rPr lang="en-US" altLang="en-US" dirty="0"/>
              <a:t>MARTINA MIČUGA</a:t>
            </a:r>
            <a:r>
              <a:rPr lang="hr-HR" altLang="en-US" dirty="0"/>
              <a:t> - </a:t>
            </a:r>
            <a:r>
              <a:rPr lang="hr-HR" altLang="en-US" dirty="0">
                <a:hlinkClick r:id="rId8"/>
              </a:rPr>
              <a:t>m.micuga@domsvjosip.hr</a:t>
            </a:r>
            <a:endParaRPr lang="hr-HR" altLang="en-US" dirty="0"/>
          </a:p>
          <a:p>
            <a:pPr lvl="1"/>
            <a:r>
              <a:rPr lang="en-US" altLang="en-US" dirty="0"/>
              <a:t>MARTINA ŠIMUNIĆ</a:t>
            </a:r>
            <a:r>
              <a:rPr lang="hr-HR" altLang="en-US" dirty="0"/>
              <a:t> - </a:t>
            </a:r>
            <a:r>
              <a:rPr lang="hr-HR" altLang="en-US" dirty="0">
                <a:hlinkClick r:id="rId9"/>
              </a:rPr>
              <a:t>martina@ambidekster.hr</a:t>
            </a:r>
            <a:endParaRPr lang="hr-HR" altLang="en-US" dirty="0"/>
          </a:p>
          <a:p>
            <a:pPr lvl="1"/>
            <a:r>
              <a:rPr lang="en-US" altLang="en-US" dirty="0"/>
              <a:t>DANIJELA ĐURAK</a:t>
            </a:r>
            <a:r>
              <a:rPr lang="hr-HR" altLang="en-US" dirty="0"/>
              <a:t> - </a:t>
            </a:r>
            <a:r>
              <a:rPr lang="hr-HR" altLang="en-US" dirty="0">
                <a:hlinkClick r:id="rId10"/>
              </a:rPr>
              <a:t>danijela.durak@gmail.com</a:t>
            </a:r>
            <a:endParaRPr lang="hr-HR" altLang="en-US" dirty="0"/>
          </a:p>
          <a:p>
            <a:pPr lvl="1"/>
            <a:r>
              <a:rPr lang="hr-HR" altLang="en-US" dirty="0">
                <a:cs typeface="Calibri" panose="020F0502020204030204" pitchFamily="34" charset="0"/>
              </a:rPr>
              <a:t>DRAGANA KNEZIĆ - </a:t>
            </a:r>
            <a:r>
              <a:rPr lang="hr-HR" altLang="en-US" dirty="0">
                <a:cs typeface="Calibri" panose="020F0502020204030204" pitchFamily="34" charset="0"/>
                <a:hlinkClick r:id="rId11"/>
              </a:rPr>
              <a:t>dragana@rctzg.hr</a:t>
            </a:r>
            <a:endParaRPr lang="en-US" altLang="en-US" dirty="0"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4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 O VJEŽBAMA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62964"/>
            <a:ext cx="10554574" cy="3636511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Integralni dio kolegija Socijalni rad u organiziranju zajednice koji ukupno ima 10 ECTS bodova (očekuje se ukupan angažman studenta 300 nastavnih sati da bi položio kolegij)</a:t>
            </a:r>
          </a:p>
          <a:p>
            <a:r>
              <a:rPr lang="hr-HR" dirty="0" smtClean="0"/>
              <a:t>Satnica vježbi je 60 sati u semestru, raspoređena kroz nekoliko modaliteta nastave</a:t>
            </a:r>
          </a:p>
          <a:p>
            <a:r>
              <a:rPr lang="hr-HR" dirty="0" smtClean="0"/>
              <a:t>RAZINE ISHODA ZNANJA I UČENJA:</a:t>
            </a:r>
          </a:p>
          <a:p>
            <a:pPr lvl="1"/>
            <a:r>
              <a:rPr lang="hr-HR" dirty="0" smtClean="0"/>
              <a:t>Razumjeti rad u zajednici i zajednicu</a:t>
            </a:r>
          </a:p>
          <a:p>
            <a:pPr lvl="1"/>
            <a:r>
              <a:rPr lang="hr-HR" dirty="0" smtClean="0"/>
              <a:t>Steći vještine primjene metode socijalnog rada u zajednici</a:t>
            </a:r>
          </a:p>
          <a:p>
            <a:pPr lvl="1"/>
            <a:r>
              <a:rPr lang="hr-HR" dirty="0" smtClean="0"/>
              <a:t>Steći vještine pisanja i upravljanja projektnim ciklusom</a:t>
            </a:r>
          </a:p>
          <a:p>
            <a:pPr marL="457200" lvl="1" indent="0">
              <a:buNone/>
            </a:pPr>
            <a:endParaRPr lang="hr-HR" dirty="0"/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Student dobiva podršku nastavnika na fakultetu i terenskog nastavnika u praksi kako bi što bolje razumio područje socijalnog rada</a:t>
            </a:r>
          </a:p>
          <a:p>
            <a:pPr marL="0" indent="0">
              <a:buNone/>
            </a:pPr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61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KONCEPT IZVEDBE NASTAVE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315" y="2222287"/>
            <a:ext cx="11737731" cy="4292813"/>
          </a:xfrm>
        </p:spPr>
        <p:txBody>
          <a:bodyPr/>
          <a:lstStyle/>
          <a:p>
            <a:r>
              <a:rPr lang="hr-HR" dirty="0" smtClean="0"/>
              <a:t>OSNOVNI KONCEPT IZVEDBE VJEŽBI PRATI PROCES ORGANIZIRANJA ZAJEDNICE U PRAKSI: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66663821"/>
              </p:ext>
            </p:extLst>
          </p:nvPr>
        </p:nvGraphicFramePr>
        <p:xfrm>
          <a:off x="2130179" y="1959381"/>
          <a:ext cx="905363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526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NAČIN RADA STUDENATA I TERENSKIH NASTAVNIKA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Od studenata se očekuje SAMOSTALNOST, KREATIVNOST, KRITIČKO MIŠLJENJE I INOVATIVNOST te INTEGRACIJA RANIJE STEČENIH ZNANJA</a:t>
            </a:r>
          </a:p>
          <a:p>
            <a:r>
              <a:rPr lang="hr-HR" dirty="0" smtClean="0"/>
              <a:t>Rad u timovima 4 – 5 studenata</a:t>
            </a:r>
          </a:p>
          <a:p>
            <a:r>
              <a:rPr lang="hr-HR" dirty="0" smtClean="0"/>
              <a:t>Od terenskih nastavnika se očekuje da studentima</a:t>
            </a:r>
          </a:p>
          <a:p>
            <a:pPr lvl="1"/>
            <a:r>
              <a:rPr lang="hr-HR" dirty="0" smtClean="0"/>
              <a:t>Podijele svoje praktično iskustvo i znanja</a:t>
            </a:r>
          </a:p>
          <a:p>
            <a:pPr lvl="1"/>
            <a:r>
              <a:rPr lang="hr-HR" dirty="0" smtClean="0"/>
              <a:t>Rasprave sa studentima njihove odluke i ideje</a:t>
            </a:r>
          </a:p>
          <a:p>
            <a:pPr lvl="1"/>
            <a:r>
              <a:rPr lang="hr-HR" dirty="0" smtClean="0"/>
              <a:t>Daju povratnu informaciju na rad studenata</a:t>
            </a:r>
          </a:p>
          <a:p>
            <a:pPr lvl="1"/>
            <a:r>
              <a:rPr lang="hr-HR" dirty="0" smtClean="0"/>
              <a:t>Pitanjima potiču samostalnost i inicijativu studenata</a:t>
            </a:r>
          </a:p>
          <a:p>
            <a:pPr lvl="1"/>
            <a:r>
              <a:rPr lang="hr-HR" dirty="0" smtClean="0"/>
              <a:t>Osnažuju studente da vjeruju u dobrobiti rada u zajednici i socijalni rad kao profesiju</a:t>
            </a:r>
          </a:p>
          <a:p>
            <a:pPr lvl="1"/>
            <a:r>
              <a:rPr lang="hr-HR" dirty="0" smtClean="0"/>
              <a:t>Pruže pomoć studentima u izradi projekta koji bi se nastavio na njihovu djelatnost, ali ne da rade UMJESTO STUDENATA</a:t>
            </a:r>
          </a:p>
          <a:p>
            <a:r>
              <a:rPr lang="hr-HR" dirty="0" smtClean="0"/>
              <a:t>Studenti će prezentirati zajednicu ili projekt koristeći e-</a:t>
            </a:r>
            <a:r>
              <a:rPr lang="hr-HR" dirty="0" err="1" smtClean="0"/>
              <a:t>portofolio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63351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OBVEZE NA VJEŽBAMA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 REDOVITO POHAĐANJE NASTAVE SUKLADNO ODABRANOM MODALITETU </a:t>
            </a:r>
          </a:p>
          <a:p>
            <a:r>
              <a:rPr lang="hr-HR" dirty="0" smtClean="0"/>
              <a:t>POZITIVNO OCIJENJENA ZADAĆA IZ A) PROCJENE ZAJEDNICE I B) PROJEKTA</a:t>
            </a:r>
          </a:p>
          <a:p>
            <a:r>
              <a:rPr lang="hr-HR" dirty="0" smtClean="0"/>
              <a:t>UKUPNA OCJENA IZ VJEŽBI: OCJENA A, OCJENA B I OPSERVACIJA O AKTIVNOSTI STUDENTA</a:t>
            </a:r>
          </a:p>
          <a:p>
            <a:r>
              <a:rPr lang="hr-HR" dirty="0" smtClean="0"/>
              <a:t>Ocjena iz vježbi dio je ukupne ocjene iz kolegija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5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MODALITETI IZVEDBE VJEŽBE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062" y="1967310"/>
            <a:ext cx="10554574" cy="3492713"/>
          </a:xfrm>
        </p:spPr>
        <p:txBody>
          <a:bodyPr/>
          <a:lstStyle/>
          <a:p>
            <a:r>
              <a:rPr lang="hr-HR" dirty="0" smtClean="0"/>
              <a:t>3 MODALITETA IZVEDBI VJEŽBI</a:t>
            </a:r>
          </a:p>
          <a:p>
            <a:pPr marL="0" indent="0">
              <a:buNone/>
            </a:pPr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499714"/>
              </p:ext>
            </p:extLst>
          </p:nvPr>
        </p:nvGraphicFramePr>
        <p:xfrm>
          <a:off x="176823" y="2560320"/>
          <a:ext cx="11763132" cy="4132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1044">
                  <a:extLst>
                    <a:ext uri="{9D8B030D-6E8A-4147-A177-3AD203B41FA5}">
                      <a16:colId xmlns:a16="http://schemas.microsoft.com/office/drawing/2014/main" val="3270827342"/>
                    </a:ext>
                  </a:extLst>
                </a:gridCol>
                <a:gridCol w="3921044">
                  <a:extLst>
                    <a:ext uri="{9D8B030D-6E8A-4147-A177-3AD203B41FA5}">
                      <a16:colId xmlns:a16="http://schemas.microsoft.com/office/drawing/2014/main" val="351029437"/>
                    </a:ext>
                  </a:extLst>
                </a:gridCol>
                <a:gridCol w="3921044">
                  <a:extLst>
                    <a:ext uri="{9D8B030D-6E8A-4147-A177-3AD203B41FA5}">
                      <a16:colId xmlns:a16="http://schemas.microsoft.com/office/drawing/2014/main" val="3423566732"/>
                    </a:ext>
                  </a:extLst>
                </a:gridCol>
              </a:tblGrid>
              <a:tr h="1114865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MODALITET A- Rad u zagrebačkim</a:t>
                      </a:r>
                      <a:r>
                        <a:rPr lang="hr-HR" sz="1600" baseline="0" dirty="0" smtClean="0"/>
                        <a:t> četvrtima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MODALITET B – Rad u zajednici u sklopu projekta </a:t>
                      </a:r>
                      <a:r>
                        <a:rPr lang="en-US" sz="1600" b="0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Društveno</a:t>
                      </a:r>
                      <a:r>
                        <a:rPr lang="en-US" sz="16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korisno</a:t>
                      </a:r>
                      <a:r>
                        <a:rPr lang="en-US" sz="16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učenje</a:t>
                      </a:r>
                      <a:r>
                        <a:rPr lang="en-US" sz="16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</a:t>
                      </a:r>
                      <a:r>
                        <a:rPr lang="en-US" sz="16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organizaciju</a:t>
                      </a:r>
                      <a:r>
                        <a:rPr lang="en-US" sz="16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inkluzivnih </a:t>
                      </a:r>
                      <a:r>
                        <a:rPr lang="en-US" sz="1600" b="0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zajednica</a:t>
                      </a:r>
                      <a:r>
                        <a:rPr lang="hr-HR" sz="16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Hrvatska Kostajnica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MODALITET</a:t>
                      </a:r>
                      <a:r>
                        <a:rPr lang="hr-HR" sz="1600" baseline="0" dirty="0" smtClean="0"/>
                        <a:t> C – Zagovaračke aktivnosti za rad u zajednici </a:t>
                      </a:r>
                      <a:r>
                        <a:rPr lang="hr-HR" sz="1600" dirty="0" smtClean="0"/>
                        <a:t>u sklopu projekta </a:t>
                      </a:r>
                      <a:r>
                        <a:rPr lang="en-US" sz="1600" b="0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Društveno</a:t>
                      </a:r>
                      <a:r>
                        <a:rPr lang="en-US" sz="16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korisno</a:t>
                      </a:r>
                      <a:r>
                        <a:rPr lang="en-US" sz="16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učenje</a:t>
                      </a:r>
                      <a:r>
                        <a:rPr lang="en-US" sz="16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</a:t>
                      </a:r>
                      <a:r>
                        <a:rPr lang="en-US" sz="16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organizaciju</a:t>
                      </a:r>
                      <a:r>
                        <a:rPr lang="en-US" sz="16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inkluzivnih </a:t>
                      </a:r>
                      <a:r>
                        <a:rPr lang="en-US" sz="1600" b="0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zajednica</a:t>
                      </a:r>
                      <a:endParaRPr lang="en-US" sz="1600" i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97042"/>
                  </a:ext>
                </a:extLst>
              </a:tr>
              <a:tr h="2701259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11 termina vježbi nastave </a:t>
                      </a:r>
                      <a:r>
                        <a:rPr lang="hr-HR" sz="1600" dirty="0" smtClean="0"/>
                        <a:t>– 8 na studiju, 3 na terenu s mentorom</a:t>
                      </a:r>
                    </a:p>
                    <a:p>
                      <a:endParaRPr lang="hr-HR" sz="1600" dirty="0" smtClean="0"/>
                    </a:p>
                    <a:p>
                      <a:r>
                        <a:rPr lang="hr-HR" sz="1600" dirty="0" smtClean="0"/>
                        <a:t>8 lokacija, termini zadani rasporedom</a:t>
                      </a:r>
                    </a:p>
                    <a:p>
                      <a:endParaRPr lang="hr-HR" sz="1600" dirty="0" smtClean="0"/>
                    </a:p>
                    <a:p>
                      <a:r>
                        <a:rPr lang="hr-HR" sz="1600" baseline="0" dirty="0" smtClean="0"/>
                        <a:t>Ukupno 80 studenta</a:t>
                      </a:r>
                    </a:p>
                    <a:p>
                      <a:endParaRPr lang="hr-HR" sz="1600" baseline="0" dirty="0" smtClean="0"/>
                    </a:p>
                    <a:p>
                      <a:r>
                        <a:rPr lang="hr-HR" sz="1600" b="1" i="1" baseline="0" dirty="0" smtClean="0"/>
                        <a:t>Obveza pohađanja 80% vježbi i 70% predavanja (2 IZOSTANKA </a:t>
                      </a:r>
                      <a:r>
                        <a:rPr lang="hr-HR" sz="1600" b="1" i="1" baseline="0" dirty="0" smtClean="0"/>
                        <a:t>i za redovne i izvanredne S </a:t>
                      </a:r>
                      <a:r>
                        <a:rPr lang="hr-HR" sz="1600" b="1" i="1" baseline="0" dirty="0" smtClean="0"/>
                        <a:t>VJEŽBI I 3 S </a:t>
                      </a:r>
                      <a:r>
                        <a:rPr lang="hr-HR" sz="1600" b="1" i="1" baseline="0" dirty="0" smtClean="0"/>
                        <a:t>PREDAVANJA za redovne, a 5 za izvanredne studente</a:t>
                      </a:r>
                      <a:endParaRPr lang="en-US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09.10., 13.15. – 16.30, ZAGREB, UVOD</a:t>
                      </a:r>
                    </a:p>
                    <a:p>
                      <a:r>
                        <a:rPr lang="hr-HR" sz="1600" b="1" baseline="0" dirty="0" smtClean="0"/>
                        <a:t>04. i 05.11. HRVATSKA KOSTAJNICA (noćenje)</a:t>
                      </a:r>
                    </a:p>
                    <a:p>
                      <a:r>
                        <a:rPr lang="hr-HR" sz="1600" b="1" baseline="0" dirty="0" smtClean="0"/>
                        <a:t>04. i 05.12. HRVATSKA KOSTAJNICA (noćenje)</a:t>
                      </a:r>
                    </a:p>
                    <a:p>
                      <a:r>
                        <a:rPr lang="hr-HR" sz="1600" b="1" baseline="0" dirty="0" smtClean="0"/>
                        <a:t>17.12. </a:t>
                      </a:r>
                    </a:p>
                    <a:p>
                      <a:endParaRPr lang="hr-HR" sz="160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baseline="0" dirty="0" smtClean="0"/>
                        <a:t>20 studenata</a:t>
                      </a:r>
                      <a:endParaRPr lang="en-US" sz="16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i="1" baseline="0" dirty="0" smtClean="0"/>
                        <a:t>Studenti moraju doći na 3 predavanja te na 3 od 4 navedena termina vježbi</a:t>
                      </a:r>
                      <a:endParaRPr lang="hr-HR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09.10., 13.15. – 16.30</a:t>
                      </a:r>
                    </a:p>
                    <a:p>
                      <a:r>
                        <a:rPr lang="hr-HR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konzultativnih susreta + obvezno sudjelovanje na </a:t>
                      </a:r>
                      <a:r>
                        <a:rPr lang="hr-HR" sz="16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webinaru</a:t>
                      </a:r>
                      <a:endParaRPr lang="hr-HR" sz="1600" b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r-HR" sz="160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baseline="0" dirty="0" smtClean="0"/>
                        <a:t>10 studenata (izvanredni koji rade)</a:t>
                      </a:r>
                      <a:endParaRPr lang="en-US" sz="1600" b="1" dirty="0" smtClean="0"/>
                    </a:p>
                    <a:p>
                      <a:r>
                        <a:rPr lang="hr-HR" sz="1600" baseline="0" dirty="0" smtClean="0"/>
                        <a:t>Termini u dogovoru sa studentima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i="1" baseline="0" dirty="0" smtClean="0"/>
                        <a:t>Obveza pohađanja 100% vježbi i 50% predavanja (5 dozvoljenih izostanaka)</a:t>
                      </a:r>
                      <a:endParaRPr lang="hr-HR" sz="1600" baseline="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166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058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ORGANIZACIJA NASTAVE – MODALITET 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78494"/>
              </p:ext>
            </p:extLst>
          </p:nvPr>
        </p:nvGraphicFramePr>
        <p:xfrm>
          <a:off x="188030" y="2224211"/>
          <a:ext cx="11623432" cy="4474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7654">
                  <a:extLst>
                    <a:ext uri="{9D8B030D-6E8A-4147-A177-3AD203B41FA5}">
                      <a16:colId xmlns:a16="http://schemas.microsoft.com/office/drawing/2014/main" val="713274363"/>
                    </a:ext>
                  </a:extLst>
                </a:gridCol>
                <a:gridCol w="9645778">
                  <a:extLst>
                    <a:ext uri="{9D8B030D-6E8A-4147-A177-3AD203B41FA5}">
                      <a16:colId xmlns:a16="http://schemas.microsoft.com/office/drawing/2014/main" val="1730704731"/>
                    </a:ext>
                  </a:extLst>
                </a:gridCol>
              </a:tblGrid>
              <a:tr h="5477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TERMIN NASTAVE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SADRŽAJ VJEŽBI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extLst>
                  <a:ext uri="{0D108BD9-81ED-4DB2-BD59-A6C34878D82A}">
                    <a16:rowId xmlns:a16="http://schemas.microsoft.com/office/drawing/2014/main" val="3638365774"/>
                  </a:ext>
                </a:extLst>
              </a:tr>
              <a:tr h="2738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15. i 16.10. 2019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Uvod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organiziranje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zajednice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timski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rad,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procjena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extLst>
                  <a:ext uri="{0D108BD9-81ED-4DB2-BD59-A6C34878D82A}">
                    <a16:rowId xmlns:a16="http://schemas.microsoft.com/office/drawing/2014/main" val="3187170621"/>
                  </a:ext>
                </a:extLst>
              </a:tr>
              <a:tr h="2738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22. i 23.10. 2019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Procjena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zajednice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extLst>
                  <a:ext uri="{0D108BD9-81ED-4DB2-BD59-A6C34878D82A}">
                    <a16:rowId xmlns:a16="http://schemas.microsoft.com/office/drawing/2014/main" val="1206371607"/>
                  </a:ext>
                </a:extLst>
              </a:tr>
              <a:tr h="2738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29. i 30.10. 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rocjena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zajednice</a:t>
                      </a:r>
                      <a:r>
                        <a:rPr lang="hr-HR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INICIJALNI SUSRET S MENTORIMA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extLst>
                  <a:ext uri="{0D108BD9-81ED-4DB2-BD59-A6C34878D82A}">
                    <a16:rowId xmlns:a16="http://schemas.microsoft.com/office/drawing/2014/main" val="3594138343"/>
                  </a:ext>
                </a:extLst>
              </a:tr>
              <a:tr h="2738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05. i 06.11.2019.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NEMA VJEŽBI NA FAKULTETU</a:t>
                      </a:r>
                      <a:r>
                        <a:rPr lang="hr-HR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RAD S MENTORIMA NA TERENU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extLst>
                  <a:ext uri="{0D108BD9-81ED-4DB2-BD59-A6C34878D82A}">
                    <a16:rowId xmlns:a16="http://schemas.microsoft.com/office/drawing/2014/main" val="643722585"/>
                  </a:ext>
                </a:extLst>
              </a:tr>
              <a:tr h="2738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12. i</a:t>
                      </a:r>
                      <a:r>
                        <a:rPr lang="hr-HR" sz="14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13.11.2019.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ISPITNI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TJEDAN</a:t>
                      </a:r>
                      <a:r>
                        <a:rPr lang="hr-HR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NEMA NASTAVE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extLst>
                  <a:ext uri="{0D108BD9-81ED-4DB2-BD59-A6C34878D82A}">
                    <a16:rowId xmlns:a16="http://schemas.microsoft.com/office/drawing/2014/main" val="1875308696"/>
                  </a:ext>
                </a:extLst>
              </a:tr>
              <a:tr h="2738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19. i</a:t>
                      </a:r>
                      <a:r>
                        <a:rPr lang="hr-HR" sz="1400" baseline="0" dirty="0" smtClean="0">
                          <a:effectLst/>
                        </a:rPr>
                        <a:t> 20.11.2019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Analiza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problema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postavljanje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ciljeva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rada</a:t>
                      </a:r>
                      <a:r>
                        <a:rPr lang="hr-HR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hr-HR" sz="14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planiranje aktivnosti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extLst>
                  <a:ext uri="{0D108BD9-81ED-4DB2-BD59-A6C34878D82A}">
                    <a16:rowId xmlns:a16="http://schemas.microsoft.com/office/drawing/2014/main" val="3342346708"/>
                  </a:ext>
                </a:extLst>
              </a:tr>
              <a:tr h="2738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26. i 27.11.2019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Razrada projektne aktivnosti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extLst>
                  <a:ext uri="{0D108BD9-81ED-4DB2-BD59-A6C34878D82A}">
                    <a16:rowId xmlns:a16="http://schemas.microsoft.com/office/drawing/2014/main" val="3879016144"/>
                  </a:ext>
                </a:extLst>
              </a:tr>
              <a:tr h="3603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03. i 04.12.2019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NEMA VJEŽBI NA FAKULTETU</a:t>
                      </a:r>
                      <a:r>
                        <a:rPr lang="hr-HR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Mentorski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 </a:t>
                      </a:r>
                      <a:r>
                        <a:rPr lang="hr-HR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provedba projekta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extLst>
                  <a:ext uri="{0D108BD9-81ED-4DB2-BD59-A6C34878D82A}">
                    <a16:rowId xmlns:a16="http://schemas.microsoft.com/office/drawing/2014/main" val="1672097981"/>
                  </a:ext>
                </a:extLst>
              </a:tr>
              <a:tr h="2738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10. i</a:t>
                      </a:r>
                      <a:r>
                        <a:rPr lang="hr-HR" sz="1400" baseline="0" dirty="0" smtClean="0">
                          <a:effectLst/>
                        </a:rPr>
                        <a:t> 11.12.2019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Vidljivost</a:t>
                      </a:r>
                      <a:r>
                        <a:rPr lang="hr-HR" sz="14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zajednici, suradnja u zajednici i provedba aktivnosti 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extLst>
                  <a:ext uri="{0D108BD9-81ED-4DB2-BD59-A6C34878D82A}">
                    <a16:rowId xmlns:a16="http://schemas.microsoft.com/office/drawing/2014/main" val="3082521891"/>
                  </a:ext>
                </a:extLst>
              </a:tr>
              <a:tr h="2738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18.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 19.12.2018.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NEMA VJEŽBI NA FAKULTETU</a:t>
                      </a:r>
                      <a:r>
                        <a:rPr lang="hr-HR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Mentorski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rad – </a:t>
                      </a: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komuniciranje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 </a:t>
                      </a: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javnostima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extLst>
                  <a:ext uri="{0D108BD9-81ED-4DB2-BD59-A6C34878D82A}">
                    <a16:rowId xmlns:a16="http://schemas.microsoft.com/office/drawing/2014/main" val="19042660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07. I 08.01.2019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Evaluacija rada u zajednici; projektno izvještavanje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extLst>
                  <a:ext uri="{0D108BD9-81ED-4DB2-BD59-A6C34878D82A}">
                    <a16:rowId xmlns:a16="http://schemas.microsoft.com/office/drawing/2014/main" val="222098178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14.01.2019.</a:t>
                      </a:r>
                      <a:endParaRPr lang="en-US" sz="1400" dirty="0"/>
                    </a:p>
                  </a:txBody>
                  <a:tcPr marL="56828" marR="56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Prezentacija projekta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8" marR="56828" marT="0" marB="0"/>
                </a:tc>
                <a:extLst>
                  <a:ext uri="{0D108BD9-81ED-4DB2-BD59-A6C34878D82A}">
                    <a16:rowId xmlns:a16="http://schemas.microsoft.com/office/drawing/2014/main" val="2249147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360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ORGANIZACIJA NASTAVE – MODALITET 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621742"/>
              </p:ext>
            </p:extLst>
          </p:nvPr>
        </p:nvGraphicFramePr>
        <p:xfrm>
          <a:off x="155950" y="1999709"/>
          <a:ext cx="11641013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9773">
                  <a:extLst>
                    <a:ext uri="{9D8B030D-6E8A-4147-A177-3AD203B41FA5}">
                      <a16:colId xmlns:a16="http://schemas.microsoft.com/office/drawing/2014/main" val="1054752082"/>
                    </a:ext>
                  </a:extLst>
                </a:gridCol>
                <a:gridCol w="4970356">
                  <a:extLst>
                    <a:ext uri="{9D8B030D-6E8A-4147-A177-3AD203B41FA5}">
                      <a16:colId xmlns:a16="http://schemas.microsoft.com/office/drawing/2014/main" val="3186870556"/>
                    </a:ext>
                  </a:extLst>
                </a:gridCol>
                <a:gridCol w="3560884">
                  <a:extLst>
                    <a:ext uri="{9D8B030D-6E8A-4147-A177-3AD203B41FA5}">
                      <a16:colId xmlns:a16="http://schemas.microsoft.com/office/drawing/2014/main" val="563683144"/>
                    </a:ext>
                  </a:extLst>
                </a:gridCol>
              </a:tblGrid>
              <a:tr h="7103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IME I </a:t>
                      </a:r>
                      <a:r>
                        <a:rPr lang="en-US" sz="1600" dirty="0" smtClean="0">
                          <a:effectLst/>
                        </a:rPr>
                        <a:t>PREZIME</a:t>
                      </a:r>
                      <a:r>
                        <a:rPr lang="hr-HR" sz="1600" dirty="0" smtClean="0">
                          <a:effectLst/>
                        </a:rPr>
                        <a:t> TERENSKOG NASTAVNIKA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ORGANIZACIJA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 NASTAVE I BROJ STUDENATA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4903998"/>
                  </a:ext>
                </a:extLst>
              </a:tr>
              <a:tr h="3568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MARTINA MIČUGA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MARTINA ŠIMUNIĆ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VESNA KATALINIĆ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 ZA STARIJE SV. JOSIP, SV. DUH- ČRNOMEREC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AMBIDEKSTER, DUBRAVA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HRABRI TELEFON, DJEČJA</a:t>
                      </a:r>
                      <a:r>
                        <a:rPr lang="hr-HR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KUĆA BOROVJE, PEŠČENICA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UTORKOM 8,00 – 11,15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r>
                        <a:rPr lang="hr-HR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 8 studenata u svaku organizaciju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6252485"/>
                  </a:ext>
                </a:extLst>
              </a:tr>
              <a:tr h="5479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KRISTINA </a:t>
                      </a:r>
                      <a:r>
                        <a:rPr lang="en-US" sz="1600" dirty="0" smtClean="0">
                          <a:effectLst/>
                        </a:rPr>
                        <a:t>ANTAR</a:t>
                      </a:r>
                      <a:r>
                        <a:rPr lang="hr-HR" sz="1600" dirty="0" smtClean="0">
                          <a:effectLst/>
                        </a:rPr>
                        <a:t> (8)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NEDJELJKO MARKOVIĆ</a:t>
                      </a:r>
                      <a:r>
                        <a:rPr lang="hr-HR" sz="1600" dirty="0" smtClean="0">
                          <a:effectLst/>
                        </a:rPr>
                        <a:t> (16)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GERONTOLOŠKI</a:t>
                      </a:r>
                      <a:r>
                        <a:rPr lang="hr-HR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CENTAR TREŠNJEVKA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UDRUGA PRAGMA, DONJI GRAD- CENTAR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UTORKOM</a:t>
                      </a:r>
                      <a:r>
                        <a:rPr lang="hr-HR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15,30 – 18,45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6273006"/>
                  </a:ext>
                </a:extLst>
              </a:tr>
              <a:tr h="7103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SUZANA </a:t>
                      </a:r>
                      <a:r>
                        <a:rPr lang="en-US" sz="1600" dirty="0">
                          <a:effectLst/>
                        </a:rPr>
                        <a:t>GUMBAS </a:t>
                      </a:r>
                      <a:r>
                        <a:rPr lang="hr-HR" sz="1600" dirty="0" smtClean="0">
                          <a:effectLst/>
                        </a:rPr>
                        <a:t>(16)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dirty="0" smtClean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DANIJELA ĐURAK</a:t>
                      </a:r>
                      <a:r>
                        <a:rPr lang="hr-HR" sz="1600" dirty="0" smtClean="0">
                          <a:effectLst/>
                        </a:rPr>
                        <a:t> (8)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BORJA GRMOJA</a:t>
                      </a:r>
                      <a:r>
                        <a:rPr lang="hr-HR" sz="1600" dirty="0" smtClean="0">
                          <a:effectLst/>
                        </a:rPr>
                        <a:t> (8)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HRVATSKA MREŽA PROTIV SIROMAŠTVA – DONJI GRAD CENTAR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UDRUGA ZA KREATIVNI SOCIJALNI RAD, PREČKO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CZSS ZAGREB, DONJI GRAD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SRIJEDOM OD 13,15 – 16,30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1173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623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MODALITET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932328"/>
          </a:xfrm>
        </p:spPr>
        <p:txBody>
          <a:bodyPr>
            <a:normAutofit/>
          </a:bodyPr>
          <a:lstStyle/>
          <a:p>
            <a:r>
              <a:rPr lang="hr-HR" dirty="0"/>
              <a:t>Rad u zajednici u sklopu projekta </a:t>
            </a:r>
            <a:r>
              <a:rPr lang="en-US" i="1" dirty="0" err="1">
                <a:solidFill>
                  <a:schemeClr val="lt1"/>
                </a:solidFill>
              </a:rPr>
              <a:t>Društveno</a:t>
            </a:r>
            <a:r>
              <a:rPr lang="en-US" i="1" dirty="0">
                <a:solidFill>
                  <a:schemeClr val="lt1"/>
                </a:solidFill>
              </a:rPr>
              <a:t> </a:t>
            </a:r>
            <a:r>
              <a:rPr lang="en-US" i="1" dirty="0" err="1">
                <a:solidFill>
                  <a:schemeClr val="lt1"/>
                </a:solidFill>
              </a:rPr>
              <a:t>korisno</a:t>
            </a:r>
            <a:r>
              <a:rPr lang="en-US" i="1" dirty="0">
                <a:solidFill>
                  <a:schemeClr val="lt1"/>
                </a:solidFill>
              </a:rPr>
              <a:t> </a:t>
            </a:r>
            <a:r>
              <a:rPr lang="en-US" i="1" dirty="0" err="1">
                <a:solidFill>
                  <a:schemeClr val="lt1"/>
                </a:solidFill>
              </a:rPr>
              <a:t>učenje</a:t>
            </a:r>
            <a:r>
              <a:rPr lang="en-US" i="1" dirty="0">
                <a:solidFill>
                  <a:schemeClr val="lt1"/>
                </a:solidFill>
              </a:rPr>
              <a:t> </a:t>
            </a:r>
            <a:r>
              <a:rPr lang="en-US" i="1" dirty="0" err="1">
                <a:solidFill>
                  <a:schemeClr val="lt1"/>
                </a:solidFill>
              </a:rPr>
              <a:t>za</a:t>
            </a:r>
            <a:r>
              <a:rPr lang="en-US" i="1" dirty="0">
                <a:solidFill>
                  <a:schemeClr val="lt1"/>
                </a:solidFill>
              </a:rPr>
              <a:t> </a:t>
            </a:r>
            <a:r>
              <a:rPr lang="en-US" i="1" dirty="0" err="1">
                <a:solidFill>
                  <a:schemeClr val="lt1"/>
                </a:solidFill>
              </a:rPr>
              <a:t>organizaciju</a:t>
            </a:r>
            <a:r>
              <a:rPr lang="en-US" i="1" dirty="0">
                <a:solidFill>
                  <a:schemeClr val="lt1"/>
                </a:solidFill>
              </a:rPr>
              <a:t> inkluzivnih </a:t>
            </a:r>
            <a:r>
              <a:rPr lang="en-US" i="1" dirty="0" err="1" smtClean="0">
                <a:solidFill>
                  <a:schemeClr val="lt1"/>
                </a:solidFill>
              </a:rPr>
              <a:t>zajednica</a:t>
            </a:r>
            <a:r>
              <a:rPr lang="hr-HR" i="1" dirty="0" smtClean="0">
                <a:solidFill>
                  <a:schemeClr val="lt1"/>
                </a:solidFill>
              </a:rPr>
              <a:t> (Partnerstvo s Rehabilitacijskim centrom za stres i traumu)</a:t>
            </a:r>
          </a:p>
          <a:p>
            <a:r>
              <a:rPr lang="hr-HR" i="1" dirty="0" smtClean="0">
                <a:solidFill>
                  <a:schemeClr val="lt1"/>
                </a:solidFill>
              </a:rPr>
              <a:t>Mjesto radnje: Hrvatska Kostajnica, osigurani troškovi prijevoza te boravka na terenu</a:t>
            </a:r>
          </a:p>
          <a:p>
            <a:r>
              <a:rPr lang="hr-HR" i="1" dirty="0" smtClean="0">
                <a:solidFill>
                  <a:schemeClr val="lt1"/>
                </a:solidFill>
              </a:rPr>
              <a:t>4 sati prethodne pripreme te 3 odlaska u Hrvatsku Kostajnicu </a:t>
            </a:r>
          </a:p>
          <a:p>
            <a:r>
              <a:rPr lang="hr-HR" i="1" dirty="0" smtClean="0">
                <a:solidFill>
                  <a:schemeClr val="lt1"/>
                </a:solidFill>
              </a:rPr>
              <a:t>Zajednički boravak stručnjaka na terenu i nastavnika na fakultetu</a:t>
            </a:r>
          </a:p>
          <a:p>
            <a:r>
              <a:rPr lang="hr-HR" dirty="0" smtClean="0"/>
              <a:t>Radimo interaktivno proces organiziranja zajednice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46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185</TotalTime>
  <Words>970</Words>
  <Application>Microsoft Office PowerPoint</Application>
  <PresentationFormat>Widescreen</PresentationFormat>
  <Paragraphs>161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Century Gothic</vt:lpstr>
      <vt:lpstr>Courier New</vt:lpstr>
      <vt:lpstr>Times New Roman</vt:lpstr>
      <vt:lpstr>Wingdings 2</vt:lpstr>
      <vt:lpstr>Quotable</vt:lpstr>
      <vt:lpstr>UVOD U VJEŽBE: SOCIJALNI RAD U ORGANIZIRANJU ZAJEDNICE</vt:lpstr>
      <vt:lpstr>OPĆENITO O VJEŽBAMA</vt:lpstr>
      <vt:lpstr>KONCEPT IZVEDBE NASTAVE</vt:lpstr>
      <vt:lpstr>NAČIN RADA STUDENATA I TERENSKIH NASTAVNIKA</vt:lpstr>
      <vt:lpstr>OBVEZE NA VJEŽBAMA</vt:lpstr>
      <vt:lpstr>MODALITETI IZVEDBE VJEŽBE</vt:lpstr>
      <vt:lpstr>ORGANIZACIJA NASTAVE – MODALITET A</vt:lpstr>
      <vt:lpstr>ORGANIZACIJA NASTAVE – MODALITET A</vt:lpstr>
      <vt:lpstr>MODALITET B</vt:lpstr>
      <vt:lpstr>MODALITET C</vt:lpstr>
      <vt:lpstr>KONTAKTI</vt:lpstr>
    </vt:vector>
  </TitlesOfParts>
  <Company>Pravni fakultet u Zagrebi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VJEŽBE: SOCIJALNI RAD U ORGANIZIRANJU ZAJEDNICE</dc:title>
  <dc:creator>Ana Opačić</dc:creator>
  <cp:lastModifiedBy>Ana Opačić</cp:lastModifiedBy>
  <cp:revision>18</cp:revision>
  <dcterms:created xsi:type="dcterms:W3CDTF">2018-10-01T12:27:13Z</dcterms:created>
  <dcterms:modified xsi:type="dcterms:W3CDTF">2019-10-02T09:32:51Z</dcterms:modified>
</cp:coreProperties>
</file>