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7" r:id="rId11"/>
    <p:sldId id="268" r:id="rId12"/>
    <p:sldId id="269" r:id="rId13"/>
    <p:sldId id="270" r:id="rId14"/>
    <p:sldId id="265" r:id="rId15"/>
    <p:sldId id="271" r:id="rId16"/>
    <p:sldId id="273" r:id="rId17"/>
    <p:sldId id="272" r:id="rId18"/>
    <p:sldId id="264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Učestalost konzumacije alkohola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H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C63-424E-A00D-CCE9C4998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C63-424E-A00D-CCE9C4998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C63-424E-A00D-CCE9C4998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C63-424E-A00D-CCE9C4998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C63-424E-A00D-CCE9C4998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C63-424E-A00D-CCE9C4998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H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jednom mjesečno</c:v>
                </c:pt>
                <c:pt idx="1">
                  <c:v>nekoliko puta godišnje</c:v>
                </c:pt>
                <c:pt idx="2">
                  <c:v>jednom tjedno</c:v>
                </c:pt>
                <c:pt idx="3">
                  <c:v>nekoliko puta tjedno</c:v>
                </c:pt>
                <c:pt idx="4">
                  <c:v>svaki dan</c:v>
                </c:pt>
                <c:pt idx="5">
                  <c:v>nikada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28.2</c:v>
                </c:pt>
                <c:pt idx="1">
                  <c:v>26.9</c:v>
                </c:pt>
                <c:pt idx="2">
                  <c:v>23.3</c:v>
                </c:pt>
                <c:pt idx="3">
                  <c:v>12.8</c:v>
                </c:pt>
                <c:pt idx="4">
                  <c:v>2.2000000000000002</c:v>
                </c:pt>
                <c:pt idx="5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C63-424E-A00D-CCE9C49986F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H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H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Broj alkoholnih pića pri konzumaciji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H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55B-3D49-AA54-1474DB7661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55B-3D49-AA54-1474DB7661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55B-3D49-AA54-1474DB7661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55B-3D49-AA54-1474DB7661A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55B-3D49-AA54-1474DB7661A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H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dva do tri pića</c:v>
                </c:pt>
                <c:pt idx="1">
                  <c:v>samo jedno piće</c:v>
                </c:pt>
                <c:pt idx="2">
                  <c:v>četiri do pet</c:v>
                </c:pt>
                <c:pt idx="3">
                  <c:v>više od pet</c:v>
                </c:pt>
                <c:pt idx="4">
                  <c:v>ni jedno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45.8</c:v>
                </c:pt>
                <c:pt idx="1">
                  <c:v>13.7</c:v>
                </c:pt>
                <c:pt idx="2">
                  <c:v>21.2</c:v>
                </c:pt>
                <c:pt idx="3">
                  <c:v>10.5</c:v>
                </c:pt>
                <c:pt idx="4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55B-3D49-AA54-1474DB7661A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H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H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Vrsta alkoholnih pića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H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2A9-F34F-A575-2FA5FECD09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2A9-F34F-A575-2FA5FECD09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2A9-F34F-A575-2FA5FECD09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2A9-F34F-A575-2FA5FECD09D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H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pivo</c:v>
                </c:pt>
                <c:pt idx="1">
                  <c:v>vino</c:v>
                </c:pt>
                <c:pt idx="2">
                  <c:v>žestoka pića</c:v>
                </c:pt>
                <c:pt idx="3">
                  <c:v>sve vrste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45.8</c:v>
                </c:pt>
                <c:pt idx="1">
                  <c:v>25.1</c:v>
                </c:pt>
                <c:pt idx="2">
                  <c:v>18.899999999999999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A9-F34F-A575-2FA5FECD09D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H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H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r-HR" sz="1400" dirty="0"/>
              <a:t>Istovremeno konzumiranje više vrsta alkohola</a:t>
            </a:r>
            <a:endParaRPr lang="en-GB" sz="1400" dirty="0"/>
          </a:p>
        </c:rich>
      </c:tx>
      <c:layout>
        <c:manualLayout>
          <c:xMode val="edge"/>
          <c:yMode val="edge"/>
          <c:x val="0.105549404533594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H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48.7</c:v>
                </c:pt>
                <c:pt idx="1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A7-504A-A16D-580D51BE98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BA7-504A-A16D-580D51BE98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BA7-504A-A16D-580D51BE9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796943440"/>
        <c:axId val="-796948880"/>
      </c:barChart>
      <c:catAx>
        <c:axId val="-7969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R"/>
          </a:p>
        </c:txPr>
        <c:crossAx val="-796948880"/>
        <c:crosses val="autoZero"/>
        <c:auto val="1"/>
        <c:lblAlgn val="ctr"/>
        <c:lblOffset val="100"/>
        <c:noMultiLvlLbl val="0"/>
      </c:catAx>
      <c:valAx>
        <c:axId val="-79694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R"/>
          </a:p>
        </c:txPr>
        <c:crossAx val="-79694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H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r-HR" sz="1400" dirty="0"/>
              <a:t>Eksanje alkoholnih pića</a:t>
            </a:r>
            <a:endParaRPr lang="en-GB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H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31.4</c:v>
                </c:pt>
                <c:pt idx="1">
                  <c:v>68.599999999999994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41-F944-AE1C-9E71D3D7C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6941-F944-AE1C-9E71D3D7C5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6941-F944-AE1C-9E71D3D7C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796948336"/>
        <c:axId val="-796946160"/>
      </c:barChart>
      <c:catAx>
        <c:axId val="-79694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R"/>
          </a:p>
        </c:txPr>
        <c:crossAx val="-796946160"/>
        <c:crosses val="autoZero"/>
        <c:auto val="1"/>
        <c:lblAlgn val="ctr"/>
        <c:lblOffset val="100"/>
        <c:noMultiLvlLbl val="0"/>
      </c:catAx>
      <c:valAx>
        <c:axId val="-79694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R"/>
          </a:p>
        </c:txPr>
        <c:crossAx val="-79694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H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5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6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18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57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095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963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35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2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7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7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3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6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8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1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6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6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majdak@pravo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62318"/>
            <a:ext cx="7766936" cy="2070847"/>
          </a:xfrm>
        </p:spPr>
        <p:txBody>
          <a:bodyPr/>
          <a:lstStyle/>
          <a:p>
            <a:br>
              <a:rPr lang="hr-HR" sz="36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hr-HR" sz="36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hr-HR" sz="36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hr-HR" sz="36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hr-HR" sz="36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hr-HR" sz="3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Uloga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roditelja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i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vršnjaka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u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objašnjenju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konzumacije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alkohola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mladih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321425"/>
            <a:ext cx="7766936" cy="1826308"/>
          </a:xfrm>
        </p:spPr>
        <p:txBody>
          <a:bodyPr/>
          <a:lstStyle/>
          <a:p>
            <a:r>
              <a:rPr lang="hr-HR" i="1" dirty="0">
                <a:solidFill>
                  <a:schemeClr val="accent2">
                    <a:lumMod val="50000"/>
                  </a:schemeClr>
                </a:solidFill>
              </a:rPr>
              <a:t>Izv.prof.dr.sc. Marijana Majdak</a:t>
            </a:r>
          </a:p>
          <a:p>
            <a:r>
              <a:rPr lang="hr-HR" i="1" dirty="0" err="1">
                <a:solidFill>
                  <a:schemeClr val="accent2">
                    <a:lumMod val="50000"/>
                  </a:schemeClr>
                </a:solidFill>
              </a:rPr>
              <a:t>Mag.soc.rada</a:t>
            </a:r>
            <a:r>
              <a:rPr lang="hr-HR" i="1" dirty="0">
                <a:solidFill>
                  <a:schemeClr val="accent2">
                    <a:lumMod val="50000"/>
                  </a:schemeClr>
                </a:solidFill>
              </a:rPr>
              <a:t> Katarina Novosel</a:t>
            </a:r>
          </a:p>
          <a:p>
            <a:r>
              <a:rPr lang="hr-HR" i="1" dirty="0">
                <a:solidFill>
                  <a:schemeClr val="accent2">
                    <a:lumMod val="50000"/>
                  </a:schemeClr>
                </a:solidFill>
              </a:rPr>
              <a:t>Pravni fakultet Sveučilište u Zagrebu</a:t>
            </a:r>
          </a:p>
          <a:p>
            <a:r>
              <a:rPr lang="hr-HR" i="1" dirty="0">
                <a:solidFill>
                  <a:schemeClr val="accent2">
                    <a:lumMod val="50000"/>
                  </a:schemeClr>
                </a:solidFill>
              </a:rPr>
              <a:t>Studijski centar socijalnog rada</a:t>
            </a:r>
            <a:endParaRPr lang="en-GB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07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5153"/>
            <a:ext cx="8596668" cy="699247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Rezultati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14400"/>
            <a:ext cx="8596668" cy="512696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Konzumacija alkohola</a:t>
            </a:r>
          </a:p>
          <a:p>
            <a:pPr marL="0" indent="0">
              <a:buNone/>
            </a:pPr>
            <a:r>
              <a:rPr lang="hr-HR" sz="1600" dirty="0"/>
              <a:t>Učestalost konzumacije alkohola sudionika istraživanja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40534743"/>
              </p:ext>
            </p:extLst>
          </p:nvPr>
        </p:nvGraphicFramePr>
        <p:xfrm>
          <a:off x="677334" y="1707776"/>
          <a:ext cx="8117042" cy="497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1595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5153"/>
            <a:ext cx="8596668" cy="699247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Rezultati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14400"/>
            <a:ext cx="8596668" cy="512696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Konzumacija alkohola</a:t>
            </a:r>
          </a:p>
          <a:p>
            <a:pPr marL="0" indent="0">
              <a:buNone/>
            </a:pPr>
            <a:r>
              <a:rPr lang="hr-HR" sz="1600" dirty="0"/>
              <a:t>Koliko pića u prosjeku popiju kada konzumiraju alkohol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511466588"/>
              </p:ext>
            </p:extLst>
          </p:nvPr>
        </p:nvGraphicFramePr>
        <p:xfrm>
          <a:off x="677334" y="1788459"/>
          <a:ext cx="7996019" cy="434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47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5153"/>
            <a:ext cx="8596668" cy="699247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Rezultati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14400"/>
            <a:ext cx="8596668" cy="512696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Konzumacija alkohola</a:t>
            </a:r>
          </a:p>
          <a:p>
            <a:pPr marL="0" indent="0">
              <a:buNone/>
            </a:pPr>
            <a:r>
              <a:rPr lang="hr-HR" sz="1600" dirty="0"/>
              <a:t>Vrsta alkoholnih pića koju konzumiraju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70341954"/>
              </p:ext>
            </p:extLst>
          </p:nvPr>
        </p:nvGraphicFramePr>
        <p:xfrm>
          <a:off x="677334" y="1734671"/>
          <a:ext cx="7753972" cy="44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2186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5153"/>
            <a:ext cx="8596668" cy="699247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Rezultati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14400"/>
            <a:ext cx="4956984" cy="551329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Konzumacija alkohola</a:t>
            </a:r>
          </a:p>
          <a:p>
            <a:pPr marL="0" indent="0">
              <a:buNone/>
            </a:pPr>
            <a:r>
              <a:rPr lang="hr-HR" sz="1600" dirty="0"/>
              <a:t>Istovremeno konzumiranje više vrsta alkoholnih pića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437154486"/>
              </p:ext>
            </p:extLst>
          </p:nvPr>
        </p:nvGraphicFramePr>
        <p:xfrm>
          <a:off x="677333" y="2487706"/>
          <a:ext cx="3908113" cy="3509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5419165" y="1223682"/>
            <a:ext cx="5553635" cy="52040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495739" y="1331721"/>
            <a:ext cx="4204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600" dirty="0"/>
              <a:t>Eksanje alkoholnih pića u kratkom vremenu</a:t>
            </a: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4274430596"/>
              </p:ext>
            </p:extLst>
          </p:nvPr>
        </p:nvGraphicFramePr>
        <p:xfrm>
          <a:off x="5419165" y="2487706"/>
          <a:ext cx="4281572" cy="3509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212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8941"/>
            <a:ext cx="8596668" cy="726141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Rezultati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5765"/>
            <a:ext cx="8596668" cy="5311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Percepcija roditeljskog prihvaćanja/odbijanja i konzumacije alkohola kod studenata prvih godina studija Sveučilišta u Zagrebu (N=227)</a:t>
            </a: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767612"/>
              </p:ext>
            </p:extLst>
          </p:nvPr>
        </p:nvGraphicFramePr>
        <p:xfrm>
          <a:off x="677334" y="1916454"/>
          <a:ext cx="5696572" cy="337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5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837">
                <a:tc>
                  <a:txBody>
                    <a:bodyPr/>
                    <a:lstStyle/>
                    <a:p>
                      <a:r>
                        <a:rPr lang="hr-HR" sz="1200" b="1" dirty="0" err="1">
                          <a:solidFill>
                            <a:schemeClr val="tx1"/>
                          </a:solidFill>
                        </a:rPr>
                        <a:t>Subskala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1" dirty="0">
                          <a:solidFill>
                            <a:schemeClr val="tx1"/>
                          </a:solidFill>
                        </a:rPr>
                        <a:t>Roditelj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1" dirty="0" err="1">
                          <a:solidFill>
                            <a:schemeClr val="tx1"/>
                          </a:solidFill>
                        </a:rPr>
                        <a:t>max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</a:rPr>
                        <a:t>SD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572">
                <a:tc>
                  <a:txBody>
                    <a:bodyPr/>
                    <a:lstStyle/>
                    <a:p>
                      <a:r>
                        <a:rPr lang="hr-HR" sz="1200" b="1" dirty="0"/>
                        <a:t>Toplina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Majka</a:t>
                      </a:r>
                    </a:p>
                    <a:p>
                      <a:r>
                        <a:rPr lang="hr-HR" sz="1200" b="0" dirty="0"/>
                        <a:t>Otac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8,88</a:t>
                      </a:r>
                    </a:p>
                    <a:p>
                      <a:r>
                        <a:rPr lang="hr-HR" sz="1200" b="0" dirty="0"/>
                        <a:t>10,22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5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20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3,09</a:t>
                      </a:r>
                    </a:p>
                    <a:p>
                      <a:r>
                        <a:rPr lang="hr-HR" sz="1200" b="0" dirty="0"/>
                        <a:t>3,87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hr-HR" sz="1200" b="1" dirty="0"/>
                        <a:t>Agresivnost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Majka</a:t>
                      </a:r>
                    </a:p>
                    <a:p>
                      <a:r>
                        <a:rPr lang="hr-HR" sz="1200" b="0" dirty="0"/>
                        <a:t>Otac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9,87</a:t>
                      </a:r>
                    </a:p>
                    <a:p>
                      <a:r>
                        <a:rPr lang="hr-HR" sz="1200" b="0" dirty="0"/>
                        <a:t>9,30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7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23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2,65</a:t>
                      </a:r>
                    </a:p>
                    <a:p>
                      <a:r>
                        <a:rPr lang="hr-HR" sz="1200" b="0" dirty="0"/>
                        <a:t>3,3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hr-HR" sz="1200" b="1" dirty="0"/>
                        <a:t>Indiferentnost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Majka</a:t>
                      </a:r>
                    </a:p>
                    <a:p>
                      <a:r>
                        <a:rPr lang="hr-HR" sz="1200" b="0" dirty="0"/>
                        <a:t>Otac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7,98</a:t>
                      </a:r>
                    </a:p>
                    <a:p>
                      <a:r>
                        <a:rPr lang="hr-HR" sz="1200" b="0" dirty="0"/>
                        <a:t>8,97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6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24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2,47</a:t>
                      </a:r>
                    </a:p>
                    <a:p>
                      <a:r>
                        <a:rPr lang="hr-HR" sz="1200" b="0" dirty="0"/>
                        <a:t>3,54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307">
                <a:tc>
                  <a:txBody>
                    <a:bodyPr/>
                    <a:lstStyle/>
                    <a:p>
                      <a:r>
                        <a:rPr lang="hr-HR" sz="1200" b="1" dirty="0" err="1"/>
                        <a:t>Nedifrencirano</a:t>
                      </a:r>
                      <a:r>
                        <a:rPr lang="hr-HR" sz="1200" b="1" dirty="0"/>
                        <a:t> odbijanje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Majka</a:t>
                      </a:r>
                    </a:p>
                    <a:p>
                      <a:r>
                        <a:rPr lang="hr-HR" sz="1200" b="0" dirty="0"/>
                        <a:t>Otac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8,18</a:t>
                      </a:r>
                    </a:p>
                    <a:p>
                      <a:r>
                        <a:rPr lang="hr-HR" sz="1200" b="0" dirty="0"/>
                        <a:t>8,23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6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24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2,94</a:t>
                      </a:r>
                    </a:p>
                    <a:p>
                      <a:r>
                        <a:rPr lang="hr-HR" sz="1200" b="0" dirty="0"/>
                        <a:t>3,73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572">
                <a:tc>
                  <a:txBody>
                    <a:bodyPr/>
                    <a:lstStyle/>
                    <a:p>
                      <a:r>
                        <a:rPr lang="hr-HR" sz="1200" b="1" dirty="0"/>
                        <a:t>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Majka</a:t>
                      </a:r>
                    </a:p>
                    <a:p>
                      <a:r>
                        <a:rPr lang="hr-HR" sz="1200" b="0" dirty="0"/>
                        <a:t>Otac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34,9</a:t>
                      </a:r>
                    </a:p>
                    <a:p>
                      <a:r>
                        <a:rPr lang="hr-HR" sz="1200" b="0" dirty="0"/>
                        <a:t>36,73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24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87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9,7</a:t>
                      </a:r>
                    </a:p>
                    <a:p>
                      <a:r>
                        <a:rPr lang="hr-HR" sz="1200" b="0" dirty="0"/>
                        <a:t>12,72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572">
                <a:tc>
                  <a:txBody>
                    <a:bodyPr/>
                    <a:lstStyle/>
                    <a:p>
                      <a:r>
                        <a:rPr lang="hr-HR" sz="1200" b="1" dirty="0"/>
                        <a:t>SOD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Majka</a:t>
                      </a:r>
                    </a:p>
                    <a:p>
                      <a:r>
                        <a:rPr lang="hr-HR" sz="1200" b="0" dirty="0"/>
                        <a:t>Otac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26,02</a:t>
                      </a:r>
                    </a:p>
                    <a:p>
                      <a:r>
                        <a:rPr lang="hr-HR" sz="1200" b="0" dirty="0"/>
                        <a:t>26,5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19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67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7,25</a:t>
                      </a:r>
                    </a:p>
                    <a:p>
                      <a:r>
                        <a:rPr lang="hr-HR" sz="1200" b="0" dirty="0"/>
                        <a:t>9,7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1329" y="5419165"/>
            <a:ext cx="10488706" cy="12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sz="1400" dirty="0">
                <a:solidFill>
                  <a:schemeClr val="tx1"/>
                </a:solidFill>
              </a:rPr>
              <a:t>Sudionici od roditelja doživljavaju i prihvaćanje i odbijanje. Prema rezultatu doživljavaju više topline i prihvaćanja od strane oca, a više agresivnosti od strane majke. Također od oca doživljavaju i više indiferentnosti i nediferenciranog odbijanja. Indeks prihvaćanja/odbijanja je veći kod očeva u korist složenog odbijanja (indiferentnost i nediferencirano odbijanje). </a:t>
            </a:r>
          </a:p>
          <a:p>
            <a:pPr algn="just"/>
            <a:r>
              <a:rPr lang="hr-HR" sz="1400" dirty="0">
                <a:solidFill>
                  <a:schemeClr val="tx1"/>
                </a:solidFill>
              </a:rPr>
              <a:t>Nema statistički značajne razlike u povezanosti između percepcije roditeljskog prihvaćanja/odbijanja i konzumacije alkoholnih pića kod studenata sudionika ovog istraživanja.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65576" y="1916454"/>
            <a:ext cx="3684495" cy="2225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hr-HR" sz="1400" b="1" dirty="0">
                <a:solidFill>
                  <a:schemeClr val="tx1"/>
                </a:solidFill>
              </a:rPr>
              <a:t>Problem:</a:t>
            </a:r>
          </a:p>
          <a:p>
            <a:pPr algn="ctr"/>
            <a:endParaRPr lang="hr-HR" sz="1400" dirty="0">
              <a:solidFill>
                <a:schemeClr val="tx1"/>
              </a:solidFill>
            </a:endParaRP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Nema statistički značajne povezanosti između percepcije roditeljskog prihvaćanja/odbijanja i konzumacije alkoholnih pića kod sudionika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45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2047"/>
            <a:ext cx="8596668" cy="726141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Rezultati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5765"/>
            <a:ext cx="8596668" cy="5311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Percepcija vršnjačkog pritiska i konzumacije alkohola kod studenata prvih godina studija Sveučilišta u Zagrebu (N=227)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551329" y="3337460"/>
            <a:ext cx="4518212" cy="244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sz="1400" dirty="0">
                <a:solidFill>
                  <a:schemeClr val="tx1"/>
                </a:solidFill>
              </a:rPr>
              <a:t>Sudionici istraživanja pokazuju </a:t>
            </a:r>
            <a:r>
              <a:rPr lang="hr-HR" sz="1400" dirty="0" err="1">
                <a:solidFill>
                  <a:schemeClr val="tx1"/>
                </a:solidFill>
              </a:rPr>
              <a:t>iznadprosjećnu</a:t>
            </a:r>
            <a:r>
              <a:rPr lang="hr-HR" sz="1400" dirty="0">
                <a:solidFill>
                  <a:schemeClr val="tx1"/>
                </a:solidFill>
              </a:rPr>
              <a:t> podložnost vršnjačkom pritisku . </a:t>
            </a:r>
          </a:p>
          <a:p>
            <a:pPr algn="just"/>
            <a:endParaRPr lang="hr-HR" sz="1400" dirty="0">
              <a:solidFill>
                <a:schemeClr val="tx1"/>
              </a:solidFill>
            </a:endParaRPr>
          </a:p>
          <a:p>
            <a:pPr algn="just"/>
            <a:r>
              <a:rPr lang="hr-HR" sz="1400" dirty="0">
                <a:solidFill>
                  <a:schemeClr val="tx1"/>
                </a:solidFill>
              </a:rPr>
              <a:t>Postoji statistički značajna povezanost između percepcije vršnjačkog pritiska i prosječnog broja konzumiranih alkoholnih pića prilikom jedne konzumacije (r = 0,143,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0,05) kao i između percepcije vršnjačkog pritiska i konzumacije više vrsta alkoholnih pića (r = 0,14, p &lt; 0,05).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131695"/>
              </p:ext>
            </p:extLst>
          </p:nvPr>
        </p:nvGraphicFramePr>
        <p:xfrm>
          <a:off x="551329" y="2171151"/>
          <a:ext cx="451821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Vršnjački pritisak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err="1">
                          <a:solidFill>
                            <a:schemeClr val="tx1"/>
                          </a:solidFill>
                        </a:rPr>
                        <a:t>max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SD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46,54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11,79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95682" y="2171151"/>
            <a:ext cx="3604325" cy="2481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>
                <a:solidFill>
                  <a:schemeClr val="tx1"/>
                </a:solidFill>
              </a:rPr>
              <a:t>2. Problem</a:t>
            </a:r>
          </a:p>
          <a:p>
            <a:pPr algn="ctr"/>
            <a:endParaRPr lang="hr-HR" sz="1400" dirty="0">
              <a:solidFill>
                <a:schemeClr val="tx1"/>
              </a:solidFill>
            </a:endParaRP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Djelomično potvrđeno:</a:t>
            </a: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Studenti koji percipiraju više vršnjačkog pritiska piju više različitih vrsta alkoholnih pića pri jednoj konzumaciji 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2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2047"/>
            <a:ext cx="8596668" cy="726141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Rezultati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5765"/>
            <a:ext cx="8596668" cy="5311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Percepcija roditeljskog prihvaćanja/odbijanja i vršnjačkog pritiska kod studenata prvih godina studija Sveučilišta u Zagrebu (N=227)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551328" y="2057400"/>
            <a:ext cx="5419165" cy="2595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sz="1400" dirty="0">
                <a:solidFill>
                  <a:schemeClr val="tx1"/>
                </a:solidFill>
              </a:rPr>
              <a:t>Percipirani vršnjački pritisak je u statistički značajnoj korelaciji sa roditeljskom agresivnošću i neprijateljstvom (majka: r = 0,194,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0,05; otac: </a:t>
            </a:r>
            <a:r>
              <a:rPr lang="hr-HR" sz="1400" dirty="0">
                <a:solidFill>
                  <a:schemeClr val="tx1"/>
                </a:solidFill>
              </a:rPr>
              <a:t>r = 0,153,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0,05), roditeljskom indiferentnošću i zanemarivanjem (</a:t>
            </a:r>
            <a:r>
              <a:rPr lang="hr-HR" sz="1400" dirty="0">
                <a:solidFill>
                  <a:schemeClr val="tx1"/>
                </a:solidFill>
              </a:rPr>
              <a:t>majka: r = 0,239,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0,05; otac: </a:t>
            </a:r>
            <a:r>
              <a:rPr lang="hr-HR" sz="1400" dirty="0">
                <a:solidFill>
                  <a:schemeClr val="tx1"/>
                </a:solidFill>
              </a:rPr>
              <a:t>r = 0,199,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0,05), roditeljskim nediferenciranim odbijanjem (</a:t>
            </a:r>
            <a:r>
              <a:rPr lang="hr-HR" sz="1400" dirty="0">
                <a:solidFill>
                  <a:schemeClr val="tx1"/>
                </a:solidFill>
              </a:rPr>
              <a:t>majka: r = 0,185,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0,05; otac: </a:t>
            </a:r>
            <a:r>
              <a:rPr lang="hr-HR" sz="1400" dirty="0">
                <a:solidFill>
                  <a:schemeClr val="tx1"/>
                </a:solidFill>
              </a:rPr>
              <a:t>r = 0,158,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0,05), te </a:t>
            </a:r>
            <a:r>
              <a:rPr lang="hr-HR" sz="1400" dirty="0" err="1">
                <a:solidFill>
                  <a:schemeClr val="tx1"/>
                </a:solidFill>
                <a:latin typeface="Trebuchet MS" panose="020B0603020202020204" pitchFamily="34" charset="0"/>
              </a:rPr>
              <a:t>indexom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 prihvaćanja/odbijanja (</a:t>
            </a:r>
            <a:r>
              <a:rPr lang="hr-HR" sz="1400" dirty="0">
                <a:solidFill>
                  <a:schemeClr val="tx1"/>
                </a:solidFill>
              </a:rPr>
              <a:t>majka: r = 0,181,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0,05; otac: </a:t>
            </a:r>
            <a:r>
              <a:rPr lang="hr-HR" sz="1400" dirty="0">
                <a:solidFill>
                  <a:schemeClr val="tx1"/>
                </a:solidFill>
              </a:rPr>
              <a:t>r = 0,134,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0,05) i složenim odbijanjem roditelja (</a:t>
            </a:r>
            <a:r>
              <a:rPr lang="hr-HR" sz="1400" dirty="0">
                <a:solidFill>
                  <a:schemeClr val="tx1"/>
                </a:solidFill>
              </a:rPr>
              <a:t>majka: r = 0,227,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0,05; otac: </a:t>
            </a:r>
            <a:r>
              <a:rPr lang="hr-HR" sz="1400" dirty="0">
                <a:solidFill>
                  <a:schemeClr val="tx1"/>
                </a:solidFill>
              </a:rPr>
              <a:t>r = 0,185,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0,05).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7694" y="2057401"/>
            <a:ext cx="3617259" cy="2595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>
                <a:solidFill>
                  <a:schemeClr val="tx1"/>
                </a:solidFill>
              </a:rPr>
              <a:t>3. Problem</a:t>
            </a:r>
          </a:p>
          <a:p>
            <a:pPr algn="ctr"/>
            <a:endParaRPr lang="hr-HR" sz="1400" dirty="0">
              <a:solidFill>
                <a:schemeClr val="tx1"/>
              </a:solidFill>
            </a:endParaRP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Potvrđeno:</a:t>
            </a: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Studenti koji percipiraju više različitih oblika odbijanja od strane roditelja percipiraju i više vršnjačkog pritiska.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07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2047"/>
            <a:ext cx="8596668" cy="726141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Rezultati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5765"/>
            <a:ext cx="8596668" cy="5311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/>
              <a:t>Socio</a:t>
            </a:r>
            <a:r>
              <a:rPr lang="hr-HR" dirty="0"/>
              <a:t>-demografska obilježja sudionika (N=227) i konzumacija alkohola</a:t>
            </a:r>
          </a:p>
        </p:txBody>
      </p:sp>
      <p:sp>
        <p:nvSpPr>
          <p:cNvPr id="5" name="Rectangle 4"/>
          <p:cNvSpPr/>
          <p:nvPr/>
        </p:nvSpPr>
        <p:spPr>
          <a:xfrm>
            <a:off x="551329" y="1801906"/>
            <a:ext cx="4975412" cy="3348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sz="1400" dirty="0">
                <a:solidFill>
                  <a:schemeClr val="tx1"/>
                </a:solidFill>
              </a:rPr>
              <a:t>Postoji statistički značajna povezanost između učestalosti konzumacije alkoholnih pića i spola sudionika (r = - 0,163, p </a:t>
            </a:r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&lt; 0,05), te bračnog statusa oca (r = 0,132, p &lt; 0,05).</a:t>
            </a:r>
          </a:p>
          <a:p>
            <a:pPr algn="just"/>
            <a:endParaRPr lang="hr-HR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Postoji statistički značajna povezanost između prosječnog broja alkoholnih pića prilikom jedna konzumacije i obrazovnog statusa majke (r = 0,152, p &lt; 0,05), te subjektivne procjene materijalnog statusa obitelji (r = 0,203, p &lt; 0,05).</a:t>
            </a:r>
          </a:p>
          <a:p>
            <a:pPr algn="just"/>
            <a:endParaRPr lang="hr-HR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hr-H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Postoji statistički značajna povezanost između konzumacije više vrsta alkoholnih pića i bračnog statusa oca (r = 0,157, p &lt; 0,05).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9812" y="1801906"/>
            <a:ext cx="4585959" cy="3348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>
                <a:solidFill>
                  <a:schemeClr val="tx1"/>
                </a:solidFill>
              </a:rPr>
              <a:t>4. Problem</a:t>
            </a:r>
          </a:p>
          <a:p>
            <a:pPr algn="ctr"/>
            <a:endParaRPr lang="hr-HR" sz="1400" b="1" dirty="0">
              <a:solidFill>
                <a:schemeClr val="tx1"/>
              </a:solidFill>
            </a:endParaRP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Studenti češće konzumiraju alkohol nego studentice. </a:t>
            </a:r>
          </a:p>
          <a:p>
            <a:pPr algn="ctr"/>
            <a:endParaRPr lang="hr-HR" sz="1400" dirty="0">
              <a:solidFill>
                <a:schemeClr val="tx1"/>
              </a:solidFill>
            </a:endParaRP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Studenti koji dolaze iz nepotpunih obitelji u kojima otac živi odvojeno učestalije konzumiraju alkohol. </a:t>
            </a:r>
          </a:p>
          <a:p>
            <a:pPr algn="ctr"/>
            <a:endParaRPr lang="hr-HR" sz="1400" dirty="0">
              <a:solidFill>
                <a:schemeClr val="tx1"/>
              </a:solidFill>
            </a:endParaRP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Studenti čije majke su nižeg obrazovnog statusa više konzumiraju alkohol. </a:t>
            </a:r>
          </a:p>
          <a:p>
            <a:pPr algn="ctr"/>
            <a:endParaRPr lang="hr-HR" sz="1400" dirty="0">
              <a:solidFill>
                <a:schemeClr val="tx1"/>
              </a:solidFill>
            </a:endParaRP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Studenti koji materijalni status svoje obitelji procjenjuju boljim konzumiraju više vrsta alkoholnih pića pri konzumaciji.</a:t>
            </a:r>
          </a:p>
        </p:txBody>
      </p:sp>
    </p:spTree>
    <p:extLst>
      <p:ext uri="{BB962C8B-B14F-4D97-AF65-F5344CB8AC3E}">
        <p14:creationId xmlns:p14="http://schemas.microsoft.com/office/powerpoint/2010/main" val="2105216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5835"/>
            <a:ext cx="8596668" cy="793377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chemeClr val="accent2">
                    <a:lumMod val="50000"/>
                  </a:schemeClr>
                </a:solidFill>
              </a:rPr>
              <a:t>Zaključak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4365"/>
            <a:ext cx="8596668" cy="4736997"/>
          </a:xfrm>
        </p:spPr>
        <p:txBody>
          <a:bodyPr>
            <a:normAutofit/>
          </a:bodyPr>
          <a:lstStyle/>
          <a:p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Rezultati ovog istraživanja pokazuju da su studenti prve godine iznadprosječno podložni vršnjačkom pritisku</a:t>
            </a:r>
          </a:p>
          <a:p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Pod vršnjačkim pritiskom učestalije konzumiraju više vrsta alkoholnih pića</a:t>
            </a:r>
          </a:p>
          <a:p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Studenti koji doživljavaju više odbacivanja od strane roditelja podložniji su vršnjačkom pritisku</a:t>
            </a:r>
          </a:p>
          <a:p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Studenti učestalije konzumiraju alkohol nego studentice</a:t>
            </a:r>
          </a:p>
          <a:p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Studenti koji dolaze iz obitelji gdje otac živi odvojeno učestalije konzumiraju alkohol</a:t>
            </a:r>
          </a:p>
          <a:p>
            <a:pPr algn="just"/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Studenti čije majke su nižeg obrazovnog statusa više konzumiraju alkohol</a:t>
            </a:r>
          </a:p>
          <a:p>
            <a:pPr algn="just"/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Studenti koji materijalni status svoje obitelji procjenjuju boljim konzumiraju više vrsta alkoholnih pića pri konzumaciji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951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6176"/>
            <a:ext cx="8596668" cy="779930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chemeClr val="accent2">
                    <a:lumMod val="50000"/>
                  </a:schemeClr>
                </a:solidFill>
              </a:rPr>
              <a:t>Prijedlozi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16106"/>
            <a:ext cx="8596668" cy="4925257"/>
          </a:xfrm>
        </p:spPr>
        <p:txBody>
          <a:bodyPr/>
          <a:lstStyle/>
          <a:p>
            <a:r>
              <a:rPr lang="hr-HR" dirty="0"/>
              <a:t>Preventivni programi informiranja, obrazovanja i pružanja podrške obiteljima, mladima – studentima</a:t>
            </a:r>
          </a:p>
          <a:p>
            <a:r>
              <a:rPr lang="hr-HR" dirty="0"/>
              <a:t>Kvaliteta vremena koje se provodi sa roditeljima i vršnjacima</a:t>
            </a:r>
          </a:p>
          <a:p>
            <a:r>
              <a:rPr lang="hr-HR" dirty="0"/>
              <a:t>Rad na odnosima u obitelji (povezanost i toplina)</a:t>
            </a:r>
          </a:p>
          <a:p>
            <a:r>
              <a:rPr lang="hr-HR" dirty="0"/>
              <a:t>Rad na samopoštovanju i jačanju osobnosti u svrhu odupiranja vršnjačkom pritisku</a:t>
            </a:r>
          </a:p>
          <a:p>
            <a:r>
              <a:rPr lang="hr-HR" dirty="0"/>
              <a:t>Informiranje studenata o štetnim utjecajima konzumacije alkohola</a:t>
            </a:r>
          </a:p>
          <a:p>
            <a:r>
              <a:rPr lang="hr-HR" dirty="0"/>
              <a:t>Potrebno: posebni programi za brucoše (podrška, edukacija, informiranje) u okviru sveučilišta i fakulteta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>
                <a:hlinkClick r:id="rId2"/>
              </a:rPr>
              <a:t>mmajdak@pravo.hr</a:t>
            </a: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35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4047"/>
          </a:xfrm>
        </p:spPr>
        <p:txBody>
          <a:bodyPr>
            <a:normAutofit fontScale="90000"/>
          </a:bodyPr>
          <a:lstStyle/>
          <a:p>
            <a:r>
              <a:rPr lang="hr-HR" sz="3200" dirty="0">
                <a:solidFill>
                  <a:schemeClr val="accent2">
                    <a:lumMod val="50000"/>
                  </a:schemeClr>
                </a:solidFill>
              </a:rPr>
              <a:t>Obitelj, vršnjaci i konzumacija alkohola kod mladih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128" y="1758110"/>
            <a:ext cx="5636996" cy="2571844"/>
          </a:xfrm>
        </p:spPr>
        <p:txBody>
          <a:bodyPr>
            <a:normAutofit lnSpcReduction="10000"/>
          </a:bodyPr>
          <a:lstStyle/>
          <a:p>
            <a:r>
              <a:rPr lang="hr-HR" dirty="0"/>
              <a:t>Brojna istraživanja pokazuju da su mnogi aspekti obiteljskog života povezani sa konzumacijom alkohola kod mladih</a:t>
            </a:r>
          </a:p>
          <a:p>
            <a:pPr marL="0" indent="0">
              <a:buNone/>
            </a:pPr>
            <a:r>
              <a:rPr lang="hr-HR" i="1" dirty="0"/>
              <a:t>(</a:t>
            </a:r>
            <a:r>
              <a:rPr lang="hr-HR" i="1" dirty="0" err="1"/>
              <a:t>Campo</a:t>
            </a:r>
            <a:r>
              <a:rPr lang="hr-HR" i="1" dirty="0"/>
              <a:t> i </a:t>
            </a:r>
            <a:r>
              <a:rPr lang="hr-HR" i="1" dirty="0" err="1"/>
              <a:t>Rohner</a:t>
            </a:r>
            <a:r>
              <a:rPr lang="hr-HR" i="1" dirty="0"/>
              <a:t>, 1992., </a:t>
            </a:r>
            <a:r>
              <a:rPr lang="hr-HR" i="1" dirty="0" err="1"/>
              <a:t>Rohner</a:t>
            </a:r>
            <a:r>
              <a:rPr lang="hr-HR" i="1" dirty="0"/>
              <a:t> i </a:t>
            </a:r>
            <a:r>
              <a:rPr lang="hr-HR" i="1" dirty="0" err="1"/>
              <a:t>Britner</a:t>
            </a:r>
            <a:r>
              <a:rPr lang="hr-HR" i="1" dirty="0"/>
              <a:t>, 2002., </a:t>
            </a:r>
            <a:r>
              <a:rPr lang="hr-HR" i="1" dirty="0" err="1"/>
              <a:t>Brickmayer</a:t>
            </a:r>
            <a:r>
              <a:rPr lang="hr-HR" i="1" dirty="0"/>
              <a:t> i sur. 2004., </a:t>
            </a:r>
            <a:r>
              <a:rPr lang="hr-HR" i="1" dirty="0" err="1"/>
              <a:t>Chasin</a:t>
            </a:r>
            <a:r>
              <a:rPr lang="hr-HR" i="1" dirty="0"/>
              <a:t> i sur. 2005., Lacković-Grgin, 2006., </a:t>
            </a:r>
            <a:r>
              <a:rPr lang="hr-HR" i="1" dirty="0" err="1"/>
              <a:t>Kliewer</a:t>
            </a:r>
            <a:r>
              <a:rPr lang="hr-HR" i="1" dirty="0"/>
              <a:t> i </a:t>
            </a:r>
            <a:r>
              <a:rPr lang="hr-HR" i="1" dirty="0" err="1"/>
              <a:t>Murrelle</a:t>
            </a:r>
            <a:r>
              <a:rPr lang="hr-HR" i="1" dirty="0"/>
              <a:t>, 2007., Zrilić, 2008., </a:t>
            </a:r>
            <a:r>
              <a:rPr lang="hr-HR" i="1" dirty="0" err="1"/>
              <a:t>Raboteg</a:t>
            </a:r>
            <a:r>
              <a:rPr lang="hr-HR" i="1" dirty="0"/>
              <a:t>-Šarić, Sakoman i Brajša-</a:t>
            </a:r>
            <a:r>
              <a:rPr lang="hr-HR" i="1" dirty="0" err="1"/>
              <a:t>Žganec</a:t>
            </a:r>
            <a:r>
              <a:rPr lang="hr-HR" i="1" dirty="0"/>
              <a:t>, 2002., </a:t>
            </a:r>
            <a:r>
              <a:rPr lang="hr-HR" i="1" dirty="0" err="1"/>
              <a:t>Rohner</a:t>
            </a:r>
            <a:r>
              <a:rPr lang="hr-HR" i="1" dirty="0"/>
              <a:t> i </a:t>
            </a:r>
            <a:r>
              <a:rPr lang="hr-HR" i="1" dirty="0" err="1"/>
              <a:t>Khalueque</a:t>
            </a:r>
            <a:r>
              <a:rPr lang="hr-HR" i="1" dirty="0"/>
              <a:t>, 2010., </a:t>
            </a:r>
            <a:r>
              <a:rPr lang="hr-HR" i="1" dirty="0" err="1"/>
              <a:t>Mihić</a:t>
            </a:r>
            <a:r>
              <a:rPr lang="hr-HR" i="1" dirty="0"/>
              <a:t> i sur. 2013.)</a:t>
            </a:r>
            <a:endParaRPr lang="hr-HR" dirty="0"/>
          </a:p>
        </p:txBody>
      </p:sp>
      <p:sp>
        <p:nvSpPr>
          <p:cNvPr id="4" name="AutoShape 2" descr="Zamke popustljivog odgoja: Najveća zabluda je da su roditelji i djeca  prijatelji"/>
          <p:cNvSpPr>
            <a:spLocks noChangeAspect="1" noChangeArrowheads="1"/>
          </p:cNvSpPr>
          <p:nvPr/>
        </p:nvSpPr>
        <p:spPr bwMode="auto">
          <a:xfrm>
            <a:off x="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12 najvećih roditeljskih zabluda - Roditelji.h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12 najvećih roditeljskih zabluda - Roditelji.h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12 najvećih roditeljskih zabluda - Roditelji.h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12 najvećih roditeljskih zabluda - Roditelji.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758109"/>
            <a:ext cx="3997261" cy="257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0375" y="4329954"/>
            <a:ext cx="8549154" cy="2366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Kao glavni rizični čimbenici u obitelji ističu se: općenito loši obiteljski odnosi, ne komuniciranje, otuđenost, nepotpuna obitelj, nedostatak privrženosti roditeljima, nedostatak bliskosti, roditeljsko odbijanje i okrivljavanje, predbacivanje, slab roditeljski nadzor, konzumacija sredstava ovisnosti roditelja</a:t>
            </a:r>
          </a:p>
          <a:p>
            <a:pPr algn="ctr"/>
            <a:endParaRPr lang="hr-HR" dirty="0"/>
          </a:p>
          <a:p>
            <a:pPr algn="ctr"/>
            <a:r>
              <a:rPr lang="hr-HR" sz="1600" b="1" dirty="0" err="1">
                <a:solidFill>
                  <a:schemeClr val="accent2">
                    <a:lumMod val="50000"/>
                  </a:schemeClr>
                </a:solidFill>
              </a:rPr>
              <a:t>Rohnerova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 teorija roditeljskog prihvaćanja/odbijanja 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hr-HR" sz="1600" b="1" i="1" dirty="0" err="1">
                <a:solidFill>
                  <a:schemeClr val="accent2">
                    <a:lumMod val="50000"/>
                  </a:schemeClr>
                </a:solidFill>
              </a:rPr>
              <a:t>Parental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1600" b="1" i="1" dirty="0" err="1">
                <a:solidFill>
                  <a:schemeClr val="accent2">
                    <a:lumMod val="50000"/>
                  </a:schemeClr>
                </a:solidFill>
              </a:rPr>
              <a:t>Acceptance-rejection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1600" b="1" i="1" dirty="0" err="1">
                <a:solidFill>
                  <a:schemeClr val="accent2">
                    <a:lumMod val="50000"/>
                  </a:schemeClr>
                </a:solidFill>
              </a:rPr>
              <a:t>Theory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algn="ctr"/>
            <a:r>
              <a:rPr lang="hr-HR" sz="1400" i="1" dirty="0">
                <a:solidFill>
                  <a:schemeClr val="accent2">
                    <a:lumMod val="50000"/>
                  </a:schemeClr>
                </a:solidFill>
              </a:rPr>
              <a:t>Objašnjava i predviđa načine na koje roditeljsko prihvaćanje-odbijanje utječe na razvoj djeteta i njegovo funkcioniranje u odrasloj dobi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9555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4047"/>
          </a:xfrm>
        </p:spPr>
        <p:txBody>
          <a:bodyPr>
            <a:normAutofit fontScale="90000"/>
          </a:bodyPr>
          <a:lstStyle/>
          <a:p>
            <a:r>
              <a:rPr lang="hr-HR" sz="3200" dirty="0">
                <a:solidFill>
                  <a:schemeClr val="accent2">
                    <a:lumMod val="50000"/>
                  </a:schemeClr>
                </a:solidFill>
              </a:rPr>
              <a:t>Obitelj, vršnjaci i konzumacija alkohola kod mladih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906" y="1613647"/>
            <a:ext cx="5186095" cy="3361765"/>
          </a:xfrm>
        </p:spPr>
        <p:txBody>
          <a:bodyPr/>
          <a:lstStyle/>
          <a:p>
            <a:r>
              <a:rPr lang="hr-HR" dirty="0"/>
              <a:t>Istraživanja također pokazuju da je za konzumaciju alkohola i drugih sredstava ovisnosti kod mladih od iznimnog značaja utjecaj vršnjaka (</a:t>
            </a:r>
            <a:r>
              <a:rPr lang="hr-HR" dirty="0" err="1"/>
              <a:t>Perkins</a:t>
            </a:r>
            <a:r>
              <a:rPr lang="hr-HR" dirty="0"/>
              <a:t> i sur. 1999., </a:t>
            </a:r>
            <a:r>
              <a:rPr lang="hr-HR" dirty="0" err="1"/>
              <a:t>Borsary</a:t>
            </a:r>
            <a:r>
              <a:rPr lang="hr-HR" dirty="0"/>
              <a:t> i </a:t>
            </a:r>
            <a:r>
              <a:rPr lang="hr-HR" dirty="0" err="1"/>
              <a:t>Carey</a:t>
            </a:r>
            <a:r>
              <a:rPr lang="hr-HR" dirty="0"/>
              <a:t>, 2001., </a:t>
            </a:r>
            <a:r>
              <a:rPr lang="hr-HR" dirty="0" err="1"/>
              <a:t>O</a:t>
            </a:r>
            <a:r>
              <a:rPr lang="hr-HR" dirty="0" err="1">
                <a:latin typeface="Trebuchet MS" panose="020B0603020202020204" pitchFamily="34" charset="0"/>
              </a:rPr>
              <a:t>`Malley</a:t>
            </a:r>
            <a:r>
              <a:rPr lang="hr-HR" dirty="0">
                <a:latin typeface="Trebuchet MS" panose="020B0603020202020204" pitchFamily="34" charset="0"/>
              </a:rPr>
              <a:t> i </a:t>
            </a:r>
            <a:r>
              <a:rPr lang="hr-HR" dirty="0" err="1">
                <a:latin typeface="Trebuchet MS" panose="020B0603020202020204" pitchFamily="34" charset="0"/>
              </a:rPr>
              <a:t>Johnston</a:t>
            </a:r>
            <a:r>
              <a:rPr lang="hr-HR" dirty="0">
                <a:latin typeface="Trebuchet MS" panose="020B0603020202020204" pitchFamily="34" charset="0"/>
              </a:rPr>
              <a:t>, 2002., </a:t>
            </a:r>
            <a:r>
              <a:rPr lang="hr-HR" dirty="0"/>
              <a:t>Wood i sur. 2004., </a:t>
            </a:r>
            <a:r>
              <a:rPr lang="hr-HR" dirty="0" err="1"/>
              <a:t>Kypri</a:t>
            </a:r>
            <a:r>
              <a:rPr lang="hr-HR" dirty="0"/>
              <a:t> i sur. 2005.)</a:t>
            </a:r>
          </a:p>
        </p:txBody>
      </p:sp>
      <p:pic>
        <p:nvPicPr>
          <p:cNvPr id="2050" name="Picture 2" descr="Mladi i alkohol - Psihocentr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815352"/>
            <a:ext cx="3168525" cy="209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itisak vršnjaka u adolescenciji - Te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397188"/>
            <a:ext cx="3168526" cy="231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87906" y="3388658"/>
            <a:ext cx="5311588" cy="3321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Kao glavni rizični čimbenici vezani uz vršnjake ističu se: konzumacija alkohola vršnjaka, nastojanje mladih da ih vršnjaci prihvate i cijene, izravno ili neizravno poticanje od strane vršnjaka (društveni utjecaji, društveno modeliranje i percipirane norme)</a:t>
            </a:r>
          </a:p>
          <a:p>
            <a:pPr algn="ctr"/>
            <a:endParaRPr lang="hr-HR" sz="1600" dirty="0"/>
          </a:p>
          <a:p>
            <a:pPr algn="ctr"/>
            <a:endParaRPr lang="hr-HR" sz="1600" dirty="0"/>
          </a:p>
          <a:p>
            <a:pPr algn="ctr"/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Teorija socijalnog učenja 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hr-HR" sz="1600" b="1" i="1" dirty="0" err="1">
                <a:solidFill>
                  <a:schemeClr val="accent2">
                    <a:lumMod val="50000"/>
                  </a:schemeClr>
                </a:solidFill>
              </a:rPr>
              <a:t>Social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1600" b="1" i="1" dirty="0" err="1">
                <a:solidFill>
                  <a:schemeClr val="accent2">
                    <a:lumMod val="50000"/>
                  </a:schemeClr>
                </a:solidFill>
              </a:rPr>
              <a:t>learning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1600" b="1" i="1" dirty="0" err="1">
                <a:solidFill>
                  <a:schemeClr val="accent2">
                    <a:lumMod val="50000"/>
                  </a:schemeClr>
                </a:solidFill>
              </a:rPr>
              <a:t>Theory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algn="ctr"/>
            <a:r>
              <a:rPr lang="hr-HR" sz="1400" i="1" dirty="0">
                <a:solidFill>
                  <a:schemeClr val="accent2">
                    <a:lumMod val="50000"/>
                  </a:schemeClr>
                </a:solidFill>
              </a:rPr>
              <a:t>Mladi uče promatranjem i kopiranjem </a:t>
            </a:r>
          </a:p>
          <a:p>
            <a:pPr algn="ctr"/>
            <a:endParaRPr lang="hr-HR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Teorija socijalnog identiteta 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hr-HR" sz="1600" b="1" i="1" dirty="0" err="1">
                <a:solidFill>
                  <a:schemeClr val="accent2">
                    <a:lumMod val="50000"/>
                  </a:schemeClr>
                </a:solidFill>
              </a:rPr>
              <a:t>Social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1600" b="1" i="1" dirty="0" err="1">
                <a:solidFill>
                  <a:schemeClr val="accent2">
                    <a:lumMod val="50000"/>
                  </a:schemeClr>
                </a:solidFill>
              </a:rPr>
              <a:t>Identity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1600" b="1" i="1" dirty="0" err="1">
                <a:solidFill>
                  <a:schemeClr val="accent2">
                    <a:lumMod val="50000"/>
                  </a:schemeClr>
                </a:solidFill>
              </a:rPr>
              <a:t>Therory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) </a:t>
            </a:r>
          </a:p>
          <a:p>
            <a:pPr algn="ctr"/>
            <a:r>
              <a:rPr lang="hr-HR" sz="1400" i="1" dirty="0">
                <a:solidFill>
                  <a:schemeClr val="accent2">
                    <a:lumMod val="50000"/>
                  </a:schemeClr>
                </a:solidFill>
              </a:rPr>
              <a:t>budući da žele biti prihvaćeni od vršnjaka spremni su prihvatiti razmišljanja i ponašanje vršnjaka</a:t>
            </a:r>
          </a:p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18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447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accent2">
                    <a:lumMod val="50000"/>
                  </a:schemeClr>
                </a:solidFill>
              </a:rPr>
              <a:t>Studenti kao rizična populacija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0919"/>
            <a:ext cx="8596668" cy="4750444"/>
          </a:xfrm>
        </p:spPr>
        <p:txBody>
          <a:bodyPr/>
          <a:lstStyle/>
          <a:p>
            <a:r>
              <a:rPr lang="hr-HR" dirty="0"/>
              <a:t>Utjecaj vršnjaka iznimno je značajan upravo kod studenata i to studenata prve godine (brucoša). Mladi ljudi žele uspostaviti mrežu koja im može biti izvor potpore i intimnosti te im pomoći u prijelazu na fakultet nudeći nove socijalne prilike. Uporaba alkohola često olakšava usvajanje novog studentskog identiteta, kao i obilježavanje slobode od roditeljske kontrole </a:t>
            </a:r>
          </a:p>
          <a:p>
            <a:r>
              <a:rPr lang="hr-HR" dirty="0"/>
              <a:t>(</a:t>
            </a:r>
            <a:r>
              <a:rPr lang="hr-HR" dirty="0" err="1"/>
              <a:t>Petraities</a:t>
            </a:r>
            <a:r>
              <a:rPr lang="hr-HR" dirty="0"/>
              <a:t> i sur., 1995., </a:t>
            </a:r>
            <a:r>
              <a:rPr lang="hr-HR" dirty="0" err="1"/>
              <a:t>Maggs</a:t>
            </a:r>
            <a:r>
              <a:rPr lang="hr-HR" dirty="0"/>
              <a:t>, 1997., </a:t>
            </a:r>
            <a:r>
              <a:rPr lang="hr-HR" dirty="0" err="1"/>
              <a:t>Borsary</a:t>
            </a:r>
            <a:r>
              <a:rPr lang="hr-HR" dirty="0"/>
              <a:t> i </a:t>
            </a:r>
            <a:r>
              <a:rPr lang="hr-HR" dirty="0" err="1"/>
              <a:t>Carey</a:t>
            </a:r>
            <a:r>
              <a:rPr lang="hr-HR" dirty="0"/>
              <a:t>, 2001., </a:t>
            </a:r>
            <a:r>
              <a:rPr lang="hr-HR" dirty="0" err="1"/>
              <a:t>Trucco</a:t>
            </a:r>
            <a:r>
              <a:rPr lang="hr-HR" dirty="0"/>
              <a:t> i sur., 2011.)</a:t>
            </a:r>
          </a:p>
          <a:p>
            <a:r>
              <a:rPr lang="hr-HR" dirty="0"/>
              <a:t>U ljudskoj je prirodi tražiti obrasce koji dovode do formiranja grupa i pravljenja razlika između onih koji su u grupi i onih izvan nje. Degradiranjem slike o drugima ljudi povećavaju svoje samopouzdanje, održavaju pozitivnu sliku o sebi i jačaju socijalnu koheziju (</a:t>
            </a:r>
            <a:r>
              <a:rPr lang="hr-HR" dirty="0" err="1"/>
              <a:t>Cuharad</a:t>
            </a:r>
            <a:r>
              <a:rPr lang="hr-HR" dirty="0"/>
              <a:t> i Dayton, 2011.)</a:t>
            </a:r>
          </a:p>
          <a:p>
            <a:r>
              <a:rPr lang="hr-HR" dirty="0"/>
              <a:t>Brucoši su izloženi visokom riziku od konzumacije alkohola jer se prilagođavaju novom životnom stilu na fakultetu i pokušavaju razviti nova prijateljstva. Stoga će češće popustiti vršnjačkom pritisku u nadi da će se uspješno uklopiti u novo društvo i biti prihvaćeni (</a:t>
            </a:r>
            <a:r>
              <a:rPr lang="hr-HR" dirty="0" err="1"/>
              <a:t>Borsary</a:t>
            </a:r>
            <a:r>
              <a:rPr lang="hr-HR" dirty="0"/>
              <a:t> i </a:t>
            </a:r>
            <a:r>
              <a:rPr lang="hr-HR" dirty="0" err="1"/>
              <a:t>Carey</a:t>
            </a:r>
            <a:r>
              <a:rPr lang="hr-HR" dirty="0"/>
              <a:t>, 2001.)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56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3754"/>
            <a:ext cx="8596668" cy="578222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accent2">
                    <a:lumMod val="50000"/>
                  </a:schemeClr>
                </a:solidFill>
              </a:rPr>
              <a:t>Studenti kao rizična populacija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1976"/>
            <a:ext cx="8596668" cy="5647765"/>
          </a:xfrm>
        </p:spPr>
        <p:txBody>
          <a:bodyPr>
            <a:normAutofit fontScale="92500" lnSpcReduction="10000"/>
          </a:bodyPr>
          <a:lstStyle/>
          <a:p>
            <a:r>
              <a:rPr lang="hr-HR" sz="1900" dirty="0">
                <a:latin typeface="+mj-lt"/>
              </a:rPr>
              <a:t>Rezultati nekih istraživanja provedenih na temu konzumacije alkohola kod studenata pokazuju slijedeće:</a:t>
            </a:r>
          </a:p>
          <a:p>
            <a:r>
              <a:rPr lang="hr-HR" sz="1900" dirty="0">
                <a:latin typeface="+mj-lt"/>
              </a:rPr>
              <a:t>Studenti konzumiraju alkohol češće nego mladi koji nisu na fakultetu (godišnje), više konzumiraju alkohol studenti nego studentice (</a:t>
            </a:r>
            <a:r>
              <a:rPr lang="hr-HR" sz="1900" dirty="0" err="1">
                <a:latin typeface="+mj-lt"/>
              </a:rPr>
              <a:t>O`Malley</a:t>
            </a:r>
            <a:r>
              <a:rPr lang="hr-HR" sz="1900" dirty="0">
                <a:latin typeface="+mj-lt"/>
              </a:rPr>
              <a:t> i </a:t>
            </a:r>
            <a:r>
              <a:rPr lang="hr-HR" sz="1900" dirty="0" err="1">
                <a:latin typeface="+mj-lt"/>
              </a:rPr>
              <a:t>Johnston</a:t>
            </a:r>
            <a:r>
              <a:rPr lang="hr-HR" sz="1900" dirty="0">
                <a:latin typeface="+mj-lt"/>
              </a:rPr>
              <a:t>, 2002.) ali se ta razlika u spolu smanjuje (Anderson i </a:t>
            </a:r>
            <a:r>
              <a:rPr lang="hr-HR" sz="1900" dirty="0" err="1">
                <a:latin typeface="+mj-lt"/>
              </a:rPr>
              <a:t>Baumberg</a:t>
            </a:r>
            <a:r>
              <a:rPr lang="hr-HR" sz="1900" dirty="0">
                <a:latin typeface="+mj-lt"/>
              </a:rPr>
              <a:t>, 2006.)</a:t>
            </a:r>
          </a:p>
          <a:p>
            <a:r>
              <a:rPr lang="hr-HR" sz="1900" dirty="0" err="1">
                <a:latin typeface="+mj-lt"/>
              </a:rPr>
              <a:t>Prevalencija</a:t>
            </a:r>
            <a:r>
              <a:rPr lang="hr-HR" sz="1900" dirty="0">
                <a:latin typeface="+mj-lt"/>
              </a:rPr>
              <a:t> opasnog pijenja (konzumacija alkohola koja povećava rizik od ozljeda) je dvostruko veća među studentima nego među ostalom populacijom mladih (</a:t>
            </a:r>
            <a:r>
              <a:rPr lang="hr-HR" sz="1900" dirty="0" err="1">
                <a:latin typeface="+mj-lt"/>
              </a:rPr>
              <a:t>Kypri</a:t>
            </a:r>
            <a:r>
              <a:rPr lang="hr-HR" sz="1900" dirty="0">
                <a:latin typeface="+mj-lt"/>
              </a:rPr>
              <a:t> i sur. 2005.)</a:t>
            </a:r>
          </a:p>
          <a:p>
            <a:r>
              <a:rPr lang="hr-HR" sz="1900" dirty="0">
                <a:latin typeface="+mj-lt"/>
              </a:rPr>
              <a:t>U Hrvatskoj je Edukacijsko-rehabilitacijski fakultet 2014. proveo istraživanje na uzorku 1880 studenata u dobi od 19 do 41 godine. Rezultati su pokazali slijedeće: od svih sredstava ovisnosti najzastupljeniji je alkohol, zatim duhan pa onda droga. 96% studenata konzumira alkoholna pića (48,7 % jednom mjesečno, 41,3% dva do četiri puta mjesečno, 9% dva do tri puta tjedno)</a:t>
            </a:r>
          </a:p>
          <a:p>
            <a:r>
              <a:rPr lang="hr-HR" sz="1900" dirty="0">
                <a:latin typeface="+mj-lt"/>
              </a:rPr>
              <a:t>Istraživanje Wood i sur. 2001. pokazalo je da na konzumaciju alkohola kod studenata najviše utječe vršnjački pritisak</a:t>
            </a:r>
          </a:p>
          <a:p>
            <a:r>
              <a:rPr lang="hr-HR" sz="1900" dirty="0">
                <a:latin typeface="+mj-lt"/>
              </a:rPr>
              <a:t>Istraživanje Šestan, 2006. u Zadru pokazalo je da studenti alkohol povezuju sa druženjem i zabavom te da 99% studenata konzumira alkohol u društvu vršnjaka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21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3413"/>
            <a:ext cx="8596668" cy="59167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accent2">
                    <a:lumMod val="50000"/>
                  </a:schemeClr>
                </a:solidFill>
              </a:rPr>
              <a:t>Cilj istraživanja i problemi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7129"/>
            <a:ext cx="8596668" cy="535193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Cilj istraživanja bio je istražiti povezanost između percepcije roditeljskog prihvaćanja – odbacivanja, vršnjačkog pritiska i nekih </a:t>
            </a:r>
            <a:r>
              <a:rPr lang="hr-HR" dirty="0" err="1"/>
              <a:t>socio</a:t>
            </a:r>
            <a:r>
              <a:rPr lang="hr-HR" dirty="0"/>
              <a:t>-demografskih obilježja studenata prve godine studija sa konzumacijom alkohola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Problemi istraživanja: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1. Utvrditi povezanost između percepcije roditeljskog prihvaćanja – odbacivanja i konzumacije alkohola studenata prve godine studija Sveučilišta u Zagrebu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2. Utvrditi povezanost između percipiranog vršnjačkog pritiska i konzumacije alkohola studenata prve godine studija Sveučilišta u Zagrebu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3. Utvrditi povezanost između percepcije roditeljskog prihvaćanja – odbacivanja i percepcije vršnjačkog pritiska studenata prve godine studija Sveučilišta u Zagrebu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4. Utvrditi povezanost između nekih </a:t>
            </a:r>
            <a:r>
              <a:rPr lang="hr-HR" dirty="0" err="1">
                <a:solidFill>
                  <a:schemeClr val="accent2">
                    <a:lumMod val="50000"/>
                  </a:schemeClr>
                </a:solidFill>
              </a:rPr>
              <a:t>socio</a:t>
            </a: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-demografskih obilježja studenata prve godine studija Sveučilišta u Zagrebu (spol, bračni status roditelja studenata, obrazovanje roditelja studenata, subjektivna procjena materijalnog statusa obitelji) sa konzumacijom alkohola studenata sudionika u istraživanju</a:t>
            </a:r>
          </a:p>
          <a:p>
            <a:pPr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9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2047"/>
            <a:ext cx="8596668" cy="726141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Metodologija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4365"/>
            <a:ext cx="8596668" cy="508298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Uzorak</a:t>
            </a:r>
          </a:p>
          <a:p>
            <a:r>
              <a:rPr lang="hr-HR" dirty="0"/>
              <a:t>Prigodni, 227 studenata 1. godine studija na Sveučilištu u Zagrebu</a:t>
            </a:r>
          </a:p>
          <a:p>
            <a:r>
              <a:rPr lang="hr-HR" dirty="0"/>
              <a:t>36,1% studenata i 63,9% studentica</a:t>
            </a:r>
          </a:p>
          <a:p>
            <a:r>
              <a:rPr lang="hr-HR" dirty="0" err="1"/>
              <a:t>Prosjećna</a:t>
            </a:r>
            <a:r>
              <a:rPr lang="hr-HR" dirty="0"/>
              <a:t> dob: 21 (58,6%), najmlađi sudionik 20 a najstariji 22 godine</a:t>
            </a:r>
          </a:p>
          <a:p>
            <a:r>
              <a:rPr lang="hr-HR" dirty="0"/>
              <a:t>84% studenata dolazi iz cjelovitih obitelji i žive ili su živjeli prije studiranja s oba roditelja</a:t>
            </a:r>
          </a:p>
          <a:p>
            <a:r>
              <a:rPr lang="hr-HR" dirty="0"/>
              <a:t>Najveći broj roditelja studenata ima završenu srednju školu (45%)</a:t>
            </a:r>
          </a:p>
          <a:p>
            <a:r>
              <a:rPr lang="hr-HR" dirty="0"/>
              <a:t>Prema subjektivnoj procjeni studenata materijalni status njihove obitelji je </a:t>
            </a:r>
            <a:r>
              <a:rPr lang="hr-HR" dirty="0" err="1"/>
              <a:t>prosjećan</a:t>
            </a:r>
            <a:r>
              <a:rPr lang="hr-HR" dirty="0"/>
              <a:t> (45,4%) ili ispod prosjeka (33,5%)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Prikupljanje podataka</a:t>
            </a:r>
          </a:p>
          <a:p>
            <a:pPr marL="0" indent="0">
              <a:buNone/>
            </a:pPr>
            <a:r>
              <a:rPr lang="hr-HR" dirty="0"/>
              <a:t>Upitnik je distribuiran putem web stranice na 29 </a:t>
            </a:r>
            <a:r>
              <a:rPr lang="hr-HR" dirty="0" err="1"/>
              <a:t>facebook</a:t>
            </a:r>
            <a:r>
              <a:rPr lang="hr-HR" dirty="0"/>
              <a:t> grupa na različitim fakultetima Sveučilišta u Zagrebu 2018. godine (društvenih, humanističkih, tehničkih, medicinskih, kulturno-umjetničkih, informatičkih usmjerenja)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415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2047"/>
            <a:ext cx="8596668" cy="726141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Metodologija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60612"/>
            <a:ext cx="8596668" cy="5836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Mjerni instrumenti</a:t>
            </a:r>
          </a:p>
          <a:p>
            <a:pPr marL="0" indent="0">
              <a:buNone/>
            </a:pPr>
            <a:r>
              <a:rPr lang="hr-HR" sz="1600" dirty="0"/>
              <a:t>1. </a:t>
            </a:r>
            <a:r>
              <a:rPr lang="hr-HR" sz="1600" b="1" dirty="0"/>
              <a:t>Upitnik roditeljskog prihvaćanja – odbijanja </a:t>
            </a:r>
            <a:r>
              <a:rPr lang="hr-HR" sz="1600" dirty="0"/>
              <a:t>(</a:t>
            </a:r>
            <a:r>
              <a:rPr lang="hr-HR" sz="1600" dirty="0" err="1"/>
              <a:t>Khaleque</a:t>
            </a:r>
            <a:r>
              <a:rPr lang="hr-HR" sz="1600" dirty="0"/>
              <a:t> i </a:t>
            </a:r>
            <a:r>
              <a:rPr lang="hr-HR" sz="1600" dirty="0" err="1"/>
              <a:t>Rohner</a:t>
            </a:r>
            <a:r>
              <a:rPr lang="hr-HR" sz="1600" dirty="0"/>
              <a:t>, 2002.)</a:t>
            </a:r>
          </a:p>
          <a:p>
            <a:pPr marL="0" indent="0">
              <a:buNone/>
            </a:pPr>
            <a:r>
              <a:rPr lang="hr-HR" sz="1600" dirty="0"/>
              <a:t>24 čestice, 4 </a:t>
            </a:r>
            <a:r>
              <a:rPr lang="hr-HR" sz="1600" dirty="0" err="1"/>
              <a:t>subskale</a:t>
            </a:r>
            <a:r>
              <a:rPr lang="hr-HR" sz="1600" dirty="0"/>
              <a:t>: roditeljska toplina-prihvaćanje, roditeljska agresivnost-neprijateljstvo, roditeljska indiferentnost-zanemarivanje, roditeljsko nediferencirano odbijanje</a:t>
            </a:r>
          </a:p>
          <a:p>
            <a:pPr marL="0" indent="0">
              <a:buNone/>
            </a:pPr>
            <a:r>
              <a:rPr lang="hr-HR" sz="1600" dirty="0"/>
              <a:t>Odgovori su u rasponu od 1-4 (1 nikad, 2 rijetko, 3 često, 4 uvijek)</a:t>
            </a:r>
          </a:p>
          <a:p>
            <a:pPr marL="0" indent="0">
              <a:buNone/>
            </a:pPr>
            <a:r>
              <a:rPr lang="hr-HR" sz="1600" dirty="0"/>
              <a:t>Rezultat se može izraziti po svakoj </a:t>
            </a:r>
            <a:r>
              <a:rPr lang="hr-HR" sz="1600" dirty="0" err="1"/>
              <a:t>subskali</a:t>
            </a:r>
            <a:r>
              <a:rPr lang="hr-HR" sz="1600" dirty="0"/>
              <a:t>, kao ukupan rezultat (IPO Indeks prihvaćanja/odbijanja) te kao složeno odbijanje (SOD – </a:t>
            </a:r>
            <a:r>
              <a:rPr lang="hr-HR" sz="1600" dirty="0" err="1"/>
              <a:t>subskala</a:t>
            </a:r>
            <a:r>
              <a:rPr lang="hr-HR" sz="1600" dirty="0"/>
              <a:t> agresivnost/neprijateljstvo, indiferentnost/zanemarivanje i nediferencirano odbijanje). Ukupan rezultat sudionika je zbroj rezultata na sve 4 </a:t>
            </a:r>
            <a:r>
              <a:rPr lang="hr-HR" sz="1600" dirty="0" err="1"/>
              <a:t>subskale</a:t>
            </a:r>
            <a:r>
              <a:rPr lang="hr-HR" sz="1600" dirty="0"/>
              <a:t> uz prethodno interveniranje rezultata na </a:t>
            </a:r>
            <a:r>
              <a:rPr lang="hr-HR" sz="1600" dirty="0" err="1"/>
              <a:t>subskali</a:t>
            </a:r>
            <a:r>
              <a:rPr lang="hr-HR" sz="1600" dirty="0"/>
              <a:t> toplina/prihvaćanje.</a:t>
            </a:r>
          </a:p>
          <a:p>
            <a:pPr marL="0" indent="0">
              <a:buNone/>
            </a:pPr>
            <a:r>
              <a:rPr lang="hr-HR" sz="1600" dirty="0" err="1"/>
              <a:t>Cronbach</a:t>
            </a:r>
            <a:r>
              <a:rPr lang="hr-HR" sz="1600" dirty="0"/>
              <a:t> </a:t>
            </a:r>
            <a:r>
              <a:rPr lang="hr-HR" sz="1600" dirty="0" err="1"/>
              <a:t>alpha</a:t>
            </a:r>
            <a:r>
              <a:rPr lang="hr-HR" sz="1600" dirty="0"/>
              <a:t> 0,74</a:t>
            </a:r>
          </a:p>
          <a:p>
            <a:pPr marL="0" indent="0">
              <a:buNone/>
            </a:pPr>
            <a:r>
              <a:rPr lang="hr-HR" sz="1600" dirty="0"/>
              <a:t>2. </a:t>
            </a:r>
            <a:r>
              <a:rPr lang="hr-HR" sz="1600" b="1" dirty="0"/>
              <a:t>Upitnik vršnjačkog pritiska </a:t>
            </a:r>
            <a:r>
              <a:rPr lang="hr-HR" sz="1600" dirty="0"/>
              <a:t>(</a:t>
            </a:r>
            <a:r>
              <a:rPr lang="hr-HR" sz="1600" dirty="0" err="1"/>
              <a:t>Lebedina-Manzoni</a:t>
            </a:r>
            <a:r>
              <a:rPr lang="hr-HR" sz="1600" dirty="0"/>
              <a:t>, </a:t>
            </a:r>
            <a:r>
              <a:rPr lang="hr-HR" sz="1600" dirty="0" err="1"/>
              <a:t>Lotar</a:t>
            </a:r>
            <a:r>
              <a:rPr lang="hr-HR" sz="1600" dirty="0"/>
              <a:t> i </a:t>
            </a:r>
            <a:r>
              <a:rPr lang="hr-HR" sz="1600" dirty="0" err="1"/>
              <a:t>Ricijaš</a:t>
            </a:r>
            <a:r>
              <a:rPr lang="hr-HR" sz="1600" dirty="0"/>
              <a:t>, 2008.)</a:t>
            </a:r>
          </a:p>
          <a:p>
            <a:pPr marL="0" indent="0">
              <a:buNone/>
            </a:pPr>
            <a:r>
              <a:rPr lang="hr-HR" sz="1600" dirty="0"/>
              <a:t>25 čestica</a:t>
            </a:r>
          </a:p>
          <a:p>
            <a:pPr marL="0" indent="0">
              <a:buNone/>
            </a:pPr>
            <a:r>
              <a:rPr lang="hr-HR" sz="1600" dirty="0"/>
              <a:t>Odgovori su u rasponu od 1-5 (nikad, rijetko, ponekad, često, uvijek)</a:t>
            </a:r>
          </a:p>
          <a:p>
            <a:pPr marL="0" indent="0">
              <a:buNone/>
            </a:pPr>
            <a:r>
              <a:rPr lang="hr-HR" sz="1600" dirty="0"/>
              <a:t>Veći rezultat = veća podložnost vršnjačkom pritisku</a:t>
            </a:r>
          </a:p>
          <a:p>
            <a:pPr marL="0" indent="0">
              <a:buNone/>
            </a:pPr>
            <a:r>
              <a:rPr lang="hr-HR" sz="1600" dirty="0" err="1"/>
              <a:t>Cronbach</a:t>
            </a:r>
            <a:r>
              <a:rPr lang="hr-HR" sz="1600" dirty="0"/>
              <a:t> </a:t>
            </a:r>
            <a:r>
              <a:rPr lang="hr-HR" sz="1600" dirty="0" err="1"/>
              <a:t>alpha</a:t>
            </a:r>
            <a:r>
              <a:rPr lang="hr-HR" sz="1600" dirty="0"/>
              <a:t> 0,89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5017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2047"/>
            <a:ext cx="8596668" cy="726141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Metodologija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60612"/>
            <a:ext cx="8596668" cy="5836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Mjerni instrumenti</a:t>
            </a:r>
          </a:p>
          <a:p>
            <a:pPr marL="0" indent="0">
              <a:buNone/>
            </a:pPr>
            <a:r>
              <a:rPr lang="hr-HR" sz="1600" b="1" dirty="0"/>
              <a:t>3. Upitnik </a:t>
            </a:r>
            <a:r>
              <a:rPr lang="hr-HR" sz="1600" b="1" dirty="0" err="1"/>
              <a:t>sociodemografskih</a:t>
            </a:r>
            <a:r>
              <a:rPr lang="hr-HR" sz="1600" b="1" dirty="0"/>
              <a:t> podataka (konstruiran za potrebe ovog istraživanja)</a:t>
            </a:r>
          </a:p>
          <a:p>
            <a:pPr marL="0" indent="0">
              <a:buNone/>
            </a:pPr>
            <a:r>
              <a:rPr lang="hr-HR" sz="1600" dirty="0"/>
              <a:t>(7 čestica: spol, dob, bračni status roditelja, obrazovni status roditelja, subjektivna procjena materijalnog statusa obitelji)</a:t>
            </a:r>
          </a:p>
          <a:p>
            <a:pPr marL="0" indent="0">
              <a:buNone/>
            </a:pPr>
            <a:endParaRPr lang="hr-HR" sz="1600" b="1" dirty="0"/>
          </a:p>
          <a:p>
            <a:pPr marL="0" indent="0">
              <a:buNone/>
            </a:pPr>
            <a:r>
              <a:rPr lang="hr-HR" sz="1600" b="1" dirty="0"/>
              <a:t>4. Upitnik konzumacije alkohola (konstruiran za potrebe ovog istraživanja)</a:t>
            </a:r>
          </a:p>
          <a:p>
            <a:pPr marL="0" indent="0">
              <a:buNone/>
            </a:pPr>
            <a:r>
              <a:rPr lang="hr-HR" sz="1600" dirty="0"/>
              <a:t>(5 čestica: učestalost konzumacije alkohola, prosjek popijenih alkoholnih pića kada se konzumira alkohol, vrste alkoholnih pića koja se konzumiraju, konzumiranje više vrsta alkoholnih pića u isto vrijeme, eksanje alkoholnih pića u isto vrijeme)</a:t>
            </a:r>
          </a:p>
          <a:p>
            <a:pPr marL="0" indent="0">
              <a:buNone/>
            </a:pPr>
            <a:endParaRPr lang="hr-HR" sz="1600" b="1" dirty="0"/>
          </a:p>
          <a:p>
            <a:pPr marL="0" indent="0">
              <a:buNone/>
            </a:pPr>
            <a:r>
              <a:rPr lang="hr-HR" sz="1600" b="1" dirty="0"/>
              <a:t>Obrada podataka</a:t>
            </a:r>
          </a:p>
          <a:p>
            <a:pPr marL="0" indent="0">
              <a:buNone/>
            </a:pPr>
            <a:r>
              <a:rPr lang="hr-HR" sz="1600" dirty="0"/>
              <a:t>SPSS program, kvantitativna obrada, frekvencije, postoci, </a:t>
            </a:r>
            <a:r>
              <a:rPr lang="hr-HR" sz="1600" dirty="0" err="1"/>
              <a:t>Pearsonov</a:t>
            </a:r>
            <a:r>
              <a:rPr lang="hr-HR" sz="1600" dirty="0"/>
              <a:t> </a:t>
            </a:r>
            <a:r>
              <a:rPr lang="hr-HR" sz="1600" dirty="0" err="1"/>
              <a:t>koeficjent</a:t>
            </a:r>
            <a:r>
              <a:rPr lang="hr-HR" sz="1600" dirty="0"/>
              <a:t> korelacije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b="1" dirty="0"/>
              <a:t>Ograničenja</a:t>
            </a:r>
          </a:p>
          <a:p>
            <a:pPr marL="0" indent="0">
              <a:buNone/>
            </a:pPr>
            <a:r>
              <a:rPr lang="hr-HR" sz="1600" dirty="0"/>
              <a:t>Uzorak, način prikupljanja podataka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7570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754</TotalTime>
  <Words>2068</Words>
  <Application>Microsoft Macintosh PowerPoint</Application>
  <PresentationFormat>Widescreen</PresentationFormat>
  <Paragraphs>232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      Uloga roditelja i vršnjaka u objašnjenju konzumacije alkohola mladih</vt:lpstr>
      <vt:lpstr>Obitelj, vršnjaci i konzumacija alkohola kod mladih</vt:lpstr>
      <vt:lpstr>Obitelj, vršnjaci i konzumacija alkohola kod mladih</vt:lpstr>
      <vt:lpstr>Studenti kao rizična populacija</vt:lpstr>
      <vt:lpstr>Studenti kao rizična populacija</vt:lpstr>
      <vt:lpstr>Cilj istraživanja i problemi</vt:lpstr>
      <vt:lpstr>Metodologija</vt:lpstr>
      <vt:lpstr>Metodologija</vt:lpstr>
      <vt:lpstr>Metodologija</vt:lpstr>
      <vt:lpstr>Rezultati</vt:lpstr>
      <vt:lpstr>Rezultati</vt:lpstr>
      <vt:lpstr>Rezultati</vt:lpstr>
      <vt:lpstr>Rezultati</vt:lpstr>
      <vt:lpstr>Rezultati</vt:lpstr>
      <vt:lpstr>Rezultati</vt:lpstr>
      <vt:lpstr>Rezultati</vt:lpstr>
      <vt:lpstr>Rezultati</vt:lpstr>
      <vt:lpstr>Zaključak</vt:lpstr>
      <vt:lpstr>Prijedlozi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Neke odrednice konzumacije alkohola kod mladih</dc:title>
  <dc:creator>Admin</dc:creator>
  <cp:lastModifiedBy>Marijana Majdak</cp:lastModifiedBy>
  <cp:revision>44</cp:revision>
  <dcterms:created xsi:type="dcterms:W3CDTF">2020-12-12T10:55:52Z</dcterms:created>
  <dcterms:modified xsi:type="dcterms:W3CDTF">2022-05-13T12:09:06Z</dcterms:modified>
</cp:coreProperties>
</file>