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9" r:id="rId4"/>
    <p:sldId id="262" r:id="rId5"/>
    <p:sldId id="261" r:id="rId6"/>
    <p:sldId id="263" r:id="rId7"/>
    <p:sldId id="265" r:id="rId8"/>
    <p:sldId id="269" r:id="rId9"/>
    <p:sldId id="264" r:id="rId10"/>
    <p:sldId id="266" r:id="rId11"/>
    <p:sldId id="271" r:id="rId12"/>
    <p:sldId id="273" r:id="rId13"/>
    <p:sldId id="274" r:id="rId14"/>
    <p:sldId id="272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336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07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8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63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3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2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6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70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err="1" smtClean="0"/>
              <a:t>Unit</a:t>
            </a:r>
            <a:r>
              <a:rPr lang="hr-HR" sz="6000" dirty="0" smtClean="0"/>
              <a:t> 2</a:t>
            </a:r>
            <a:br>
              <a:rPr lang="hr-HR" sz="6000" dirty="0" smtClean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7300" b="1" dirty="0" smtClean="0"/>
              <a:t>ABOUT LAW -</a:t>
            </a:r>
            <a:br>
              <a:rPr lang="hr-HR" sz="7300" b="1" dirty="0" smtClean="0"/>
            </a:br>
            <a:r>
              <a:rPr lang="hr-HR" sz="7300" b="1" dirty="0" err="1" smtClean="0"/>
              <a:t>The</a:t>
            </a:r>
            <a:r>
              <a:rPr lang="hr-HR" sz="7300" b="1" dirty="0" smtClean="0"/>
              <a:t> </a:t>
            </a:r>
            <a:r>
              <a:rPr lang="hr-HR" sz="7300" b="1" dirty="0" err="1" smtClean="0"/>
              <a:t>Importance</a:t>
            </a:r>
            <a:r>
              <a:rPr lang="hr-HR" sz="7300" b="1" dirty="0" smtClean="0"/>
              <a:t> </a:t>
            </a:r>
            <a:r>
              <a:rPr lang="hr-HR" sz="7300" b="1" dirty="0" err="1" smtClean="0"/>
              <a:t>of</a:t>
            </a:r>
            <a:r>
              <a:rPr lang="hr-HR" sz="7300" b="1" dirty="0" smtClean="0"/>
              <a:t> </a:t>
            </a:r>
            <a:r>
              <a:rPr lang="hr-HR" sz="7300" b="1" dirty="0" err="1" smtClean="0"/>
              <a:t>Law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err="1" smtClean="0"/>
              <a:t>Comprehension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and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Vocabulary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practice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71" y="1845733"/>
            <a:ext cx="10540537" cy="4812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2800" dirty="0" smtClean="0"/>
              <a:t>Do ex. III  on p. 13.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Do </a:t>
            </a:r>
            <a:r>
              <a:rPr lang="hr-HR" sz="2800" dirty="0" err="1" smtClean="0"/>
              <a:t>vocabulary</a:t>
            </a:r>
            <a:r>
              <a:rPr lang="hr-HR" sz="2800" dirty="0" smtClean="0"/>
              <a:t> </a:t>
            </a:r>
            <a:r>
              <a:rPr lang="hr-HR" sz="2800" dirty="0" err="1" smtClean="0"/>
              <a:t>exercises</a:t>
            </a:r>
            <a:r>
              <a:rPr lang="hr-HR" sz="2800" dirty="0" smtClean="0"/>
              <a:t> IV to VII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45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Discuss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:</a:t>
            </a:r>
          </a:p>
          <a:p>
            <a:endParaRPr lang="hr-HR" dirty="0"/>
          </a:p>
          <a:p>
            <a:r>
              <a:rPr lang="hr-HR" dirty="0" smtClean="0"/>
              <a:t>1.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morality</a:t>
            </a:r>
            <a:r>
              <a:rPr lang="hr-HR" dirty="0" smtClean="0"/>
              <a:t>?</a:t>
            </a:r>
          </a:p>
          <a:p>
            <a:r>
              <a:rPr lang="hr-HR" dirty="0" smtClean="0"/>
              <a:t>2. Do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share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same moral </a:t>
            </a:r>
            <a:r>
              <a:rPr lang="hr-HR" dirty="0" err="1" smtClean="0"/>
              <a:t>standards</a:t>
            </a:r>
            <a:r>
              <a:rPr lang="hr-HR" dirty="0" smtClean="0"/>
              <a:t>?</a:t>
            </a:r>
          </a:p>
          <a:p>
            <a:r>
              <a:rPr lang="hr-HR" dirty="0" smtClean="0"/>
              <a:t>3. </a:t>
            </a:r>
            <a:r>
              <a:rPr lang="hr-HR" dirty="0" err="1" smtClean="0"/>
              <a:t>Should</a:t>
            </a:r>
            <a:r>
              <a:rPr lang="hr-HR" dirty="0" smtClean="0"/>
              <a:t> a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respected</a:t>
            </a:r>
            <a:r>
              <a:rPr lang="hr-HR" dirty="0" smtClean="0"/>
              <a:t> </a:t>
            </a:r>
            <a:r>
              <a:rPr lang="hr-HR" dirty="0" err="1" smtClean="0"/>
              <a:t>even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deviates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morality</a:t>
            </a:r>
            <a:r>
              <a:rPr lang="hr-HR" dirty="0" smtClean="0"/>
              <a:t>? </a:t>
            </a:r>
            <a:r>
              <a:rPr lang="hr-HR" dirty="0" err="1" smtClean="0"/>
              <a:t>Give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arguments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11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tale </a:t>
            </a:r>
            <a:r>
              <a:rPr lang="hr-HR" dirty="0" err="1" smtClean="0"/>
              <a:t>of</a:t>
            </a:r>
            <a:r>
              <a:rPr lang="hr-HR" dirty="0" smtClean="0"/>
              <a:t> King </a:t>
            </a:r>
            <a:r>
              <a:rPr lang="hr-HR" dirty="0" err="1" smtClean="0"/>
              <a:t>Rex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Explain</a:t>
            </a:r>
            <a:r>
              <a:rPr lang="hr-HR" dirty="0" smtClean="0"/>
              <a:t>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eight</a:t>
            </a:r>
            <a:r>
              <a:rPr lang="hr-HR" dirty="0" smtClean="0"/>
              <a:t> </a:t>
            </a:r>
            <a:r>
              <a:rPr lang="hr-HR" dirty="0" err="1" smtClean="0"/>
              <a:t>essential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one sentence.</a:t>
            </a:r>
          </a:p>
          <a:p>
            <a:r>
              <a:rPr lang="hr-HR" dirty="0" smtClean="0"/>
              <a:t>1. </a:t>
            </a:r>
            <a:r>
              <a:rPr lang="hr-HR" dirty="0" err="1" smtClean="0"/>
              <a:t>generality</a:t>
            </a:r>
            <a:r>
              <a:rPr lang="hr-HR" dirty="0" smtClean="0"/>
              <a:t> = </a:t>
            </a:r>
            <a:r>
              <a:rPr lang="hr-HR" dirty="0" err="1" smtClean="0">
                <a:solidFill>
                  <a:srgbClr val="00B050"/>
                </a:solidFill>
              </a:rPr>
              <a:t>The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law</a:t>
            </a:r>
            <a:r>
              <a:rPr lang="hr-HR" dirty="0" smtClean="0">
                <a:solidFill>
                  <a:srgbClr val="00B050"/>
                </a:solidFill>
              </a:rPr>
              <a:t> must </a:t>
            </a:r>
            <a:r>
              <a:rPr lang="hr-HR" dirty="0" err="1" smtClean="0">
                <a:solidFill>
                  <a:srgbClr val="00B050"/>
                </a:solidFill>
              </a:rPr>
              <a:t>be</a:t>
            </a:r>
            <a:r>
              <a:rPr lang="hr-HR" dirty="0" smtClean="0">
                <a:solidFill>
                  <a:srgbClr val="00B050"/>
                </a:solidFill>
              </a:rPr>
              <a:t> general, </a:t>
            </a:r>
            <a:r>
              <a:rPr lang="hr-HR" dirty="0" err="1" smtClean="0">
                <a:solidFill>
                  <a:srgbClr val="00B050"/>
                </a:solidFill>
              </a:rPr>
              <a:t>it</a:t>
            </a:r>
            <a:r>
              <a:rPr lang="hr-HR" dirty="0" smtClean="0">
                <a:solidFill>
                  <a:srgbClr val="00B050"/>
                </a:solidFill>
              </a:rPr>
              <a:t> must </a:t>
            </a:r>
            <a:r>
              <a:rPr lang="hr-HR" dirty="0" err="1" smtClean="0">
                <a:solidFill>
                  <a:srgbClr val="00B050"/>
                </a:solidFill>
              </a:rPr>
              <a:t>apply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equally</a:t>
            </a:r>
            <a:r>
              <a:rPr lang="hr-HR" dirty="0" smtClean="0">
                <a:solidFill>
                  <a:srgbClr val="00B050"/>
                </a:solidFill>
              </a:rPr>
              <a:t> to </a:t>
            </a:r>
            <a:r>
              <a:rPr lang="hr-HR" dirty="0" err="1" smtClean="0">
                <a:solidFill>
                  <a:srgbClr val="00B050"/>
                </a:solidFill>
              </a:rPr>
              <a:t>all</a:t>
            </a:r>
            <a:r>
              <a:rPr lang="hr-HR" dirty="0" smtClean="0">
                <a:solidFill>
                  <a:srgbClr val="00B050"/>
                </a:solidFill>
              </a:rPr>
              <a:t>. </a:t>
            </a:r>
          </a:p>
          <a:p>
            <a:r>
              <a:rPr lang="hr-HR" dirty="0" smtClean="0"/>
              <a:t>2. </a:t>
            </a:r>
            <a:r>
              <a:rPr lang="hr-HR" dirty="0" err="1" smtClean="0"/>
              <a:t>promulgation</a:t>
            </a:r>
            <a:endParaRPr lang="hr-HR" dirty="0" smtClean="0"/>
          </a:p>
          <a:p>
            <a:r>
              <a:rPr lang="hr-HR" dirty="0" smtClean="0"/>
              <a:t>3. </a:t>
            </a:r>
            <a:r>
              <a:rPr lang="hr-HR" dirty="0" err="1" smtClean="0"/>
              <a:t>non-retroactivity</a:t>
            </a:r>
            <a:endParaRPr lang="hr-HR" dirty="0" smtClean="0"/>
          </a:p>
          <a:p>
            <a:r>
              <a:rPr lang="hr-HR" dirty="0" smtClean="0"/>
              <a:t>4. </a:t>
            </a:r>
            <a:r>
              <a:rPr lang="hr-HR" dirty="0" err="1" smtClean="0"/>
              <a:t>clarity</a:t>
            </a:r>
            <a:endParaRPr lang="hr-HR" dirty="0" smtClean="0"/>
          </a:p>
          <a:p>
            <a:r>
              <a:rPr lang="hr-HR" dirty="0" smtClean="0"/>
              <a:t>5. </a:t>
            </a:r>
            <a:r>
              <a:rPr lang="hr-HR" dirty="0" err="1" smtClean="0"/>
              <a:t>non-contradiction</a:t>
            </a:r>
            <a:endParaRPr lang="hr-HR" dirty="0" smtClean="0"/>
          </a:p>
          <a:p>
            <a:r>
              <a:rPr lang="hr-HR" dirty="0" smtClean="0"/>
              <a:t>6. </a:t>
            </a:r>
            <a:r>
              <a:rPr lang="hr-HR" dirty="0" err="1" smtClean="0"/>
              <a:t>possibility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compliance</a:t>
            </a:r>
            <a:endParaRPr lang="hr-HR" dirty="0" smtClean="0"/>
          </a:p>
          <a:p>
            <a:r>
              <a:rPr lang="hr-HR" dirty="0" smtClean="0"/>
              <a:t>7. </a:t>
            </a:r>
            <a:r>
              <a:rPr lang="hr-HR" dirty="0" err="1" smtClean="0"/>
              <a:t>constancy</a:t>
            </a:r>
            <a:endParaRPr lang="hr-HR" dirty="0" smtClean="0"/>
          </a:p>
          <a:p>
            <a:r>
              <a:rPr lang="hr-HR" dirty="0" smtClean="0"/>
              <a:t>8. </a:t>
            </a:r>
            <a:r>
              <a:rPr lang="hr-HR" dirty="0" err="1" smtClean="0"/>
              <a:t>congruence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declared</a:t>
            </a:r>
            <a:r>
              <a:rPr lang="hr-HR" dirty="0" smtClean="0"/>
              <a:t> </a:t>
            </a:r>
            <a:r>
              <a:rPr lang="hr-HR" dirty="0" err="1" smtClean="0"/>
              <a:t>rule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6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740044" cy="4023360"/>
          </a:xfrm>
        </p:spPr>
        <p:txBody>
          <a:bodyPr/>
          <a:lstStyle/>
          <a:p>
            <a:r>
              <a:rPr lang="hr-HR" dirty="0" err="1" smtClean="0"/>
              <a:t>Eight</a:t>
            </a:r>
            <a:r>
              <a:rPr lang="hr-HR" dirty="0" smtClean="0"/>
              <a:t> </a:t>
            </a:r>
            <a:r>
              <a:rPr lang="hr-HR" dirty="0" err="1" smtClean="0"/>
              <a:t>essential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:</a:t>
            </a:r>
          </a:p>
          <a:p>
            <a:r>
              <a:rPr lang="hr-HR" dirty="0" smtClean="0"/>
              <a:t>1</a:t>
            </a:r>
            <a:r>
              <a:rPr lang="hr-HR" dirty="0"/>
              <a:t>. </a:t>
            </a:r>
            <a:r>
              <a:rPr lang="hr-HR" dirty="0" err="1"/>
              <a:t>generality</a:t>
            </a:r>
            <a:r>
              <a:rPr lang="hr-HR" dirty="0"/>
              <a:t> = </a:t>
            </a:r>
            <a:r>
              <a:rPr lang="hr-HR" dirty="0" err="1">
                <a:solidFill>
                  <a:srgbClr val="00B050"/>
                </a:solidFill>
              </a:rPr>
              <a:t>The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law</a:t>
            </a:r>
            <a:r>
              <a:rPr lang="hr-HR" dirty="0">
                <a:solidFill>
                  <a:srgbClr val="00B050"/>
                </a:solidFill>
              </a:rPr>
              <a:t> must </a:t>
            </a:r>
            <a:r>
              <a:rPr lang="hr-HR" dirty="0" err="1">
                <a:solidFill>
                  <a:srgbClr val="00B050"/>
                </a:solidFill>
              </a:rPr>
              <a:t>be</a:t>
            </a:r>
            <a:r>
              <a:rPr lang="hr-HR" dirty="0">
                <a:solidFill>
                  <a:srgbClr val="00B050"/>
                </a:solidFill>
              </a:rPr>
              <a:t> general, </a:t>
            </a:r>
            <a:r>
              <a:rPr lang="hr-HR" dirty="0" err="1">
                <a:solidFill>
                  <a:srgbClr val="00B050"/>
                </a:solidFill>
              </a:rPr>
              <a:t>it</a:t>
            </a:r>
            <a:r>
              <a:rPr lang="hr-HR" dirty="0">
                <a:solidFill>
                  <a:srgbClr val="00B050"/>
                </a:solidFill>
              </a:rPr>
              <a:t> must </a:t>
            </a:r>
            <a:r>
              <a:rPr lang="hr-HR" dirty="0" err="1">
                <a:solidFill>
                  <a:srgbClr val="00B050"/>
                </a:solidFill>
              </a:rPr>
              <a:t>apply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equally</a:t>
            </a:r>
            <a:r>
              <a:rPr lang="hr-HR" dirty="0">
                <a:solidFill>
                  <a:srgbClr val="00B050"/>
                </a:solidFill>
              </a:rPr>
              <a:t> to </a:t>
            </a:r>
            <a:r>
              <a:rPr lang="hr-HR" dirty="0" err="1">
                <a:solidFill>
                  <a:srgbClr val="00B050"/>
                </a:solidFill>
              </a:rPr>
              <a:t>all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  <a:p>
            <a:r>
              <a:rPr lang="hr-HR" dirty="0"/>
              <a:t>2. </a:t>
            </a:r>
            <a:r>
              <a:rPr lang="hr-HR" dirty="0" err="1" smtClean="0"/>
              <a:t>promulgation</a:t>
            </a:r>
            <a:r>
              <a:rPr lang="hr-HR" dirty="0" smtClean="0"/>
              <a:t> = </a:t>
            </a:r>
            <a:r>
              <a:rPr lang="hr-HR" dirty="0" err="1" smtClean="0">
                <a:solidFill>
                  <a:srgbClr val="00B050"/>
                </a:solidFill>
              </a:rPr>
              <a:t>The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law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has</a:t>
            </a:r>
            <a:r>
              <a:rPr lang="hr-HR" dirty="0" smtClean="0">
                <a:solidFill>
                  <a:srgbClr val="00B050"/>
                </a:solidFill>
              </a:rPr>
              <a:t> to </a:t>
            </a:r>
            <a:r>
              <a:rPr lang="hr-HR" dirty="0" err="1" smtClean="0">
                <a:solidFill>
                  <a:srgbClr val="00B050"/>
                </a:solidFill>
              </a:rPr>
              <a:t>be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publicly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announced</a:t>
            </a:r>
            <a:r>
              <a:rPr lang="hr-HR" dirty="0" smtClean="0">
                <a:solidFill>
                  <a:srgbClr val="00B050"/>
                </a:solidFill>
              </a:rPr>
              <a:t>.</a:t>
            </a:r>
            <a:endParaRPr lang="hr-HR" dirty="0">
              <a:solidFill>
                <a:srgbClr val="00B050"/>
              </a:solidFill>
            </a:endParaRPr>
          </a:p>
          <a:p>
            <a:r>
              <a:rPr lang="hr-HR" dirty="0"/>
              <a:t>3. </a:t>
            </a:r>
            <a:r>
              <a:rPr lang="hr-HR" dirty="0" err="1" smtClean="0"/>
              <a:t>non-retroactivity</a:t>
            </a:r>
            <a:r>
              <a:rPr lang="hr-HR" dirty="0" smtClean="0"/>
              <a:t> = </a:t>
            </a:r>
            <a:r>
              <a:rPr lang="hr-HR" dirty="0" smtClean="0">
                <a:solidFill>
                  <a:srgbClr val="00B050"/>
                </a:solidFill>
              </a:rPr>
              <a:t>A </a:t>
            </a:r>
            <a:r>
              <a:rPr lang="hr-HR" dirty="0" err="1" smtClean="0">
                <a:solidFill>
                  <a:srgbClr val="00B050"/>
                </a:solidFill>
              </a:rPr>
              <a:t>law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cannot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have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effect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from</a:t>
            </a:r>
            <a:r>
              <a:rPr lang="hr-HR" dirty="0" smtClean="0">
                <a:solidFill>
                  <a:srgbClr val="00B050"/>
                </a:solidFill>
              </a:rPr>
              <a:t> a date </a:t>
            </a:r>
            <a:r>
              <a:rPr lang="hr-HR" dirty="0" err="1" smtClean="0">
                <a:solidFill>
                  <a:srgbClr val="00B050"/>
                </a:solidFill>
              </a:rPr>
              <a:t>before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it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was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made</a:t>
            </a:r>
            <a:r>
              <a:rPr lang="hr-HR" dirty="0" smtClean="0">
                <a:solidFill>
                  <a:srgbClr val="00B050"/>
                </a:solidFill>
              </a:rPr>
              <a:t>.</a:t>
            </a:r>
            <a:endParaRPr lang="hr-HR" dirty="0">
              <a:solidFill>
                <a:srgbClr val="00B050"/>
              </a:solidFill>
            </a:endParaRPr>
          </a:p>
          <a:p>
            <a:r>
              <a:rPr lang="hr-HR" dirty="0"/>
              <a:t>4. </a:t>
            </a:r>
            <a:r>
              <a:rPr lang="hr-HR" dirty="0" err="1" smtClean="0"/>
              <a:t>clarity</a:t>
            </a:r>
            <a:r>
              <a:rPr lang="hr-HR" dirty="0" smtClean="0"/>
              <a:t> = </a:t>
            </a:r>
            <a:r>
              <a:rPr lang="hr-HR" dirty="0" err="1" smtClean="0">
                <a:solidFill>
                  <a:srgbClr val="00B050"/>
                </a:solidFill>
              </a:rPr>
              <a:t>The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law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needs</a:t>
            </a:r>
            <a:r>
              <a:rPr lang="hr-HR" dirty="0" smtClean="0">
                <a:solidFill>
                  <a:srgbClr val="00B050"/>
                </a:solidFill>
              </a:rPr>
              <a:t> to </a:t>
            </a:r>
            <a:r>
              <a:rPr lang="hr-HR" dirty="0" err="1" smtClean="0">
                <a:solidFill>
                  <a:srgbClr val="00B050"/>
                </a:solidFill>
              </a:rPr>
              <a:t>be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expressed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clearly</a:t>
            </a:r>
            <a:r>
              <a:rPr lang="hr-HR" dirty="0" smtClean="0">
                <a:solidFill>
                  <a:srgbClr val="00B050"/>
                </a:solidFill>
              </a:rPr>
              <a:t>.</a:t>
            </a:r>
            <a:endParaRPr lang="hr-HR" dirty="0">
              <a:solidFill>
                <a:srgbClr val="00B050"/>
              </a:solidFill>
            </a:endParaRPr>
          </a:p>
          <a:p>
            <a:r>
              <a:rPr lang="hr-HR" dirty="0"/>
              <a:t>5. </a:t>
            </a:r>
            <a:r>
              <a:rPr lang="hr-HR" dirty="0" err="1" smtClean="0"/>
              <a:t>non-contradiction</a:t>
            </a:r>
            <a:r>
              <a:rPr lang="hr-HR" dirty="0" smtClean="0"/>
              <a:t> = </a:t>
            </a:r>
            <a:r>
              <a:rPr lang="hr-HR" dirty="0" smtClean="0">
                <a:solidFill>
                  <a:srgbClr val="00B050"/>
                </a:solidFill>
              </a:rPr>
              <a:t>Legal </a:t>
            </a:r>
            <a:r>
              <a:rPr lang="hr-HR" dirty="0" err="1" smtClean="0">
                <a:solidFill>
                  <a:srgbClr val="00B050"/>
                </a:solidFill>
              </a:rPr>
              <a:t>rules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should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not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go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against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each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other</a:t>
            </a:r>
            <a:r>
              <a:rPr lang="hr-HR" dirty="0" smtClean="0">
                <a:solidFill>
                  <a:srgbClr val="00B050"/>
                </a:solidFill>
              </a:rPr>
              <a:t>; </a:t>
            </a:r>
            <a:r>
              <a:rPr lang="hr-HR" dirty="0" err="1" smtClean="0">
                <a:solidFill>
                  <a:srgbClr val="00B050"/>
                </a:solidFill>
              </a:rPr>
              <a:t>mustn’t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be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contrary</a:t>
            </a:r>
            <a:r>
              <a:rPr lang="hr-HR" dirty="0" smtClean="0">
                <a:solidFill>
                  <a:srgbClr val="00B050"/>
                </a:solidFill>
              </a:rPr>
              <a:t> to </a:t>
            </a:r>
            <a:r>
              <a:rPr lang="hr-HR" dirty="0" err="1" smtClean="0">
                <a:solidFill>
                  <a:srgbClr val="00B050"/>
                </a:solidFill>
              </a:rPr>
              <a:t>each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other</a:t>
            </a:r>
            <a:r>
              <a:rPr lang="hr-HR" dirty="0" smtClean="0">
                <a:solidFill>
                  <a:srgbClr val="00B050"/>
                </a:solidFill>
              </a:rPr>
              <a:t>.</a:t>
            </a:r>
            <a:endParaRPr lang="hr-HR" dirty="0">
              <a:solidFill>
                <a:srgbClr val="00B050"/>
              </a:solidFill>
            </a:endParaRPr>
          </a:p>
          <a:p>
            <a:r>
              <a:rPr lang="hr-HR" dirty="0"/>
              <a:t>6. </a:t>
            </a:r>
            <a:r>
              <a:rPr lang="hr-HR" dirty="0" err="1"/>
              <a:t>possibility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 smtClean="0"/>
              <a:t>compliance</a:t>
            </a:r>
            <a:r>
              <a:rPr lang="hr-HR" dirty="0" smtClean="0"/>
              <a:t> = </a:t>
            </a:r>
            <a:r>
              <a:rPr lang="hr-HR" dirty="0">
                <a:solidFill>
                  <a:srgbClr val="00B050"/>
                </a:solidFill>
              </a:rPr>
              <a:t>L</a:t>
            </a:r>
            <a:r>
              <a:rPr lang="hr-HR" dirty="0" smtClean="0">
                <a:solidFill>
                  <a:srgbClr val="00B050"/>
                </a:solidFill>
              </a:rPr>
              <a:t>egal </a:t>
            </a:r>
            <a:r>
              <a:rPr lang="hr-HR" dirty="0" err="1" smtClean="0">
                <a:solidFill>
                  <a:srgbClr val="00B050"/>
                </a:solidFill>
              </a:rPr>
              <a:t>rules</a:t>
            </a:r>
            <a:r>
              <a:rPr lang="hr-HR" dirty="0" smtClean="0">
                <a:solidFill>
                  <a:srgbClr val="00B050"/>
                </a:solidFill>
              </a:rPr>
              <a:t> must </a:t>
            </a:r>
            <a:r>
              <a:rPr lang="hr-HR" dirty="0" err="1" smtClean="0">
                <a:solidFill>
                  <a:srgbClr val="00B050"/>
                </a:solidFill>
              </a:rPr>
              <a:t>be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written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in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such</a:t>
            </a:r>
            <a:r>
              <a:rPr lang="hr-HR" dirty="0" smtClean="0">
                <a:solidFill>
                  <a:srgbClr val="00B050"/>
                </a:solidFill>
              </a:rPr>
              <a:t> a </a:t>
            </a:r>
            <a:r>
              <a:rPr lang="hr-HR" dirty="0" err="1" smtClean="0">
                <a:solidFill>
                  <a:srgbClr val="00B050"/>
                </a:solidFill>
              </a:rPr>
              <a:t>way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that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it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is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possible</a:t>
            </a:r>
            <a:r>
              <a:rPr lang="hr-HR" dirty="0" smtClean="0">
                <a:solidFill>
                  <a:srgbClr val="00B050"/>
                </a:solidFill>
              </a:rPr>
              <a:t> to </a:t>
            </a:r>
            <a:r>
              <a:rPr lang="hr-HR" dirty="0" err="1" smtClean="0">
                <a:solidFill>
                  <a:srgbClr val="00B050"/>
                </a:solidFill>
              </a:rPr>
              <a:t>follow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them</a:t>
            </a:r>
            <a:r>
              <a:rPr lang="hr-HR" dirty="0" smtClean="0">
                <a:solidFill>
                  <a:srgbClr val="00B050"/>
                </a:solidFill>
              </a:rPr>
              <a:t>/</a:t>
            </a:r>
            <a:r>
              <a:rPr lang="hr-HR" dirty="0" err="1" smtClean="0">
                <a:solidFill>
                  <a:srgbClr val="00B050"/>
                </a:solidFill>
              </a:rPr>
              <a:t>comply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with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them</a:t>
            </a:r>
            <a:r>
              <a:rPr lang="hr-HR" dirty="0" smtClean="0">
                <a:solidFill>
                  <a:srgbClr val="00B050"/>
                </a:solidFill>
              </a:rPr>
              <a:t>/</a:t>
            </a:r>
            <a:r>
              <a:rPr lang="hr-HR" dirty="0" err="1" smtClean="0">
                <a:solidFill>
                  <a:srgbClr val="00B050"/>
                </a:solidFill>
              </a:rPr>
              <a:t>abide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by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them</a:t>
            </a:r>
            <a:r>
              <a:rPr lang="hr-HR" dirty="0" smtClean="0">
                <a:solidFill>
                  <a:srgbClr val="00B050"/>
                </a:solidFill>
              </a:rPr>
              <a:t>.</a:t>
            </a:r>
            <a:endParaRPr lang="hr-HR" dirty="0">
              <a:solidFill>
                <a:srgbClr val="00B050"/>
              </a:solidFill>
            </a:endParaRPr>
          </a:p>
          <a:p>
            <a:r>
              <a:rPr lang="hr-HR" dirty="0"/>
              <a:t>7. </a:t>
            </a:r>
            <a:r>
              <a:rPr lang="hr-HR" dirty="0" err="1" smtClean="0"/>
              <a:t>constancy</a:t>
            </a:r>
            <a:r>
              <a:rPr lang="hr-HR" dirty="0" smtClean="0"/>
              <a:t> = </a:t>
            </a:r>
            <a:r>
              <a:rPr lang="hr-HR" dirty="0" smtClean="0">
                <a:solidFill>
                  <a:srgbClr val="00B050"/>
                </a:solidFill>
              </a:rPr>
              <a:t>Legal </a:t>
            </a:r>
            <a:r>
              <a:rPr lang="hr-HR" dirty="0" err="1" smtClean="0">
                <a:solidFill>
                  <a:srgbClr val="00B050"/>
                </a:solidFill>
              </a:rPr>
              <a:t>rules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should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not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be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changed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too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often</a:t>
            </a:r>
            <a:r>
              <a:rPr lang="hr-HR" dirty="0" smtClean="0">
                <a:solidFill>
                  <a:srgbClr val="00B050"/>
                </a:solidFill>
              </a:rPr>
              <a:t>.</a:t>
            </a:r>
            <a:endParaRPr lang="hr-HR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3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3433"/>
          </a:xfrm>
        </p:spPr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96291"/>
            <a:ext cx="10058400" cy="4829694"/>
          </a:xfrm>
        </p:spPr>
        <p:txBody>
          <a:bodyPr>
            <a:normAutofit fontScale="92500" lnSpcReduction="20000"/>
          </a:bodyPr>
          <a:lstStyle/>
          <a:p>
            <a:r>
              <a:rPr lang="hr-HR" dirty="0" err="1" smtClean="0"/>
              <a:t>Turn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nouns</a:t>
            </a:r>
            <a:r>
              <a:rPr lang="hr-HR" dirty="0" smtClean="0"/>
              <a:t>. </a:t>
            </a: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Croatian </a:t>
            </a:r>
            <a:r>
              <a:rPr lang="hr-HR" dirty="0" err="1" smtClean="0"/>
              <a:t>equivalents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nouns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rgbClr val="00B050"/>
                </a:solidFill>
              </a:rPr>
              <a:t>VERB                                                              NOUN                                           TRANSLATION</a:t>
            </a:r>
            <a:endParaRPr lang="hr-HR" dirty="0">
              <a:solidFill>
                <a:srgbClr val="00B050"/>
              </a:solidFill>
            </a:endParaRPr>
          </a:p>
          <a:p>
            <a:r>
              <a:rPr lang="hr-HR" dirty="0" smtClean="0"/>
              <a:t>1. to </a:t>
            </a:r>
            <a:r>
              <a:rPr lang="hr-HR" dirty="0" err="1" smtClean="0"/>
              <a:t>try</a:t>
            </a:r>
            <a:endParaRPr lang="hr-HR" dirty="0" smtClean="0"/>
          </a:p>
          <a:p>
            <a:r>
              <a:rPr lang="hr-HR" dirty="0" smtClean="0"/>
              <a:t>2. to </a:t>
            </a:r>
            <a:r>
              <a:rPr lang="hr-HR" dirty="0" err="1" smtClean="0"/>
              <a:t>convert</a:t>
            </a:r>
            <a:r>
              <a:rPr lang="hr-HR" dirty="0" smtClean="0"/>
              <a:t> (a sentence)</a:t>
            </a:r>
          </a:p>
          <a:p>
            <a:r>
              <a:rPr lang="hr-HR" dirty="0" smtClean="0"/>
              <a:t>3. to </a:t>
            </a:r>
            <a:r>
              <a:rPr lang="hr-HR" dirty="0" err="1" smtClean="0"/>
              <a:t>prosecute</a:t>
            </a:r>
            <a:endParaRPr lang="hr-HR" dirty="0" smtClean="0"/>
          </a:p>
          <a:p>
            <a:r>
              <a:rPr lang="hr-HR" dirty="0" smtClean="0"/>
              <a:t>4. to </a:t>
            </a:r>
            <a:r>
              <a:rPr lang="hr-HR" dirty="0" err="1" smtClean="0"/>
              <a:t>commit</a:t>
            </a:r>
            <a:r>
              <a:rPr lang="hr-HR" dirty="0" smtClean="0"/>
              <a:t> (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offence</a:t>
            </a:r>
            <a:r>
              <a:rPr lang="hr-HR" dirty="0" smtClean="0"/>
              <a:t>)</a:t>
            </a:r>
          </a:p>
          <a:p>
            <a:r>
              <a:rPr lang="hr-HR" dirty="0" smtClean="0"/>
              <a:t>5. to </a:t>
            </a:r>
            <a:r>
              <a:rPr lang="hr-HR" dirty="0" err="1" smtClean="0"/>
              <a:t>convict</a:t>
            </a:r>
            <a:endParaRPr lang="hr-HR" dirty="0" smtClean="0"/>
          </a:p>
          <a:p>
            <a:r>
              <a:rPr lang="hr-HR" dirty="0" smtClean="0"/>
              <a:t>8. to </a:t>
            </a:r>
            <a:r>
              <a:rPr lang="hr-HR" dirty="0" err="1" smtClean="0"/>
              <a:t>enact</a:t>
            </a:r>
            <a:endParaRPr lang="hr-HR" dirty="0"/>
          </a:p>
          <a:p>
            <a:r>
              <a:rPr lang="hr-HR" dirty="0" smtClean="0"/>
              <a:t>9. </a:t>
            </a:r>
            <a:r>
              <a:rPr lang="hr-HR" dirty="0"/>
              <a:t>to </a:t>
            </a:r>
            <a:r>
              <a:rPr lang="hr-HR" dirty="0" err="1"/>
              <a:t>coerce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smtClean="0"/>
              <a:t>10. to </a:t>
            </a:r>
            <a:r>
              <a:rPr lang="hr-HR" dirty="0" err="1" smtClean="0"/>
              <a:t>comply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endParaRPr lang="hr-HR" dirty="0" smtClean="0"/>
          </a:p>
          <a:p>
            <a:r>
              <a:rPr lang="hr-HR" dirty="0" smtClean="0"/>
              <a:t>11. to </a:t>
            </a:r>
            <a:r>
              <a:rPr lang="hr-HR" dirty="0" err="1" smtClean="0"/>
              <a:t>promulgate</a:t>
            </a:r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944261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40575"/>
            <a:ext cx="10058400" cy="1296785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smtClean="0"/>
              <a:t> II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12" y="1845734"/>
            <a:ext cx="9775767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Croatian </a:t>
            </a:r>
            <a:r>
              <a:rPr lang="hr-HR" dirty="0" err="1" smtClean="0"/>
              <a:t>equivalents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English </a:t>
            </a:r>
            <a:r>
              <a:rPr lang="hr-HR" dirty="0" err="1" smtClean="0"/>
              <a:t>terms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expressions</a:t>
            </a:r>
            <a:r>
              <a:rPr lang="hr-HR" dirty="0" smtClean="0"/>
              <a:t>:</a:t>
            </a:r>
          </a:p>
          <a:p>
            <a:pPr marL="457200" indent="-457200">
              <a:buAutoNum type="arabicPeriod"/>
            </a:pPr>
            <a:r>
              <a:rPr lang="hr-HR" dirty="0" err="1"/>
              <a:t>b</a:t>
            </a:r>
            <a:r>
              <a:rPr lang="hr-HR" dirty="0" err="1" smtClean="0"/>
              <a:t>reach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err="1"/>
              <a:t>e</a:t>
            </a:r>
            <a:r>
              <a:rPr lang="hr-HR" dirty="0" err="1" smtClean="0"/>
              <a:t>nforceable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err="1"/>
              <a:t>a</a:t>
            </a:r>
            <a:r>
              <a:rPr lang="hr-HR" dirty="0" err="1" smtClean="0"/>
              <a:t>dministration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err="1"/>
              <a:t>r</a:t>
            </a:r>
            <a:r>
              <a:rPr lang="hr-HR" dirty="0" err="1" smtClean="0"/>
              <a:t>esolve</a:t>
            </a:r>
            <a:r>
              <a:rPr lang="hr-HR" dirty="0" smtClean="0"/>
              <a:t> a </a:t>
            </a:r>
            <a:r>
              <a:rPr lang="hr-HR" dirty="0" err="1" smtClean="0"/>
              <a:t>dispute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err="1"/>
              <a:t>c</a:t>
            </a:r>
            <a:r>
              <a:rPr lang="hr-HR" dirty="0" err="1" smtClean="0"/>
              <a:t>ontract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marriage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err="1"/>
              <a:t>i</a:t>
            </a:r>
            <a:r>
              <a:rPr lang="hr-HR" dirty="0" err="1" smtClean="0"/>
              <a:t>nheritance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err="1"/>
              <a:t>p</a:t>
            </a:r>
            <a:r>
              <a:rPr lang="hr-HR" dirty="0" err="1" smtClean="0"/>
              <a:t>rotection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err="1"/>
              <a:t>v</a:t>
            </a:r>
            <a:r>
              <a:rPr lang="hr-HR" dirty="0" err="1" smtClean="0"/>
              <a:t>iolation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enshrined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constitution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err="1"/>
              <a:t>a</a:t>
            </a:r>
            <a:r>
              <a:rPr lang="hr-HR" dirty="0" err="1" smtClean="0"/>
              <a:t>pplication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601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- </a:t>
            </a:r>
            <a:r>
              <a:rPr lang="hr-HR" dirty="0" err="1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hr-HR" dirty="0" err="1"/>
              <a:t>b</a:t>
            </a:r>
            <a:r>
              <a:rPr lang="hr-HR" dirty="0" err="1" smtClean="0"/>
              <a:t>reach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= kršenje zakona</a:t>
            </a:r>
          </a:p>
          <a:p>
            <a:pPr marL="457200" indent="-457200">
              <a:buAutoNum type="arabicPeriod"/>
            </a:pPr>
            <a:r>
              <a:rPr lang="hr-HR" dirty="0" err="1"/>
              <a:t>e</a:t>
            </a:r>
            <a:r>
              <a:rPr lang="hr-HR" dirty="0" err="1" smtClean="0"/>
              <a:t>nforceable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= koje provode sudovi</a:t>
            </a:r>
          </a:p>
          <a:p>
            <a:pPr marL="457200" indent="-457200">
              <a:buAutoNum type="arabicPeriod"/>
            </a:pPr>
            <a:r>
              <a:rPr lang="hr-HR" dirty="0" err="1"/>
              <a:t>a</a:t>
            </a:r>
            <a:r>
              <a:rPr lang="hr-HR" dirty="0" err="1" smtClean="0"/>
              <a:t>dministration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r>
              <a:rPr lang="hr-HR" dirty="0" smtClean="0"/>
              <a:t> = provedba pravde</a:t>
            </a:r>
          </a:p>
          <a:p>
            <a:pPr marL="457200" indent="-457200">
              <a:buAutoNum type="arabicPeriod"/>
            </a:pPr>
            <a:r>
              <a:rPr lang="hr-HR" dirty="0" err="1"/>
              <a:t>r</a:t>
            </a:r>
            <a:r>
              <a:rPr lang="hr-HR" dirty="0" err="1" smtClean="0"/>
              <a:t>esolve</a:t>
            </a:r>
            <a:r>
              <a:rPr lang="hr-HR" dirty="0" smtClean="0"/>
              <a:t> a </a:t>
            </a:r>
            <a:r>
              <a:rPr lang="hr-HR" dirty="0" err="1" smtClean="0"/>
              <a:t>dispute</a:t>
            </a:r>
            <a:r>
              <a:rPr lang="hr-HR" dirty="0" smtClean="0"/>
              <a:t> = riješiti spor</a:t>
            </a:r>
          </a:p>
          <a:p>
            <a:pPr marL="457200" indent="-457200">
              <a:buAutoNum type="arabicPeriod"/>
            </a:pPr>
            <a:r>
              <a:rPr lang="hr-HR" dirty="0" err="1"/>
              <a:t>c</a:t>
            </a:r>
            <a:r>
              <a:rPr lang="hr-HR" dirty="0" err="1" smtClean="0"/>
              <a:t>ontract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marriage</a:t>
            </a:r>
            <a:r>
              <a:rPr lang="hr-HR" dirty="0" smtClean="0"/>
              <a:t> = bračni ugovor</a:t>
            </a:r>
          </a:p>
          <a:p>
            <a:pPr marL="457200" indent="-457200">
              <a:buAutoNum type="arabicPeriod"/>
            </a:pPr>
            <a:r>
              <a:rPr lang="hr-HR" dirty="0" err="1"/>
              <a:t>i</a:t>
            </a:r>
            <a:r>
              <a:rPr lang="hr-HR" dirty="0" err="1" smtClean="0"/>
              <a:t>nheritance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= nasljedno pravo</a:t>
            </a:r>
          </a:p>
          <a:p>
            <a:pPr marL="457200" indent="-457200">
              <a:buAutoNum type="arabicPeriod"/>
            </a:pPr>
            <a:r>
              <a:rPr lang="hr-HR" dirty="0" err="1"/>
              <a:t>p</a:t>
            </a:r>
            <a:r>
              <a:rPr lang="hr-HR" dirty="0" err="1" smtClean="0"/>
              <a:t>rotection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r>
              <a:rPr lang="hr-HR" dirty="0" smtClean="0"/>
              <a:t> = zaštita imovine</a:t>
            </a:r>
          </a:p>
          <a:p>
            <a:pPr marL="457200" indent="-457200">
              <a:buAutoNum type="arabicPeriod"/>
            </a:pPr>
            <a:r>
              <a:rPr lang="hr-HR" dirty="0" err="1"/>
              <a:t>v</a:t>
            </a:r>
            <a:r>
              <a:rPr lang="hr-HR" dirty="0" err="1" smtClean="0"/>
              <a:t>iolation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= povreda/kršenje prava</a:t>
            </a:r>
          </a:p>
          <a:p>
            <a:pPr marL="457200" indent="-457200">
              <a:buAutoNum type="arabicPeriod"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enshrined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constitution</a:t>
            </a:r>
            <a:r>
              <a:rPr lang="hr-HR" dirty="0" smtClean="0"/>
              <a:t> = ugrađen u ustav</a:t>
            </a:r>
          </a:p>
          <a:p>
            <a:pPr marL="457200" indent="-457200">
              <a:buAutoNum type="arabicPeriod"/>
            </a:pPr>
            <a:r>
              <a:rPr lang="hr-HR" dirty="0" err="1"/>
              <a:t>a</a:t>
            </a:r>
            <a:r>
              <a:rPr lang="hr-HR" dirty="0" err="1" smtClean="0"/>
              <a:t>pplication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= primjena pravila</a:t>
            </a:r>
          </a:p>
          <a:p>
            <a:pPr marL="457200" indent="-457200">
              <a:buAutoNum type="arabicPeriod"/>
            </a:pPr>
            <a:endParaRPr lang="hr-HR" dirty="0" smtClean="0"/>
          </a:p>
          <a:p>
            <a:pPr marL="457200" indent="-457200">
              <a:buAutoNum type="arabicPeriod"/>
            </a:pPr>
            <a:endParaRPr lang="hr-HR" dirty="0" smtClean="0"/>
          </a:p>
          <a:p>
            <a:pPr marL="457200" indent="-457200">
              <a:buAutoNum type="arabicPeriod"/>
            </a:pPr>
            <a:endParaRPr lang="hr-HR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75" y="286603"/>
            <a:ext cx="10715105" cy="1450757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6000" dirty="0">
                <a:solidFill>
                  <a:schemeClr val="tx2">
                    <a:satMod val="200000"/>
                  </a:schemeClr>
                </a:solidFill>
              </a:rPr>
              <a:t>BASIC LEGAL TERMS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hr-HR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Which terms do you associate with 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“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LAW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”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defTabSz="912813">
              <a:buNone/>
            </a:pPr>
            <a:r>
              <a:rPr lang="hr-HR" altLang="en-US" sz="3200" dirty="0" smtClean="0"/>
              <a:t>                                 </a:t>
            </a:r>
            <a:r>
              <a:rPr lang="en-US" altLang="en-US" sz="3200" dirty="0" smtClean="0"/>
              <a:t>lawyer                     </a:t>
            </a:r>
            <a:r>
              <a:rPr lang="en-US" altLang="en-US" sz="3200" dirty="0"/>
              <a:t>legal</a:t>
            </a:r>
          </a:p>
          <a:p>
            <a:pPr defTabSz="912813"/>
            <a:endParaRPr lang="en-US" altLang="en-US" sz="3200" dirty="0"/>
          </a:p>
          <a:p>
            <a:pPr defTabSz="912813"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     </a:t>
            </a:r>
            <a:r>
              <a:rPr lang="hr-HR" altLang="en-US" sz="3200" dirty="0" smtClean="0">
                <a:latin typeface="Arial" panose="020B0604020202020204" pitchFamily="34" charset="0"/>
              </a:rPr>
              <a:t>       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/>
              <a:t>illegal </a:t>
            </a:r>
            <a:r>
              <a:rPr lang="en-US" altLang="en-US" sz="3200" dirty="0">
                <a:latin typeface="Arial" panose="020B0604020202020204" pitchFamily="34" charset="0"/>
              </a:rPr>
              <a:t>             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6000" dirty="0">
                <a:solidFill>
                  <a:srgbClr val="00B0F0"/>
                </a:solidFill>
              </a:rPr>
              <a:t>LAW 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smtClean="0">
                <a:latin typeface="Arial" panose="020B0604020202020204" pitchFamily="34" charset="0"/>
              </a:rPr>
              <a:t>      </a:t>
            </a:r>
            <a:r>
              <a:rPr lang="en-US" altLang="en-US" sz="3200" dirty="0"/>
              <a:t>lawmaker</a:t>
            </a:r>
          </a:p>
          <a:p>
            <a:pPr defTabSz="912813">
              <a:buNone/>
            </a:pPr>
            <a:endParaRPr lang="en-US" altLang="en-US" sz="3200" dirty="0"/>
          </a:p>
          <a:p>
            <a:pPr defTabSz="912813">
              <a:buNone/>
            </a:pPr>
            <a:r>
              <a:rPr lang="en-US" altLang="en-US" sz="3200" dirty="0"/>
              <a:t>            </a:t>
            </a:r>
            <a:r>
              <a:rPr lang="hr-HR" altLang="en-US" sz="3200" dirty="0" smtClean="0"/>
              <a:t>         </a:t>
            </a:r>
            <a:r>
              <a:rPr lang="en-US" altLang="en-US" sz="3200" dirty="0" smtClean="0"/>
              <a:t> </a:t>
            </a:r>
            <a:r>
              <a:rPr lang="hr-HR" altLang="en-US" sz="3200" dirty="0" smtClean="0"/>
              <a:t>    </a:t>
            </a:r>
            <a:r>
              <a:rPr lang="en-US" altLang="en-US" sz="3200" dirty="0" smtClean="0"/>
              <a:t>  </a:t>
            </a:r>
            <a:r>
              <a:rPr lang="en-US" altLang="en-US" sz="3200" dirty="0"/>
              <a:t>lawful            </a:t>
            </a:r>
            <a:r>
              <a:rPr lang="en-US" altLang="en-US" sz="3200" dirty="0" smtClean="0"/>
              <a:t>                </a:t>
            </a:r>
            <a:r>
              <a:rPr lang="en-US" altLang="en-US" sz="3200" dirty="0"/>
              <a:t>unlawful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746033" y="2827176"/>
            <a:ext cx="783771" cy="746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727371" y="3993502"/>
            <a:ext cx="1390262" cy="121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531429" y="4282751"/>
            <a:ext cx="1119673" cy="951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394718" y="4292082"/>
            <a:ext cx="1231641" cy="858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685592" y="3993502"/>
            <a:ext cx="12969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739951" y="2827176"/>
            <a:ext cx="625151" cy="746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6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BASIC LEGAL TERMS</a:t>
            </a:r>
            <a:br>
              <a:rPr lang="hr-HR" dirty="0" smtClean="0"/>
            </a:br>
            <a:r>
              <a:rPr lang="hr-HR" altLang="en-US" dirty="0" err="1">
                <a:solidFill>
                  <a:schemeClr val="tx1"/>
                </a:solidFill>
              </a:rPr>
              <a:t>What</a:t>
            </a:r>
            <a:r>
              <a:rPr lang="hr-HR" altLang="en-US" dirty="0">
                <a:solidFill>
                  <a:schemeClr val="tx1"/>
                </a:solidFill>
              </a:rPr>
              <a:t> do </a:t>
            </a:r>
            <a:r>
              <a:rPr lang="hr-HR" altLang="en-US" dirty="0" err="1">
                <a:solidFill>
                  <a:schemeClr val="tx1"/>
                </a:solidFill>
              </a:rPr>
              <a:t>we</a:t>
            </a:r>
            <a:r>
              <a:rPr lang="hr-HR" altLang="en-US" dirty="0">
                <a:solidFill>
                  <a:schemeClr val="tx1"/>
                </a:solidFill>
              </a:rPr>
              <a:t> do </a:t>
            </a:r>
            <a:r>
              <a:rPr lang="hr-HR" altLang="en-US" dirty="0" err="1">
                <a:solidFill>
                  <a:schemeClr val="tx1"/>
                </a:solidFill>
              </a:rPr>
              <a:t>with</a:t>
            </a:r>
            <a:r>
              <a:rPr lang="hr-HR" altLang="en-US" dirty="0">
                <a:solidFill>
                  <a:schemeClr val="tx1"/>
                </a:solidFill>
              </a:rPr>
              <a:t> LAW</a:t>
            </a:r>
            <a:r>
              <a:rPr lang="hr-HR" alt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67339"/>
            <a:ext cx="10058400" cy="4086807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hr-HR" altLang="en-US" sz="3600" b="1" dirty="0" smtClean="0"/>
              <a:t>p</a:t>
            </a:r>
            <a:r>
              <a:rPr lang="en-GB" altLang="en-US" sz="3600" b="1" dirty="0"/>
              <a:t>ass</a:t>
            </a:r>
            <a:r>
              <a:rPr lang="hr-HR" altLang="en-US" sz="3600" b="1" dirty="0"/>
              <a:t> --- </a:t>
            </a:r>
            <a:r>
              <a:rPr lang="en-GB" altLang="en-US" sz="3600" b="1" dirty="0"/>
              <a:t>enact</a:t>
            </a:r>
            <a:r>
              <a:rPr lang="hr-HR" altLang="en-US" sz="3600" b="1" dirty="0"/>
              <a:t>   ---   </a:t>
            </a:r>
            <a:r>
              <a:rPr lang="en-GB" altLang="en-US" sz="3600" b="1" dirty="0"/>
              <a:t>lay down</a:t>
            </a:r>
            <a:endParaRPr lang="hr-HR" altLang="en-US" sz="3600" b="1" dirty="0"/>
          </a:p>
          <a:p>
            <a:pPr algn="ctr">
              <a:buFont typeface="Wingdings" panose="05000000000000000000" pitchFamily="2" charset="2"/>
              <a:buNone/>
            </a:pPr>
            <a:endParaRPr lang="en-GB" altLang="en-US" sz="3600" b="1" dirty="0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en-US" sz="3600" b="1" dirty="0"/>
              <a:t>i</a:t>
            </a:r>
            <a:r>
              <a:rPr lang="en-GB" altLang="en-US" sz="3600" b="1" dirty="0" err="1"/>
              <a:t>mpose</a:t>
            </a:r>
            <a:r>
              <a:rPr lang="hr-HR" altLang="en-US" sz="3600" b="1" dirty="0"/>
              <a:t>   ---   </a:t>
            </a:r>
            <a:r>
              <a:rPr lang="en-GB" altLang="en-US" sz="3600" b="1" dirty="0"/>
              <a:t>enforce</a:t>
            </a:r>
            <a:r>
              <a:rPr lang="hr-HR" altLang="en-US" sz="3600" b="1" dirty="0"/>
              <a:t>   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n-US" sz="3600" b="1" dirty="0"/>
          </a:p>
          <a:p>
            <a:pPr algn="ctr">
              <a:buFont typeface="Wingdings" panose="05000000000000000000" pitchFamily="2" charset="2"/>
              <a:buNone/>
            </a:pPr>
            <a:r>
              <a:rPr lang="hr-HR" altLang="en-US" sz="3600" b="1" dirty="0"/>
              <a:t>b</a:t>
            </a:r>
            <a:r>
              <a:rPr lang="en-GB" altLang="en-US" sz="3600" b="1" dirty="0" err="1"/>
              <a:t>reak</a:t>
            </a:r>
            <a:r>
              <a:rPr lang="hr-HR" altLang="en-US" sz="3600" b="1" dirty="0"/>
              <a:t>   ---   </a:t>
            </a:r>
            <a:r>
              <a:rPr lang="en-GB" altLang="en-US" sz="3600" b="1" dirty="0"/>
              <a:t>violate</a:t>
            </a:r>
            <a:r>
              <a:rPr lang="hr-HR" altLang="en-US" sz="3600" b="1" dirty="0"/>
              <a:t>   ---   </a:t>
            </a:r>
            <a:r>
              <a:rPr lang="en-GB" altLang="en-US" sz="3600" b="1" dirty="0"/>
              <a:t>apply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3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8495"/>
          </a:xfrm>
        </p:spPr>
        <p:txBody>
          <a:bodyPr>
            <a:normAutofit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meant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„LAW”?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8677"/>
            <a:ext cx="10058400" cy="4513810"/>
          </a:xfrm>
        </p:spPr>
        <p:txBody>
          <a:bodyPr>
            <a:normAutofit/>
          </a:bodyPr>
          <a:lstStyle/>
          <a:p>
            <a:pPr algn="ctr" defTabSz="912813">
              <a:buNone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It </a:t>
            </a:r>
            <a:r>
              <a:rPr lang="en-GB" sz="2800" dirty="0">
                <a:solidFill>
                  <a:schemeClr val="tx1"/>
                </a:solidFill>
              </a:rPr>
              <a:t>is against </a:t>
            </a:r>
            <a:r>
              <a:rPr lang="en-GB" sz="2800" b="1" dirty="0">
                <a:solidFill>
                  <a:srgbClr val="0070C0"/>
                </a:solidFill>
              </a:rPr>
              <a:t>the LAW </a:t>
            </a:r>
            <a:r>
              <a:rPr lang="en-GB" sz="2800" dirty="0">
                <a:solidFill>
                  <a:schemeClr val="tx1"/>
                </a:solidFill>
              </a:rPr>
              <a:t>to bully.</a:t>
            </a:r>
          </a:p>
          <a:p>
            <a:pPr algn="ctr" defTabSz="912813">
              <a:buNone/>
              <a:defRPr/>
            </a:pPr>
            <a:r>
              <a:rPr lang="en-GB" sz="2800" b="1" dirty="0">
                <a:solidFill>
                  <a:srgbClr val="E11FB7"/>
                </a:solidFill>
              </a:rPr>
              <a:t>A new LAW </a:t>
            </a:r>
            <a:r>
              <a:rPr lang="en-GB" sz="2800" dirty="0">
                <a:solidFill>
                  <a:schemeClr val="tx1"/>
                </a:solidFill>
              </a:rPr>
              <a:t>on financial leasing has recently been passed.</a:t>
            </a:r>
          </a:p>
          <a:p>
            <a:pPr algn="ctr" defTabSz="912813">
              <a:buNone/>
              <a:defRPr/>
            </a:pPr>
            <a:r>
              <a:rPr lang="en-GB" sz="2800" dirty="0">
                <a:solidFill>
                  <a:schemeClr val="tx1"/>
                </a:solidFill>
              </a:rPr>
              <a:t>Her uncle has been practising </a:t>
            </a:r>
            <a:r>
              <a:rPr lang="en-GB" sz="2800" b="1" dirty="0">
                <a:solidFill>
                  <a:srgbClr val="FFC000"/>
                </a:solidFill>
              </a:rPr>
              <a:t>LAW</a:t>
            </a:r>
            <a:r>
              <a:rPr lang="en-GB" sz="2800" dirty="0">
                <a:solidFill>
                  <a:srgbClr val="FFC000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for 20 years.</a:t>
            </a:r>
          </a:p>
          <a:p>
            <a:pPr algn="ctr" defTabSz="912813">
              <a:buNone/>
              <a:defRPr/>
            </a:pPr>
            <a:r>
              <a:rPr lang="en-GB" sz="2800" dirty="0">
                <a:solidFill>
                  <a:schemeClr val="tx1"/>
                </a:solidFill>
              </a:rPr>
              <a:t>She is studying </a:t>
            </a:r>
            <a:r>
              <a:rPr lang="en-GB" sz="2800" b="1" dirty="0">
                <a:solidFill>
                  <a:srgbClr val="00B050"/>
                </a:solidFill>
              </a:rPr>
              <a:t>LAW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at he University of Zagreb.</a:t>
            </a:r>
          </a:p>
          <a:p>
            <a:pPr algn="ctr" defTabSz="912813">
              <a:buNone/>
              <a:defRPr/>
            </a:pPr>
            <a:r>
              <a:rPr lang="en-GB" sz="2800" dirty="0">
                <a:solidFill>
                  <a:schemeClr val="tx1"/>
                </a:solidFill>
              </a:rPr>
              <a:t>It is not easy to understand </a:t>
            </a:r>
            <a:r>
              <a:rPr lang="hr-HR" sz="2800" b="1" dirty="0" err="1" smtClean="0">
                <a:solidFill>
                  <a:srgbClr val="7030A0"/>
                </a:solidFill>
              </a:rPr>
              <a:t>the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b="1" dirty="0">
                <a:solidFill>
                  <a:srgbClr val="7030A0"/>
                </a:solidFill>
              </a:rPr>
              <a:t>LAW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The whole procedure has been conducted </a:t>
            </a:r>
            <a:r>
              <a:rPr lang="en-GB" sz="2800" b="1" dirty="0">
                <a:solidFill>
                  <a:srgbClr val="FF0000"/>
                </a:solidFill>
              </a:rPr>
              <a:t>BY LAW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933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LAW mean</a:t>
            </a:r>
            <a:r>
              <a:rPr lang="en-US" dirty="0" smtClean="0"/>
              <a:t>?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64477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hr-HR" sz="4400" b="1" dirty="0">
                <a:solidFill>
                  <a:srgbClr val="0070C0"/>
                </a:solidFill>
              </a:rPr>
              <a:t>LAW</a:t>
            </a:r>
            <a:r>
              <a:rPr lang="hr-HR" dirty="0"/>
              <a:t> </a:t>
            </a:r>
            <a:br>
              <a:rPr lang="hr-HR" dirty="0"/>
            </a:br>
            <a:r>
              <a:rPr lang="hr-HR" dirty="0"/>
              <a:t>(a/</a:t>
            </a:r>
            <a:r>
              <a:rPr lang="hr-HR" dirty="0" err="1"/>
              <a:t>the</a:t>
            </a:r>
            <a:r>
              <a:rPr lang="hr-HR" dirty="0"/>
              <a:t>/Ø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algn="ctr"/>
            <a:r>
              <a:rPr lang="hr-HR" sz="3100" b="1" dirty="0" smtClean="0">
                <a:solidFill>
                  <a:srgbClr val="0070C0"/>
                </a:solidFill>
              </a:rPr>
              <a:t>How </a:t>
            </a:r>
            <a:r>
              <a:rPr lang="hr-HR" sz="3100" b="1" dirty="0" err="1" smtClean="0">
                <a:solidFill>
                  <a:srgbClr val="0070C0"/>
                </a:solidFill>
              </a:rPr>
              <a:t>would</a:t>
            </a:r>
            <a:r>
              <a:rPr lang="hr-HR" sz="3100" b="1" dirty="0" smtClean="0">
                <a:solidFill>
                  <a:srgbClr val="0070C0"/>
                </a:solidFill>
              </a:rPr>
              <a:t> </a:t>
            </a:r>
            <a:r>
              <a:rPr lang="hr-HR" sz="3100" b="1" dirty="0" err="1" smtClean="0">
                <a:solidFill>
                  <a:srgbClr val="0070C0"/>
                </a:solidFill>
              </a:rPr>
              <a:t>you</a:t>
            </a:r>
            <a:r>
              <a:rPr lang="hr-HR" sz="3100" b="1" dirty="0" smtClean="0">
                <a:solidFill>
                  <a:srgbClr val="0070C0"/>
                </a:solidFill>
              </a:rPr>
              <a:t> </a:t>
            </a:r>
            <a:r>
              <a:rPr lang="hr-HR" sz="3100" b="1" dirty="0" err="1" smtClean="0">
                <a:solidFill>
                  <a:srgbClr val="0070C0"/>
                </a:solidFill>
              </a:rPr>
              <a:t>define</a:t>
            </a:r>
            <a:r>
              <a:rPr lang="hr-HR" sz="3100" b="1" dirty="0" smtClean="0">
                <a:solidFill>
                  <a:srgbClr val="0070C0"/>
                </a:solidFill>
              </a:rPr>
              <a:t> LAW?</a:t>
            </a:r>
            <a:endParaRPr lang="hr-HR" sz="3100" b="1" dirty="0">
              <a:solidFill>
                <a:srgbClr val="0070C0"/>
              </a:solidFill>
            </a:endParaRPr>
          </a:p>
          <a:p>
            <a:endParaRPr lang="hr-HR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034073" y="3611822"/>
            <a:ext cx="2313992" cy="1928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/>
              <a:t>LAWS OF A COUNTRY</a:t>
            </a:r>
          </a:p>
          <a:p>
            <a:pPr algn="ctr">
              <a:defRPr/>
            </a:pPr>
            <a:r>
              <a:rPr lang="hr-HR" b="1" dirty="0"/>
              <a:t>(RULES)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926564" y="3611822"/>
            <a:ext cx="2388636" cy="1928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/>
              <a:t>BRANCH OF KNOWLEDGE</a:t>
            </a:r>
          </a:p>
          <a:p>
            <a:pPr algn="ctr">
              <a:defRPr/>
            </a:pPr>
            <a:r>
              <a:rPr lang="hr-HR" b="1" dirty="0"/>
              <a:t>SUBJECT</a:t>
            </a:r>
          </a:p>
          <a:p>
            <a:pPr algn="ctr">
              <a:defRPr/>
            </a:pPr>
            <a:r>
              <a:rPr lang="hr-HR" b="1" dirty="0"/>
              <a:t>PROFESSION</a:t>
            </a:r>
            <a:endParaRPr lang="en-GB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893699" y="3611822"/>
            <a:ext cx="2435289" cy="1928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/>
              <a:t>LEGAL SYSTEM</a:t>
            </a:r>
          </a:p>
          <a:p>
            <a:pPr algn="ctr">
              <a:defRPr/>
            </a:pPr>
            <a:r>
              <a:rPr lang="hr-HR" b="1" dirty="0"/>
              <a:t>THE POLICE</a:t>
            </a:r>
            <a:endParaRPr lang="en-GB" b="1" dirty="0"/>
          </a:p>
          <a:p>
            <a:pPr algn="ctr">
              <a:defRPr/>
            </a:pPr>
            <a:r>
              <a:rPr lang="hr-HR" b="1" dirty="0"/>
              <a:t>THE COURTS</a:t>
            </a:r>
          </a:p>
          <a:p>
            <a:pPr algn="ctr">
              <a:defRPr/>
            </a:pPr>
            <a:r>
              <a:rPr lang="hr-HR" b="1" dirty="0"/>
              <a:t>JUDGES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91069" y="2501480"/>
            <a:ext cx="2575249" cy="951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11551" y="2599449"/>
            <a:ext cx="9331" cy="886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66115" y="2453077"/>
            <a:ext cx="2397968" cy="951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0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DEFINITIONS OF LAW</a:t>
            </a:r>
            <a:br>
              <a:rPr lang="hr-HR" dirty="0" smtClean="0"/>
            </a:br>
            <a:r>
              <a:rPr lang="en-US" sz="2700" dirty="0" smtClean="0"/>
              <a:t>From </a:t>
            </a:r>
            <a:r>
              <a:rPr lang="en-US" sz="2700" dirty="0"/>
              <a:t>Oxford Advanced Learner’s Dictionary</a:t>
            </a:r>
            <a:r>
              <a:rPr lang="en-US" sz="2700" dirty="0" smtClean="0"/>
              <a:t>: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799"/>
            <a:ext cx="10058400" cy="4553339"/>
          </a:xfrm>
        </p:spPr>
        <p:txBody>
          <a:bodyPr>
            <a:normAutofit fontScale="92500" lnSpcReduction="10000"/>
          </a:bodyPr>
          <a:lstStyle/>
          <a:p>
            <a:pPr marL="525463" indent="-457200">
              <a:buFont typeface="Wingdings" panose="05000000000000000000" pitchFamily="2" charset="2"/>
              <a:buNone/>
              <a:defRPr/>
            </a:pPr>
            <a:r>
              <a:rPr lang="en-US" dirty="0" smtClean="0"/>
              <a:t>1</a:t>
            </a:r>
            <a:r>
              <a:rPr lang="en-US" dirty="0"/>
              <a:t>.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C7336"/>
                </a:solidFill>
              </a:rPr>
              <a:t>SYSTEM OF RULES </a:t>
            </a:r>
          </a:p>
          <a:p>
            <a:pPr marL="525463" indent="-457200">
              <a:buFont typeface="Wingdings" panose="05000000000000000000" pitchFamily="2" charset="2"/>
              <a:buNone/>
              <a:defRPr/>
            </a:pPr>
            <a:r>
              <a:rPr lang="en-US"/>
              <a:t>    </a:t>
            </a:r>
            <a:r>
              <a:rPr lang="en-US" smtClean="0"/>
              <a:t>(</a:t>
            </a:r>
            <a:r>
              <a:rPr lang="en-US" dirty="0"/>
              <a:t>U) (also </a:t>
            </a:r>
            <a:r>
              <a:rPr lang="en-US" i="1" dirty="0"/>
              <a:t>the law</a:t>
            </a:r>
            <a:r>
              <a:rPr lang="en-US" dirty="0"/>
              <a:t>) the whole system of rules that everyone in a country or society must obey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2. </a:t>
            </a:r>
            <a:r>
              <a:rPr lang="en-US" b="1" dirty="0">
                <a:solidFill>
                  <a:srgbClr val="FC7336"/>
                </a:solidFill>
              </a:rPr>
              <a:t>ONE RULE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 (C</a:t>
            </a:r>
            <a:r>
              <a:rPr lang="en-US" dirty="0" smtClean="0"/>
              <a:t>)</a:t>
            </a:r>
            <a:r>
              <a:rPr lang="hr-H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rule that deals with a particular crime, agreement etc.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3. </a:t>
            </a:r>
            <a:r>
              <a:rPr lang="en-US" b="1" dirty="0">
                <a:solidFill>
                  <a:srgbClr val="FC7336"/>
                </a:solidFill>
              </a:rPr>
              <a:t>SUBJECT/PROFESSION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 (U) the study of law as a subject at university; the profession of being a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 lawyer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4.</a:t>
            </a:r>
            <a:r>
              <a:rPr lang="en-US" b="1" dirty="0">
                <a:solidFill>
                  <a:srgbClr val="FC7336"/>
                </a:solidFill>
              </a:rPr>
              <a:t> POLICE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 (U) (the law) used to refer to the police and the legal system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5. </a:t>
            </a:r>
            <a:r>
              <a:rPr lang="en-US" b="1" dirty="0">
                <a:solidFill>
                  <a:srgbClr val="FC7336"/>
                </a:solidFill>
              </a:rPr>
              <a:t>OF ORGANIZATION/ACTIVITY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 </a:t>
            </a:r>
            <a:r>
              <a:rPr lang="en-US" dirty="0" smtClean="0"/>
              <a:t>(</a:t>
            </a:r>
            <a:r>
              <a:rPr lang="hr-HR" dirty="0" smtClean="0"/>
              <a:t>C</a:t>
            </a:r>
            <a:r>
              <a:rPr lang="en-US" dirty="0" smtClean="0"/>
              <a:t>) </a:t>
            </a:r>
            <a:r>
              <a:rPr lang="en-US" dirty="0"/>
              <a:t>one of the rules which controls an organization or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Definitions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–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7660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400" dirty="0" err="1" smtClean="0"/>
              <a:t>Answer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your</a:t>
            </a:r>
            <a:r>
              <a:rPr lang="hr-HR" sz="2400" dirty="0" smtClean="0"/>
              <a:t> partner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questions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ex. I on p. 10.</a:t>
            </a:r>
          </a:p>
          <a:p>
            <a:pPr marL="0" indent="0">
              <a:buNone/>
            </a:pPr>
            <a:endParaRPr lang="hr-HR" sz="800" dirty="0" smtClean="0"/>
          </a:p>
          <a:p>
            <a:pPr>
              <a:buFontTx/>
              <a:buChar char="-"/>
            </a:pPr>
            <a:r>
              <a:rPr lang="hr-HR" sz="2400" dirty="0" err="1" smtClean="0"/>
              <a:t>Read</a:t>
            </a:r>
            <a:r>
              <a:rPr lang="hr-HR" sz="2400" dirty="0" smtClean="0"/>
              <a:t> </a:t>
            </a:r>
            <a:r>
              <a:rPr lang="hr-HR" sz="2400" dirty="0" err="1" smtClean="0"/>
              <a:t>part</a:t>
            </a:r>
            <a:r>
              <a:rPr lang="hr-HR" sz="2400" dirty="0" smtClean="0"/>
              <a:t> I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text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find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two</a:t>
            </a:r>
            <a:r>
              <a:rPr lang="hr-HR" sz="2400" dirty="0" smtClean="0"/>
              <a:t> </a:t>
            </a:r>
            <a:r>
              <a:rPr lang="hr-HR" sz="2400" dirty="0" err="1" smtClean="0"/>
              <a:t>views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LAW? </a:t>
            </a:r>
          </a:p>
          <a:p>
            <a:pPr marL="0" indent="0">
              <a:buNone/>
            </a:pPr>
            <a:endParaRPr lang="hr-HR" sz="800" dirty="0" smtClean="0"/>
          </a:p>
          <a:p>
            <a:pPr>
              <a:buFontTx/>
              <a:buChar char="-"/>
            </a:pPr>
            <a:r>
              <a:rPr lang="hr-HR" sz="2400" dirty="0" err="1" smtClean="0"/>
              <a:t>Read</a:t>
            </a:r>
            <a:r>
              <a:rPr lang="hr-HR" sz="2400" dirty="0" smtClean="0"/>
              <a:t> </a:t>
            </a:r>
            <a:r>
              <a:rPr lang="hr-HR" sz="2400" dirty="0" err="1" smtClean="0"/>
              <a:t>part</a:t>
            </a:r>
            <a:r>
              <a:rPr lang="hr-HR" sz="2400" dirty="0" smtClean="0"/>
              <a:t> II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text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take </a:t>
            </a:r>
            <a:r>
              <a:rPr lang="hr-HR" sz="2400" dirty="0" err="1" smtClean="0"/>
              <a:t>out</a:t>
            </a:r>
            <a:r>
              <a:rPr lang="hr-HR" sz="2400" dirty="0" smtClean="0"/>
              <a:t> 4 </a:t>
            </a:r>
            <a:r>
              <a:rPr lang="hr-HR" sz="2400" dirty="0" err="1" smtClean="0"/>
              <a:t>definitions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/>
              <a:t> </a:t>
            </a:r>
            <a:r>
              <a:rPr lang="hr-HR" sz="2400" dirty="0" err="1" smtClean="0"/>
              <a:t>given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text</a:t>
            </a:r>
            <a:r>
              <a:rPr lang="hr-HR" sz="2400" dirty="0" smtClean="0"/>
              <a:t>. </a:t>
            </a:r>
            <a:endParaRPr lang="hr-HR" sz="2400" dirty="0"/>
          </a:p>
          <a:p>
            <a:pPr marL="457200" indent="-457200">
              <a:buAutoNum type="arabicPeriod"/>
            </a:pPr>
            <a:r>
              <a:rPr lang="hr-HR" sz="2400" dirty="0" smtClean="0"/>
              <a:t>……………………..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……………………..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……………………..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……………………..</a:t>
            </a:r>
          </a:p>
          <a:p>
            <a:pPr marL="0" indent="0">
              <a:buNone/>
            </a:pP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two</a:t>
            </a:r>
            <a:r>
              <a:rPr lang="hr-HR" sz="2400" dirty="0" smtClean="0"/>
              <a:t> </a:t>
            </a:r>
            <a:r>
              <a:rPr lang="hr-HR" sz="2400" dirty="0" err="1" smtClean="0"/>
              <a:t>basic</a:t>
            </a:r>
            <a:r>
              <a:rPr lang="hr-HR" sz="2400" dirty="0" smtClean="0"/>
              <a:t> </a:t>
            </a:r>
            <a:r>
              <a:rPr lang="hr-HR" sz="2400" dirty="0" err="1" smtClean="0"/>
              <a:t>concepts</a:t>
            </a:r>
            <a:r>
              <a:rPr lang="hr-HR" sz="2400" dirty="0" smtClean="0"/>
              <a:t> </a:t>
            </a:r>
            <a:r>
              <a:rPr lang="hr-HR" sz="2400" dirty="0" err="1" smtClean="0"/>
              <a:t>does</a:t>
            </a:r>
            <a:r>
              <a:rPr lang="hr-HR" sz="2400" dirty="0" smtClean="0"/>
              <a:t> </a:t>
            </a:r>
            <a:r>
              <a:rPr lang="hr-HR" sz="2400" dirty="0" err="1" smtClean="0"/>
              <a:t>each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them</a:t>
            </a:r>
            <a:r>
              <a:rPr lang="hr-HR" sz="2400" dirty="0" smtClean="0"/>
              <a:t> </a:t>
            </a:r>
            <a:r>
              <a:rPr lang="hr-HR" sz="2400" dirty="0" err="1" smtClean="0"/>
              <a:t>contain</a:t>
            </a:r>
            <a:r>
              <a:rPr lang="hr-HR" sz="2400" dirty="0" smtClean="0"/>
              <a:t>?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Functions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4742"/>
            <a:ext cx="10058400" cy="3844351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sz="2400" dirty="0" err="1" smtClean="0"/>
              <a:t>Study</a:t>
            </a:r>
            <a:r>
              <a:rPr lang="hr-HR" sz="2400" dirty="0" smtClean="0"/>
              <a:t> </a:t>
            </a:r>
            <a:r>
              <a:rPr lang="hr-HR" sz="2400" dirty="0" err="1"/>
              <a:t>part</a:t>
            </a:r>
            <a:r>
              <a:rPr lang="hr-HR" sz="2400" dirty="0"/>
              <a:t> III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text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take </a:t>
            </a:r>
            <a:r>
              <a:rPr lang="hr-HR" sz="2400" dirty="0" err="1"/>
              <a:t>out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functions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LAW.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err="1" smtClean="0"/>
              <a:t>Summarize</a:t>
            </a:r>
            <a:r>
              <a:rPr lang="hr-HR" sz="2400" dirty="0" smtClean="0"/>
              <a:t> </a:t>
            </a:r>
            <a:r>
              <a:rPr lang="hr-HR" sz="2400" dirty="0" err="1" smtClean="0"/>
              <a:t>each</a:t>
            </a:r>
            <a:r>
              <a:rPr lang="hr-HR" sz="2400" dirty="0" smtClean="0"/>
              <a:t> </a:t>
            </a:r>
            <a:r>
              <a:rPr lang="hr-HR" sz="2400" dirty="0" err="1"/>
              <a:t>function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up</a:t>
            </a:r>
            <a:r>
              <a:rPr lang="hr-HR" sz="2400" dirty="0"/>
              <a:t> to </a:t>
            </a:r>
            <a:r>
              <a:rPr lang="hr-HR" sz="2400" dirty="0" smtClean="0"/>
              <a:t>5 </a:t>
            </a:r>
            <a:r>
              <a:rPr lang="hr-HR" sz="2400" dirty="0" err="1"/>
              <a:t>words</a:t>
            </a:r>
            <a:r>
              <a:rPr lang="hr-HR" sz="2400" dirty="0"/>
              <a:t>.</a:t>
            </a:r>
          </a:p>
          <a:p>
            <a:pPr marL="457200" indent="-457200">
              <a:buAutoNum type="arabicPeriod"/>
            </a:pPr>
            <a:r>
              <a:rPr lang="hr-HR" sz="2400" dirty="0"/>
              <a:t>……………………..</a:t>
            </a:r>
          </a:p>
          <a:p>
            <a:pPr marL="457200" indent="-457200">
              <a:buAutoNum type="arabicPeriod"/>
            </a:pPr>
            <a:r>
              <a:rPr lang="hr-HR" sz="2400" dirty="0"/>
              <a:t>……………………..</a:t>
            </a:r>
          </a:p>
          <a:p>
            <a:pPr marL="457200" indent="-457200">
              <a:buAutoNum type="arabicPeriod"/>
            </a:pPr>
            <a:r>
              <a:rPr lang="hr-HR" sz="2400" dirty="0"/>
              <a:t>……………………..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……………………..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……………………..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- </a:t>
            </a:r>
            <a:r>
              <a:rPr lang="hr-HR" sz="2400" dirty="0" err="1"/>
              <a:t>Study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paragraph</a:t>
            </a:r>
            <a:r>
              <a:rPr lang="hr-HR" sz="2400" dirty="0"/>
              <a:t> on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purpose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law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summarize</a:t>
            </a:r>
            <a:r>
              <a:rPr lang="hr-HR" sz="2400" dirty="0"/>
              <a:t> </a:t>
            </a:r>
            <a:r>
              <a:rPr lang="hr-HR" sz="2400" dirty="0" err="1"/>
              <a:t>it</a:t>
            </a:r>
            <a:r>
              <a:rPr lang="hr-HR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5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272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LAW  </a:t>
            </a:r>
            <a:r>
              <a:rPr lang="hr-HR" dirty="0" err="1" smtClean="0"/>
              <a:t>and</a:t>
            </a:r>
            <a:r>
              <a:rPr lang="hr-HR" dirty="0" smtClean="0"/>
              <a:t> MORALITY, JUSTICE AND </a:t>
            </a:r>
            <a:r>
              <a:rPr lang="hr-HR" dirty="0" err="1" smtClean="0"/>
              <a:t>the</a:t>
            </a:r>
            <a:r>
              <a:rPr lang="hr-HR" dirty="0" smtClean="0"/>
              <a:t>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62269"/>
            <a:ext cx="10058400" cy="5321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>
                <a:solidFill>
                  <a:schemeClr val="tx1"/>
                </a:solidFill>
              </a:rPr>
              <a:t>- </a:t>
            </a:r>
            <a:r>
              <a:rPr lang="hr-HR" sz="2400" dirty="0" err="1" smtClean="0">
                <a:solidFill>
                  <a:schemeClr val="tx1"/>
                </a:solidFill>
              </a:rPr>
              <a:t>Join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in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groups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of</a:t>
            </a:r>
            <a:r>
              <a:rPr lang="hr-HR" sz="2400" dirty="0" smtClean="0">
                <a:solidFill>
                  <a:schemeClr val="tx1"/>
                </a:solidFill>
              </a:rPr>
              <a:t> 3 </a:t>
            </a:r>
            <a:r>
              <a:rPr lang="hr-HR" sz="2400" dirty="0" err="1" smtClean="0">
                <a:solidFill>
                  <a:schemeClr val="tx1"/>
                </a:solidFill>
              </a:rPr>
              <a:t>and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study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and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summarize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the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paragraphs</a:t>
            </a:r>
            <a:r>
              <a:rPr lang="hr-HR" sz="2400" dirty="0" smtClean="0">
                <a:solidFill>
                  <a:schemeClr val="tx1"/>
                </a:solidFill>
              </a:rPr>
              <a:t> on : 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rgbClr val="FFC000"/>
                </a:solidFill>
              </a:rPr>
              <a:t>Student A: </a:t>
            </a:r>
            <a:r>
              <a:rPr lang="hr-HR" sz="2400" i="1" dirty="0" err="1" smtClean="0">
                <a:solidFill>
                  <a:srgbClr val="FFC000"/>
                </a:solidFill>
              </a:rPr>
              <a:t>Law</a:t>
            </a:r>
            <a:r>
              <a:rPr lang="hr-HR" sz="2400" i="1" dirty="0" smtClean="0">
                <a:solidFill>
                  <a:srgbClr val="FFC000"/>
                </a:solidFill>
              </a:rPr>
              <a:t> </a:t>
            </a:r>
            <a:r>
              <a:rPr lang="hr-HR" sz="2400" i="1" dirty="0" err="1" smtClean="0">
                <a:solidFill>
                  <a:srgbClr val="FFC000"/>
                </a:solidFill>
              </a:rPr>
              <a:t>and</a:t>
            </a:r>
            <a:r>
              <a:rPr lang="hr-HR" sz="2400" i="1" dirty="0" smtClean="0">
                <a:solidFill>
                  <a:srgbClr val="FFC000"/>
                </a:solidFill>
              </a:rPr>
              <a:t> </a:t>
            </a:r>
            <a:r>
              <a:rPr lang="hr-HR" sz="2400" i="1" dirty="0" err="1" smtClean="0">
                <a:solidFill>
                  <a:srgbClr val="FFC000"/>
                </a:solidFill>
              </a:rPr>
              <a:t>morality</a:t>
            </a:r>
            <a:endParaRPr lang="hr-HR" sz="2400" i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2400" i="1" dirty="0" smtClean="0">
                <a:solidFill>
                  <a:srgbClr val="0070C0"/>
                </a:solidFill>
              </a:rPr>
              <a:t>Student B: </a:t>
            </a:r>
            <a:r>
              <a:rPr lang="hr-HR" sz="2400" i="1" dirty="0" err="1" smtClean="0">
                <a:solidFill>
                  <a:srgbClr val="0070C0"/>
                </a:solidFill>
              </a:rPr>
              <a:t>Law</a:t>
            </a:r>
            <a:r>
              <a:rPr lang="hr-HR" sz="2400" i="1" dirty="0" smtClean="0">
                <a:solidFill>
                  <a:srgbClr val="0070C0"/>
                </a:solidFill>
              </a:rPr>
              <a:t> </a:t>
            </a:r>
            <a:r>
              <a:rPr lang="hr-HR" sz="2400" i="1" dirty="0" err="1" smtClean="0">
                <a:solidFill>
                  <a:srgbClr val="0070C0"/>
                </a:solidFill>
              </a:rPr>
              <a:t>and</a:t>
            </a:r>
            <a:r>
              <a:rPr lang="hr-HR" sz="2400" i="1" dirty="0" smtClean="0">
                <a:solidFill>
                  <a:srgbClr val="0070C0"/>
                </a:solidFill>
              </a:rPr>
              <a:t> </a:t>
            </a:r>
            <a:r>
              <a:rPr lang="hr-HR" sz="2400" i="1" dirty="0" err="1" smtClean="0">
                <a:solidFill>
                  <a:srgbClr val="0070C0"/>
                </a:solidFill>
              </a:rPr>
              <a:t>justice</a:t>
            </a:r>
            <a:endParaRPr lang="hr-HR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2400" i="1" dirty="0" smtClean="0">
                <a:solidFill>
                  <a:srgbClr val="00B050"/>
                </a:solidFill>
              </a:rPr>
              <a:t>Student C: </a:t>
            </a:r>
            <a:r>
              <a:rPr lang="hr-HR" sz="2400" i="1" dirty="0" err="1" smtClean="0">
                <a:solidFill>
                  <a:srgbClr val="00B050"/>
                </a:solidFill>
              </a:rPr>
              <a:t>Law</a:t>
            </a:r>
            <a:r>
              <a:rPr lang="hr-HR" sz="2400" i="1" dirty="0" smtClean="0">
                <a:solidFill>
                  <a:srgbClr val="00B050"/>
                </a:solidFill>
              </a:rPr>
              <a:t> </a:t>
            </a:r>
            <a:r>
              <a:rPr lang="hr-HR" sz="2400" i="1" dirty="0" err="1" smtClean="0">
                <a:solidFill>
                  <a:srgbClr val="00B050"/>
                </a:solidFill>
              </a:rPr>
              <a:t>and</a:t>
            </a:r>
            <a:r>
              <a:rPr lang="hr-HR" sz="2400" i="1" dirty="0" smtClean="0">
                <a:solidFill>
                  <a:srgbClr val="00B050"/>
                </a:solidFill>
              </a:rPr>
              <a:t> </a:t>
            </a:r>
            <a:r>
              <a:rPr lang="hr-HR" sz="2400" i="1" dirty="0" err="1" smtClean="0">
                <a:solidFill>
                  <a:srgbClr val="00B050"/>
                </a:solidFill>
              </a:rPr>
              <a:t>the</a:t>
            </a:r>
            <a:r>
              <a:rPr lang="hr-HR" sz="2400" i="1" dirty="0" smtClean="0">
                <a:solidFill>
                  <a:srgbClr val="00B050"/>
                </a:solidFill>
              </a:rPr>
              <a:t> State</a:t>
            </a:r>
          </a:p>
          <a:p>
            <a:pPr marL="0" indent="0">
              <a:buNone/>
            </a:pPr>
            <a:endParaRPr lang="hr-HR" sz="8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chemeClr val="tx1"/>
                </a:solidFill>
              </a:rPr>
              <a:t>- </a:t>
            </a:r>
            <a:r>
              <a:rPr lang="hr-HR" sz="2400" dirty="0" err="1" smtClean="0">
                <a:solidFill>
                  <a:schemeClr val="tx1"/>
                </a:solidFill>
              </a:rPr>
              <a:t>Join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in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groups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and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report</a:t>
            </a:r>
            <a:r>
              <a:rPr lang="hr-HR" sz="2400" dirty="0" smtClean="0">
                <a:solidFill>
                  <a:schemeClr val="tx1"/>
                </a:solidFill>
              </a:rPr>
              <a:t> to </a:t>
            </a:r>
            <a:r>
              <a:rPr lang="hr-HR" sz="2400" dirty="0" err="1" smtClean="0">
                <a:solidFill>
                  <a:schemeClr val="tx1"/>
                </a:solidFill>
              </a:rPr>
              <a:t>your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colleagues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hr-HR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chemeClr val="tx1"/>
                </a:solidFill>
              </a:rPr>
              <a:t>- </a:t>
            </a:r>
            <a:r>
              <a:rPr lang="hr-HR" sz="2400" dirty="0" err="1" smtClean="0">
                <a:solidFill>
                  <a:schemeClr val="tx1"/>
                </a:solidFill>
              </a:rPr>
              <a:t>Read</a:t>
            </a:r>
            <a:r>
              <a:rPr lang="hr-HR" sz="2400" dirty="0" smtClean="0">
                <a:solidFill>
                  <a:schemeClr val="tx1"/>
                </a:solidFill>
              </a:rPr>
              <a:t> the „Summary” and take </a:t>
            </a:r>
            <a:r>
              <a:rPr lang="hr-HR" sz="2400" dirty="0" err="1" smtClean="0">
                <a:solidFill>
                  <a:schemeClr val="tx1"/>
                </a:solidFill>
              </a:rPr>
              <a:t>out</a:t>
            </a:r>
            <a:r>
              <a:rPr lang="hr-HR" sz="2400" dirty="0" smtClean="0">
                <a:solidFill>
                  <a:schemeClr val="tx1"/>
                </a:solidFill>
              </a:rPr>
              <a:t> 4 </a:t>
            </a:r>
            <a:r>
              <a:rPr lang="hr-HR" sz="2400" dirty="0" err="1" smtClean="0">
                <a:solidFill>
                  <a:schemeClr val="tx1"/>
                </a:solidFill>
              </a:rPr>
              <a:t>key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words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that</a:t>
            </a:r>
            <a:r>
              <a:rPr lang="hr-HR" sz="2400" dirty="0" smtClean="0">
                <a:solidFill>
                  <a:schemeClr val="tx1"/>
                </a:solidFill>
              </a:rPr>
              <a:t> are </a:t>
            </a:r>
            <a:r>
              <a:rPr lang="hr-HR" sz="2400" dirty="0" err="1" smtClean="0">
                <a:solidFill>
                  <a:schemeClr val="tx1"/>
                </a:solidFill>
              </a:rPr>
              <a:t>essential</a:t>
            </a:r>
            <a:r>
              <a:rPr lang="hr-HR" sz="2400" dirty="0" smtClean="0">
                <a:solidFill>
                  <a:schemeClr val="tx1"/>
                </a:solidFill>
              </a:rPr>
              <a:t> to the </a:t>
            </a:r>
            <a:r>
              <a:rPr lang="hr-HR" sz="2400" dirty="0" err="1" smtClean="0">
                <a:solidFill>
                  <a:schemeClr val="tx1"/>
                </a:solidFill>
              </a:rPr>
              <a:t>understanding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of</a:t>
            </a:r>
            <a:r>
              <a:rPr lang="hr-HR" sz="2400" dirty="0" smtClean="0">
                <a:solidFill>
                  <a:schemeClr val="tx1"/>
                </a:solidFill>
              </a:rPr>
              <a:t> the </a:t>
            </a:r>
            <a:r>
              <a:rPr lang="hr-HR" sz="2400" dirty="0" err="1" smtClean="0">
                <a:solidFill>
                  <a:schemeClr val="tx1"/>
                </a:solidFill>
              </a:rPr>
              <a:t>concept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of</a:t>
            </a:r>
            <a:r>
              <a:rPr lang="hr-HR" sz="2400" dirty="0" smtClean="0">
                <a:solidFill>
                  <a:schemeClr val="tx1"/>
                </a:solidFill>
              </a:rPr>
              <a:t> LAW:</a:t>
            </a:r>
          </a:p>
          <a:p>
            <a:pPr marL="0" indent="0" algn="ctr">
              <a:buNone/>
            </a:pPr>
            <a:r>
              <a:rPr lang="hr-HR" sz="2400" dirty="0" smtClean="0">
                <a:solidFill>
                  <a:srgbClr val="0070C0"/>
                </a:solidFill>
              </a:rPr>
              <a:t>1. _______________   2. ___________________   3. __________________</a:t>
            </a:r>
          </a:p>
          <a:p>
            <a:pPr marL="0" indent="0" algn="ctr">
              <a:buNone/>
            </a:pPr>
            <a:r>
              <a:rPr lang="hr-HR" sz="2400" dirty="0" smtClean="0">
                <a:solidFill>
                  <a:srgbClr val="0070C0"/>
                </a:solidFill>
              </a:rPr>
              <a:t>4. __________________    </a:t>
            </a:r>
          </a:p>
        </p:txBody>
      </p:sp>
    </p:spTree>
    <p:extLst>
      <p:ext uri="{BB962C8B-B14F-4D97-AF65-F5344CB8AC3E}">
        <p14:creationId xmlns:p14="http://schemas.microsoft.com/office/powerpoint/2010/main" val="177774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625</TotalTime>
  <Words>875</Words>
  <Application>Microsoft Office PowerPoint</Application>
  <PresentationFormat>Widescreen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    Unit 2  ABOUT LAW - The Importance of Law</vt:lpstr>
      <vt:lpstr> BASIC LEGAL TERMS Which terms do you associate with “LAW”?</vt:lpstr>
      <vt:lpstr>BASIC LEGAL TERMS What do we do with LAW?</vt:lpstr>
      <vt:lpstr>What is meant by „LAW”?</vt:lpstr>
      <vt:lpstr>What does LAW mean? </vt:lpstr>
      <vt:lpstr>DEFINITIONS OF LAW From Oxford Advanced Learner’s Dictionary:</vt:lpstr>
      <vt:lpstr>Definitions of Law – text analysis </vt:lpstr>
      <vt:lpstr>Functions of law</vt:lpstr>
      <vt:lpstr>LAW  and MORALITY, JUSTICE AND the STATE</vt:lpstr>
      <vt:lpstr>Comprehension and Vocabulary practice</vt:lpstr>
      <vt:lpstr>Law and Morality</vt:lpstr>
      <vt:lpstr>The tale of King Rex</vt:lpstr>
      <vt:lpstr>PowerPoint Presentation</vt:lpstr>
      <vt:lpstr>Vocabulary practice I</vt:lpstr>
      <vt:lpstr>Vocabulary practice II </vt:lpstr>
      <vt:lpstr>Vocabulary practice - key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47</cp:revision>
  <dcterms:created xsi:type="dcterms:W3CDTF">2017-10-10T18:30:39Z</dcterms:created>
  <dcterms:modified xsi:type="dcterms:W3CDTF">2018-10-26T12:26:22Z</dcterms:modified>
</cp:coreProperties>
</file>