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4" r:id="rId4"/>
    <p:sldId id="285" r:id="rId5"/>
    <p:sldId id="287" r:id="rId6"/>
    <p:sldId id="288" r:id="rId7"/>
    <p:sldId id="289" r:id="rId8"/>
    <p:sldId id="290" r:id="rId9"/>
    <p:sldId id="295" r:id="rId10"/>
    <p:sldId id="292" r:id="rId11"/>
    <p:sldId id="291" r:id="rId12"/>
    <p:sldId id="294" r:id="rId13"/>
    <p:sldId id="293" r:id="rId14"/>
    <p:sldId id="296" r:id="rId15"/>
    <p:sldId id="297" r:id="rId16"/>
    <p:sldId id="298" r:id="rId17"/>
    <p:sldId id="29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D491C9-8DF8-4C80-92A5-18AD3A38F24C}">
          <p14:sldIdLst>
            <p14:sldId id="256"/>
            <p14:sldId id="259"/>
            <p14:sldId id="284"/>
            <p14:sldId id="285"/>
            <p14:sldId id="287"/>
            <p14:sldId id="288"/>
          </p14:sldIdLst>
        </p14:section>
        <p14:section name="Untitled Section" id="{998513E9-482A-41B2-9FA2-EEAA6337CC55}">
          <p14:sldIdLst>
            <p14:sldId id="289"/>
            <p14:sldId id="290"/>
            <p14:sldId id="295"/>
            <p14:sldId id="292"/>
            <p14:sldId id="291"/>
            <p14:sldId id="294"/>
            <p14:sldId id="293"/>
            <p14:sldId id="296"/>
            <p14:sldId id="297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F12C-70C4-4F44-802F-F0D6C47040A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900" dirty="0" err="1" smtClean="0"/>
              <a:t>Unit</a:t>
            </a:r>
            <a:r>
              <a:rPr lang="hr-HR" sz="4900" dirty="0" smtClean="0"/>
              <a:t> 7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i="1" dirty="0" smtClean="0"/>
              <a:t>The </a:t>
            </a:r>
            <a:r>
              <a:rPr lang="hr-HR" b="1" i="1" dirty="0" err="1" smtClean="0"/>
              <a:t>Sources</a:t>
            </a:r>
            <a:r>
              <a:rPr lang="hr-HR" b="1" i="1" dirty="0" smtClean="0"/>
              <a:t> </a:t>
            </a:r>
            <a:r>
              <a:rPr lang="hr-HR" b="1" i="1" dirty="0" err="1" smtClean="0"/>
              <a:t>of</a:t>
            </a:r>
            <a:r>
              <a:rPr lang="hr-HR" b="1" i="1" dirty="0" smtClean="0"/>
              <a:t> English </a:t>
            </a:r>
            <a:r>
              <a:rPr lang="hr-HR" b="1" i="1" dirty="0" err="1" smtClean="0"/>
              <a:t>Law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2260"/>
          </a:xfrm>
        </p:spPr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3500" dirty="0" smtClean="0"/>
              <a:t>English for </a:t>
            </a:r>
            <a:r>
              <a:rPr lang="hr-HR" sz="3500" dirty="0" err="1" smtClean="0"/>
              <a:t>Lawyers</a:t>
            </a:r>
            <a:r>
              <a:rPr lang="hr-HR" sz="3500" smtClean="0"/>
              <a:t> II</a:t>
            </a:r>
            <a:endParaRPr lang="hr-HR" sz="3500" dirty="0" smtClean="0"/>
          </a:p>
          <a:p>
            <a:r>
              <a:rPr lang="hr-HR" sz="3500" dirty="0" smtClean="0"/>
              <a:t>Snježana Husinec, </a:t>
            </a:r>
            <a:r>
              <a:rPr lang="hr-HR" sz="3500" dirty="0" err="1" smtClean="0"/>
              <a:t>PhD</a:t>
            </a:r>
            <a:r>
              <a:rPr lang="hr-HR" sz="3500" dirty="0" smtClean="0"/>
              <a:t>., shusinec@pravo.hr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4456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 ex. IV </a:t>
            </a:r>
            <a:r>
              <a:rPr lang="hr-HR" dirty="0" err="1"/>
              <a:t>and</a:t>
            </a:r>
            <a:r>
              <a:rPr lang="hr-HR" dirty="0"/>
              <a:t> V on p. 55 – 56.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73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II</a:t>
            </a:r>
            <a:br>
              <a:rPr lang="hr-HR" dirty="0" smtClean="0"/>
            </a:br>
            <a:r>
              <a:rPr lang="hr-HR" sz="3100" dirty="0" err="1"/>
              <a:t>Find</a:t>
            </a:r>
            <a:r>
              <a:rPr lang="hr-HR" sz="3100" dirty="0"/>
              <a:t> </a:t>
            </a:r>
            <a:r>
              <a:rPr lang="hr-HR" sz="3100" dirty="0" err="1"/>
              <a:t>in</a:t>
            </a:r>
            <a:r>
              <a:rPr lang="hr-HR" sz="3100" dirty="0"/>
              <a:t> the </a:t>
            </a:r>
            <a:r>
              <a:rPr lang="hr-HR" sz="3100" dirty="0" err="1"/>
              <a:t>text</a:t>
            </a:r>
            <a:r>
              <a:rPr lang="hr-HR" sz="3100" dirty="0"/>
              <a:t> the English </a:t>
            </a:r>
            <a:r>
              <a:rPr lang="hr-HR" sz="3100" dirty="0" err="1"/>
              <a:t>equivalents</a:t>
            </a:r>
            <a:r>
              <a:rPr lang="hr-HR" sz="3100" dirty="0"/>
              <a:t> for the </a:t>
            </a:r>
            <a:r>
              <a:rPr lang="hr-HR" sz="3100" dirty="0" err="1"/>
              <a:t>following</a:t>
            </a:r>
            <a:r>
              <a:rPr lang="hr-HR" sz="3100" dirty="0"/>
              <a:t> </a:t>
            </a:r>
            <a:r>
              <a:rPr lang="hr-HR" sz="3100" dirty="0" err="1"/>
              <a:t>terms</a:t>
            </a:r>
            <a:r>
              <a:rPr lang="hr-HR" sz="3100" dirty="0"/>
              <a:t> </a:t>
            </a:r>
            <a:r>
              <a:rPr lang="hr-HR" sz="3100" dirty="0" err="1"/>
              <a:t>and</a:t>
            </a:r>
            <a:r>
              <a:rPr lang="hr-HR" sz="3100" dirty="0"/>
              <a:t> </a:t>
            </a:r>
            <a:r>
              <a:rPr lang="hr-HR" sz="3100" dirty="0" err="1"/>
              <a:t>expressions</a:t>
            </a:r>
            <a:r>
              <a:rPr lang="hr-HR" sz="3100" dirty="0"/>
              <a:t>.</a:t>
            </a:r>
            <a:br>
              <a:rPr lang="hr-HR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zakon koji donosi parlament =</a:t>
            </a:r>
          </a:p>
          <a:p>
            <a:r>
              <a:rPr lang="hr-HR" dirty="0"/>
              <a:t>s</a:t>
            </a:r>
            <a:r>
              <a:rPr lang="hr-HR" dirty="0" smtClean="0"/>
              <a:t>udski presedan =</a:t>
            </a:r>
          </a:p>
          <a:p>
            <a:r>
              <a:rPr lang="hr-HR" dirty="0" err="1"/>
              <a:t>p</a:t>
            </a:r>
            <a:r>
              <a:rPr lang="hr-HR" dirty="0" err="1" smtClean="0"/>
              <a:t>odzakonski</a:t>
            </a:r>
            <a:r>
              <a:rPr lang="hr-HR" dirty="0" smtClean="0"/>
              <a:t> propisi =</a:t>
            </a:r>
          </a:p>
          <a:p>
            <a:r>
              <a:rPr lang="hr-HR" dirty="0"/>
              <a:t>s</a:t>
            </a:r>
            <a:r>
              <a:rPr lang="hr-HR" dirty="0" smtClean="0"/>
              <a:t>udska praksa =</a:t>
            </a:r>
          </a:p>
          <a:p>
            <a:r>
              <a:rPr lang="hr-HR" dirty="0" err="1"/>
              <a:t>p</a:t>
            </a:r>
            <a:r>
              <a:rPr lang="hr-HR" dirty="0" err="1" smtClean="0"/>
              <a:t>recedentno</a:t>
            </a:r>
            <a:r>
              <a:rPr lang="hr-HR" dirty="0" smtClean="0"/>
              <a:t> pravo =</a:t>
            </a:r>
          </a:p>
          <a:p>
            <a:r>
              <a:rPr lang="hr-HR" dirty="0"/>
              <a:t>p</a:t>
            </a:r>
            <a:r>
              <a:rPr lang="hr-HR" dirty="0" smtClean="0"/>
              <a:t>ravno provedivo =</a:t>
            </a:r>
          </a:p>
          <a:p>
            <a:r>
              <a:rPr lang="hr-HR" dirty="0"/>
              <a:t>p</a:t>
            </a:r>
            <a:r>
              <a:rPr lang="hr-HR" dirty="0" smtClean="0"/>
              <a:t>ravični pravni lijek =</a:t>
            </a:r>
          </a:p>
          <a:p>
            <a:r>
              <a:rPr lang="hr-HR" dirty="0"/>
              <a:t>o</a:t>
            </a:r>
            <a:r>
              <a:rPr lang="hr-HR" dirty="0" smtClean="0"/>
              <a:t>stvariti pravdu =</a:t>
            </a:r>
          </a:p>
          <a:p>
            <a:r>
              <a:rPr lang="hr-HR" dirty="0"/>
              <a:t>n</a:t>
            </a:r>
            <a:r>
              <a:rPr lang="hr-HR" dirty="0" smtClean="0"/>
              <a:t>aknada štete =</a:t>
            </a:r>
          </a:p>
          <a:p>
            <a:r>
              <a:rPr lang="hr-HR" dirty="0"/>
              <a:t>s</a:t>
            </a:r>
            <a:r>
              <a:rPr lang="hr-HR" dirty="0" smtClean="0"/>
              <a:t>udska zabrana =</a:t>
            </a:r>
          </a:p>
          <a:p>
            <a:r>
              <a:rPr lang="hr-HR" dirty="0"/>
              <a:t>i</a:t>
            </a:r>
            <a:r>
              <a:rPr lang="hr-HR" dirty="0" smtClean="0"/>
              <a:t>zvršenje ugovora =</a:t>
            </a:r>
          </a:p>
          <a:p>
            <a:r>
              <a:rPr lang="hr-HR" dirty="0"/>
              <a:t>d</a:t>
            </a:r>
            <a:r>
              <a:rPr lang="hr-HR" dirty="0" smtClean="0"/>
              <a:t>elegirati zakonodavnu vlast =</a:t>
            </a:r>
          </a:p>
          <a:p>
            <a:r>
              <a:rPr lang="hr-HR" dirty="0"/>
              <a:t>d</a:t>
            </a:r>
            <a:r>
              <a:rPr lang="hr-HR" dirty="0" smtClean="0"/>
              <a:t>onijeti </a:t>
            </a:r>
            <a:r>
              <a:rPr lang="hr-HR" dirty="0" err="1" smtClean="0"/>
              <a:t>podzakonski</a:t>
            </a:r>
            <a:r>
              <a:rPr lang="hr-HR" dirty="0" smtClean="0"/>
              <a:t> akt =</a:t>
            </a:r>
          </a:p>
          <a:p>
            <a:r>
              <a:rPr lang="hr-HR" dirty="0"/>
              <a:t>p</a:t>
            </a:r>
            <a:r>
              <a:rPr lang="hr-HR" dirty="0" smtClean="0"/>
              <a:t>rimarno zakonodavstvo = </a:t>
            </a:r>
          </a:p>
        </p:txBody>
      </p:sp>
    </p:spTree>
    <p:extLst>
      <p:ext uri="{BB962C8B-B14F-4D97-AF65-F5344CB8AC3E}">
        <p14:creationId xmlns:p14="http://schemas.microsoft.com/office/powerpoint/2010/main" val="525082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II - </a:t>
            </a:r>
            <a:r>
              <a:rPr lang="hr-HR" dirty="0" err="1" smtClean="0"/>
              <a:t>key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dirty="0" err="1"/>
              <a:t>Find</a:t>
            </a:r>
            <a:r>
              <a:rPr lang="hr-HR" sz="3100" dirty="0"/>
              <a:t> </a:t>
            </a:r>
            <a:r>
              <a:rPr lang="hr-HR" sz="3100" dirty="0" err="1"/>
              <a:t>in</a:t>
            </a:r>
            <a:r>
              <a:rPr lang="hr-HR" sz="3100" dirty="0"/>
              <a:t> the </a:t>
            </a:r>
            <a:r>
              <a:rPr lang="hr-HR" sz="3100" dirty="0" err="1"/>
              <a:t>text</a:t>
            </a:r>
            <a:r>
              <a:rPr lang="hr-HR" sz="3100" dirty="0"/>
              <a:t> the English </a:t>
            </a:r>
            <a:r>
              <a:rPr lang="hr-HR" sz="3100" dirty="0" err="1"/>
              <a:t>equivalents</a:t>
            </a:r>
            <a:r>
              <a:rPr lang="hr-HR" sz="3100" dirty="0"/>
              <a:t> for the </a:t>
            </a:r>
            <a:r>
              <a:rPr lang="hr-HR" sz="3100" dirty="0" err="1"/>
              <a:t>following</a:t>
            </a:r>
            <a:r>
              <a:rPr lang="hr-HR" sz="3100" dirty="0"/>
              <a:t> </a:t>
            </a:r>
            <a:r>
              <a:rPr lang="hr-HR" sz="3100" dirty="0" err="1"/>
              <a:t>terms</a:t>
            </a:r>
            <a:r>
              <a:rPr lang="hr-HR" sz="3100" dirty="0"/>
              <a:t> </a:t>
            </a:r>
            <a:r>
              <a:rPr lang="hr-HR" sz="3100" dirty="0" err="1"/>
              <a:t>and</a:t>
            </a:r>
            <a:r>
              <a:rPr lang="hr-HR" sz="3100" dirty="0"/>
              <a:t> </a:t>
            </a:r>
            <a:r>
              <a:rPr lang="hr-HR" sz="3100" dirty="0" err="1"/>
              <a:t>expressions</a:t>
            </a:r>
            <a:r>
              <a:rPr lang="hr-HR" sz="3100" dirty="0"/>
              <a:t>.</a:t>
            </a:r>
            <a:br>
              <a:rPr lang="hr-HR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zakon koji donosi parlament = ACT OF PARLIAMENT; a STATUTE</a:t>
            </a:r>
          </a:p>
          <a:p>
            <a:r>
              <a:rPr lang="hr-HR" dirty="0"/>
              <a:t>s</a:t>
            </a:r>
            <a:r>
              <a:rPr lang="hr-HR" dirty="0" smtClean="0"/>
              <a:t>udski presedan = a JUDICIAL PRECEDENT</a:t>
            </a:r>
          </a:p>
          <a:p>
            <a:r>
              <a:rPr lang="hr-HR" dirty="0" err="1"/>
              <a:t>p</a:t>
            </a:r>
            <a:r>
              <a:rPr lang="hr-HR" dirty="0" err="1" smtClean="0"/>
              <a:t>odzakonski</a:t>
            </a:r>
            <a:r>
              <a:rPr lang="hr-HR" dirty="0" smtClean="0"/>
              <a:t> propisi =  DELEGATED LEGISLATION</a:t>
            </a:r>
          </a:p>
          <a:p>
            <a:r>
              <a:rPr lang="hr-HR" dirty="0"/>
              <a:t>s</a:t>
            </a:r>
            <a:r>
              <a:rPr lang="hr-HR" dirty="0" smtClean="0"/>
              <a:t>udska praksa = CASE LAW</a:t>
            </a:r>
          </a:p>
          <a:p>
            <a:r>
              <a:rPr lang="hr-HR" dirty="0" err="1"/>
              <a:t>p</a:t>
            </a:r>
            <a:r>
              <a:rPr lang="hr-HR" dirty="0" err="1" smtClean="0"/>
              <a:t>recedentno</a:t>
            </a:r>
            <a:r>
              <a:rPr lang="hr-HR" dirty="0" smtClean="0"/>
              <a:t> pravo = COMMON LAW</a:t>
            </a:r>
          </a:p>
          <a:p>
            <a:r>
              <a:rPr lang="hr-HR" dirty="0"/>
              <a:t>p</a:t>
            </a:r>
            <a:r>
              <a:rPr lang="hr-HR" dirty="0" smtClean="0"/>
              <a:t>ravno provedivo = ENFORCEABLE AT LAW</a:t>
            </a:r>
          </a:p>
          <a:p>
            <a:r>
              <a:rPr lang="hr-HR" dirty="0"/>
              <a:t>p</a:t>
            </a:r>
            <a:r>
              <a:rPr lang="hr-HR" dirty="0" smtClean="0"/>
              <a:t>ravični pravni lijek = EQUITABLE REMEDY</a:t>
            </a:r>
          </a:p>
          <a:p>
            <a:r>
              <a:rPr lang="hr-HR" dirty="0"/>
              <a:t>o</a:t>
            </a:r>
            <a:r>
              <a:rPr lang="hr-HR" dirty="0" smtClean="0"/>
              <a:t>stvariti pravdu = to OBTAIN JUSTICE</a:t>
            </a:r>
          </a:p>
          <a:p>
            <a:r>
              <a:rPr lang="hr-HR" dirty="0"/>
              <a:t>n</a:t>
            </a:r>
            <a:r>
              <a:rPr lang="hr-HR" dirty="0" smtClean="0"/>
              <a:t>aknada štete = DAMAGES</a:t>
            </a:r>
          </a:p>
          <a:p>
            <a:r>
              <a:rPr lang="hr-HR" dirty="0"/>
              <a:t>s</a:t>
            </a:r>
            <a:r>
              <a:rPr lang="hr-HR" dirty="0" smtClean="0"/>
              <a:t>udska zabrana = INJUNCTION</a:t>
            </a:r>
          </a:p>
          <a:p>
            <a:r>
              <a:rPr lang="hr-HR" dirty="0" smtClean="0"/>
              <a:t>izvršenje ugovora = SPECIFIC PERFORMANCE</a:t>
            </a:r>
          </a:p>
          <a:p>
            <a:r>
              <a:rPr lang="hr-HR" dirty="0"/>
              <a:t>d</a:t>
            </a:r>
            <a:r>
              <a:rPr lang="hr-HR" dirty="0" smtClean="0"/>
              <a:t>elegirati zakonodavnu vlast = to DELEGATE LEGISLATIVE POWER </a:t>
            </a:r>
          </a:p>
          <a:p>
            <a:r>
              <a:rPr lang="hr-HR" dirty="0"/>
              <a:t>d</a:t>
            </a:r>
            <a:r>
              <a:rPr lang="hr-HR" dirty="0" smtClean="0"/>
              <a:t>onijeti </a:t>
            </a:r>
            <a:r>
              <a:rPr lang="hr-HR" dirty="0" err="1" smtClean="0"/>
              <a:t>podzakonski</a:t>
            </a:r>
            <a:r>
              <a:rPr lang="hr-HR" dirty="0" smtClean="0"/>
              <a:t> akt = to PASS A STATUTORY INSTRUMENT</a:t>
            </a:r>
          </a:p>
          <a:p>
            <a:r>
              <a:rPr lang="hr-HR" dirty="0"/>
              <a:t>p</a:t>
            </a:r>
            <a:r>
              <a:rPr lang="hr-HR" dirty="0" smtClean="0"/>
              <a:t>rimarno zakonodavstvo = PRIMARY LEGISLATION</a:t>
            </a:r>
          </a:p>
        </p:txBody>
      </p:sp>
    </p:spTree>
    <p:extLst>
      <p:ext uri="{BB962C8B-B14F-4D97-AF65-F5344CB8AC3E}">
        <p14:creationId xmlns:p14="http://schemas.microsoft.com/office/powerpoint/2010/main" val="4214806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Complete the following passage . For each blank space choose the correct word from the list below. Use each word once only.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i="1" dirty="0">
                <a:solidFill>
                  <a:schemeClr val="bg2">
                    <a:lumMod val="50000"/>
                  </a:schemeClr>
                </a:solidFill>
              </a:rPr>
              <a:t>The Importance of Legislation as a Source in English and Continental Law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000" b="1" i="1" dirty="0"/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dirty="0"/>
              <a:t>In many (1) </a:t>
            </a:r>
            <a:r>
              <a:rPr lang="en-US" altLang="en-US" i="1" u="sng" dirty="0"/>
              <a:t>continental</a:t>
            </a:r>
            <a:r>
              <a:rPr lang="en-US" altLang="en-US" dirty="0"/>
              <a:t> countries much of the law is (2)__________ . For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dirty="0"/>
              <a:t>this reason there is more written, or (3)_____________ than (4)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dirty="0"/>
              <a:t>______________ law. In contrast, there is no general code of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dirty="0"/>
              <a:t>(5)________________ law. Still,(6)___________ is common, and many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dirty="0"/>
              <a:t>areas of law, e.g. (7)___________________ are codified,</a:t>
            </a:r>
            <a:r>
              <a:rPr lang="hr-HR" altLang="en-US" dirty="0"/>
              <a:t> </a:t>
            </a:r>
            <a:r>
              <a:rPr lang="en-US" altLang="en-US" dirty="0"/>
              <a:t>but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dirty="0"/>
              <a:t>(8)______________ is the main source of the law.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000" dirty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C00000"/>
                </a:solidFill>
              </a:rPr>
              <a:t>partnership, enacted, continental, unwritten,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C00000"/>
                </a:solidFill>
              </a:rPr>
              <a:t>English, judicial precedent, legislation, codified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88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460"/>
          </a:xfrm>
        </p:spPr>
        <p:txBody>
          <a:bodyPr/>
          <a:lstStyle/>
          <a:p>
            <a:r>
              <a:rPr lang="hr-HR" dirty="0" err="1" smtClean="0"/>
              <a:t>Statutory</a:t>
            </a:r>
            <a:r>
              <a:rPr lang="hr-HR" dirty="0" smtClean="0"/>
              <a:t> </a:t>
            </a:r>
            <a:r>
              <a:rPr lang="hr-HR" dirty="0" err="1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315" y="1230923"/>
            <a:ext cx="11403623" cy="5433645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judges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interprete </a:t>
            </a:r>
            <a:r>
              <a:rPr lang="hr-HR" dirty="0" err="1" smtClean="0"/>
              <a:t>legislation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Why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necessary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sz="3400" dirty="0" smtClean="0">
                <a:solidFill>
                  <a:srgbClr val="C00000"/>
                </a:solidFill>
              </a:rPr>
              <a:t>S</a:t>
            </a:r>
            <a:r>
              <a:rPr lang="hr-HR" sz="3400" dirty="0" smtClean="0">
                <a:solidFill>
                  <a:srgbClr val="C00000"/>
                </a:solidFill>
              </a:rPr>
              <a:t>TATUTORY INTERPRETATION</a:t>
            </a:r>
            <a:r>
              <a:rPr lang="en-GB" sz="3400" dirty="0" smtClean="0">
                <a:solidFill>
                  <a:srgbClr val="C00000"/>
                </a:solidFill>
              </a:rPr>
              <a:t> is the process by which court</a:t>
            </a:r>
            <a:r>
              <a:rPr lang="hr-HR" sz="3400" dirty="0" smtClean="0">
                <a:solidFill>
                  <a:srgbClr val="C00000"/>
                </a:solidFill>
              </a:rPr>
              <a:t>s</a:t>
            </a:r>
            <a:r>
              <a:rPr lang="en-GB" sz="3400" dirty="0" smtClean="0">
                <a:solidFill>
                  <a:srgbClr val="C00000"/>
                </a:solidFill>
              </a:rPr>
              <a:t> interpret and apply legislation. </a:t>
            </a:r>
            <a:endParaRPr lang="hr-HR" sz="3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Judges must </a:t>
            </a:r>
            <a:r>
              <a:rPr lang="en-GB" dirty="0"/>
              <a:t>interpret and understand legislation before applying. </a:t>
            </a:r>
            <a:r>
              <a:rPr lang="en-GB" dirty="0" smtClean="0"/>
              <a:t>The </a:t>
            </a:r>
            <a:r>
              <a:rPr lang="en-GB" dirty="0"/>
              <a:t>following circumstances might lead to a need for statutory </a:t>
            </a:r>
            <a:r>
              <a:rPr lang="en-GB" dirty="0" smtClean="0"/>
              <a:t>interpretation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hr-HR" dirty="0" smtClean="0"/>
              <a:t>A) </a:t>
            </a:r>
            <a:r>
              <a:rPr lang="en-GB" dirty="0" smtClean="0"/>
              <a:t>Ambiguity </a:t>
            </a:r>
            <a:r>
              <a:rPr lang="en-GB" dirty="0"/>
              <a:t>– </a:t>
            </a:r>
            <a:r>
              <a:rPr lang="en-GB" dirty="0" smtClean="0"/>
              <a:t>might </a:t>
            </a:r>
            <a:r>
              <a:rPr lang="en-GB" dirty="0"/>
              <a:t>be caused by an error in drafting or word may have dual </a:t>
            </a:r>
            <a:r>
              <a:rPr lang="en-GB" dirty="0" smtClean="0"/>
              <a:t>meaning.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B) </a:t>
            </a:r>
            <a:r>
              <a:rPr lang="en-GB" dirty="0" smtClean="0"/>
              <a:t>Uncertainty </a:t>
            </a:r>
            <a:r>
              <a:rPr lang="en-GB" dirty="0"/>
              <a:t>– may arise where words of a statute are intended to apply to a range of factual situations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</a:t>
            </a:r>
            <a:r>
              <a:rPr lang="en-GB" dirty="0" smtClean="0"/>
              <a:t>and </a:t>
            </a:r>
            <a:r>
              <a:rPr lang="en-GB" dirty="0"/>
              <a:t>the courts must decide whether the case before them falls into any of those </a:t>
            </a:r>
            <a:r>
              <a:rPr lang="en-GB" dirty="0" smtClean="0"/>
              <a:t>situations.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C) </a:t>
            </a:r>
            <a:r>
              <a:rPr lang="en-GB" dirty="0" smtClean="0"/>
              <a:t>There </a:t>
            </a:r>
            <a:r>
              <a:rPr lang="en-GB" dirty="0"/>
              <a:t>may be unforeseeable </a:t>
            </a:r>
            <a:r>
              <a:rPr lang="en-GB" dirty="0" smtClean="0"/>
              <a:t>development.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D) </a:t>
            </a:r>
            <a:r>
              <a:rPr lang="en-GB" dirty="0" smtClean="0"/>
              <a:t>The </a:t>
            </a:r>
            <a:r>
              <a:rPr lang="en-GB" dirty="0"/>
              <a:t>legislation may use a broad term.</a:t>
            </a:r>
          </a:p>
          <a:p>
            <a:endParaRPr lang="hr-HR" dirty="0" smtClean="0"/>
          </a:p>
          <a:p>
            <a:endParaRPr lang="hr-HR" dirty="0"/>
          </a:p>
          <a:p>
            <a:r>
              <a:rPr lang="hr-HR" i="1" dirty="0" err="1" smtClean="0"/>
              <a:t>Read</a:t>
            </a:r>
            <a:r>
              <a:rPr lang="hr-HR" i="1" dirty="0" smtClean="0"/>
              <a:t> </a:t>
            </a:r>
            <a:r>
              <a:rPr lang="hr-HR" i="1" dirty="0" err="1" smtClean="0"/>
              <a:t>about</a:t>
            </a:r>
            <a:r>
              <a:rPr lang="hr-HR" i="1" dirty="0" smtClean="0"/>
              <a:t> </a:t>
            </a:r>
            <a:r>
              <a:rPr lang="hr-HR" i="1" dirty="0" err="1" smtClean="0"/>
              <a:t>different</a:t>
            </a:r>
            <a:r>
              <a:rPr lang="hr-HR" i="1" dirty="0" smtClean="0"/>
              <a:t> </a:t>
            </a:r>
            <a:r>
              <a:rPr lang="hr-HR" i="1" dirty="0" err="1" smtClean="0"/>
              <a:t>approaches</a:t>
            </a:r>
            <a:r>
              <a:rPr lang="hr-HR" i="1" dirty="0" smtClean="0"/>
              <a:t> to </a:t>
            </a:r>
            <a:r>
              <a:rPr lang="hr-HR" i="1" dirty="0" err="1" smtClean="0"/>
              <a:t>judical</a:t>
            </a:r>
            <a:r>
              <a:rPr lang="hr-HR" i="1" dirty="0" smtClean="0"/>
              <a:t> </a:t>
            </a:r>
            <a:r>
              <a:rPr lang="hr-HR" i="1" dirty="0" err="1" smtClean="0"/>
              <a:t>interpretation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the </a:t>
            </a:r>
            <a:r>
              <a:rPr lang="hr-HR" i="1" dirty="0" err="1" smtClean="0"/>
              <a:t>rules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interpretation</a:t>
            </a:r>
            <a:r>
              <a:rPr lang="hr-HR" i="1" dirty="0" smtClean="0"/>
              <a:t> </a:t>
            </a:r>
            <a:r>
              <a:rPr lang="hr-HR" i="1" dirty="0" err="1" smtClean="0"/>
              <a:t>developed</a:t>
            </a:r>
            <a:r>
              <a:rPr lang="hr-HR" i="1" dirty="0" smtClean="0"/>
              <a:t> </a:t>
            </a:r>
            <a:r>
              <a:rPr lang="hr-HR" i="1" dirty="0" err="1" smtClean="0"/>
              <a:t>by</a:t>
            </a:r>
            <a:r>
              <a:rPr lang="hr-HR" i="1" dirty="0" smtClean="0"/>
              <a:t> </a:t>
            </a:r>
            <a:r>
              <a:rPr lang="hr-HR" i="1" dirty="0" err="1" smtClean="0"/>
              <a:t>courts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do ex. II on p. 56.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34737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Rules</a:t>
            </a:r>
            <a:r>
              <a:rPr lang="hr-HR" dirty="0" smtClean="0"/>
              <a:t> to </a:t>
            </a:r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682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hr-HR" b="1" dirty="0" smtClean="0">
                <a:solidFill>
                  <a:srgbClr val="C00000"/>
                </a:solidFill>
              </a:rPr>
              <a:t>LITERAL RULE</a:t>
            </a:r>
          </a:p>
          <a:p>
            <a:pPr marL="0" indent="0">
              <a:buNone/>
            </a:pPr>
            <a:r>
              <a:rPr lang="en-GB" dirty="0"/>
              <a:t>This rule requires the court to give the words of a statute their plain meaning. It is for a court to interpret Parliament’s intention from what it has actually said – not from what it thinks it meant to say.</a:t>
            </a:r>
            <a:endParaRPr lang="hr-HR" dirty="0" smtClean="0"/>
          </a:p>
          <a:p>
            <a:pPr marL="514350" indent="-514350">
              <a:buAutoNum type="arabicPeriod"/>
            </a:pPr>
            <a:endParaRPr lang="hr-HR" dirty="0"/>
          </a:p>
          <a:p>
            <a:pPr marL="0" indent="0">
              <a:buNone/>
            </a:pPr>
            <a:r>
              <a:rPr lang="hr-HR" i="1" dirty="0" err="1" smtClean="0"/>
              <a:t>Whiteley</a:t>
            </a:r>
            <a:r>
              <a:rPr lang="hr-HR" i="1" dirty="0" smtClean="0"/>
              <a:t> v </a:t>
            </a:r>
            <a:r>
              <a:rPr lang="hr-HR" i="1" dirty="0" err="1" smtClean="0"/>
              <a:t>Chappel</a:t>
            </a:r>
            <a:r>
              <a:rPr lang="hr-HR" i="1" dirty="0" smtClean="0"/>
              <a:t> 1868</a:t>
            </a:r>
          </a:p>
          <a:p>
            <a:pPr marL="0" indent="0">
              <a:buNone/>
            </a:pPr>
            <a:r>
              <a:rPr lang="en-GB" dirty="0" smtClean="0"/>
              <a:t>It </a:t>
            </a:r>
            <a:r>
              <a:rPr lang="en-GB" dirty="0"/>
              <a:t>was a statutory offence to impersonate “any person entitled to vote” at an election. The defendant impersonated someone who was on the electoral register but who had died before the </a:t>
            </a:r>
            <a:r>
              <a:rPr lang="en-GB" dirty="0" smtClean="0"/>
              <a:t>election</a:t>
            </a:r>
            <a:r>
              <a:rPr lang="hr-HR" dirty="0" smtClean="0"/>
              <a:t> - </a:t>
            </a:r>
            <a:r>
              <a:rPr lang="hr-HR" dirty="0"/>
              <a:t>t</a:t>
            </a:r>
            <a:r>
              <a:rPr lang="en-GB" dirty="0" smtClean="0"/>
              <a:t>he </a:t>
            </a:r>
            <a:r>
              <a:rPr lang="en-GB" dirty="0"/>
              <a:t>defendant used the vote of a dead man. The statute relating to voting rights required a person to be living in order to be entitled to vote. 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Held:</a:t>
            </a: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literal rule was applied and the defendant was thus acquitted.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653381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Rules</a:t>
            </a:r>
            <a:r>
              <a:rPr lang="hr-HR" dirty="0" smtClean="0"/>
              <a:t> to </a:t>
            </a:r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277"/>
            <a:ext cx="10925908" cy="51522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DEA900"/>
                </a:solidFill>
              </a:rPr>
              <a:t>2. GOLDEN RULE</a:t>
            </a:r>
          </a:p>
          <a:p>
            <a:pPr marL="0" indent="0">
              <a:buNone/>
            </a:pPr>
            <a:r>
              <a:rPr lang="en-GB" dirty="0"/>
              <a:t>It allows the court to depart from the literal rule where this would produce and obviously absurd result</a:t>
            </a:r>
            <a:r>
              <a:rPr lang="en-GB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hr-HR" b="1" i="1" dirty="0" smtClean="0"/>
          </a:p>
          <a:p>
            <a:pPr marL="0" indent="0">
              <a:buNone/>
            </a:pPr>
            <a:r>
              <a:rPr lang="en-US" b="1" i="1" dirty="0" smtClean="0"/>
              <a:t>Adler </a:t>
            </a:r>
            <a:r>
              <a:rPr lang="en-US" b="1" i="1" dirty="0"/>
              <a:t>v George</a:t>
            </a:r>
            <a:r>
              <a:rPr lang="en-US" b="1" dirty="0"/>
              <a:t> [1964] 2 QB 7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Under the Official Secrets Act 1920 it was an offence to obstruct a member of the armed forces 'in the vicinity' of a prohibited palace. The defendant was actually in the prohibited place, rather than 'in the vicinity' of it, at the time of obstruction.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Held: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court applied the golden rule. It would be absurd for a person to be liable if they were near to a prohibited place and not if they were actually in it. His conviction was therefore upheld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1025" name="DefaultOcx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816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HTMLSubmit1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Goo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34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pac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036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3383"/>
          </a:xfrm>
        </p:spPr>
        <p:txBody>
          <a:bodyPr/>
          <a:lstStyle/>
          <a:p>
            <a:r>
              <a:rPr lang="hr-HR" dirty="0" err="1" smtClean="0"/>
              <a:t>Rules</a:t>
            </a:r>
            <a:r>
              <a:rPr lang="hr-HR" dirty="0" smtClean="0"/>
              <a:t> to </a:t>
            </a:r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48508"/>
            <a:ext cx="10846777" cy="53457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00B050"/>
                </a:solidFill>
              </a:rPr>
              <a:t>3. MISCHIEF RULE</a:t>
            </a:r>
          </a:p>
          <a:p>
            <a:pPr marL="0" indent="0">
              <a:buNone/>
            </a:pPr>
            <a:r>
              <a:rPr lang="en-GB" dirty="0"/>
              <a:t>According to this rule, while interpreting statutes, first the problem or mischief that the statute was designed to remedy should be identified and then a construction that suppresses the problem and advances the remedy should be adopted.</a:t>
            </a:r>
            <a:endParaRPr lang="hr-HR" b="1" dirty="0"/>
          </a:p>
          <a:p>
            <a:pPr marL="0" indent="0">
              <a:buNone/>
            </a:pPr>
            <a:endParaRPr lang="hr-HR" b="1" i="1" dirty="0" smtClean="0"/>
          </a:p>
          <a:p>
            <a:pPr marL="0" indent="0">
              <a:buNone/>
            </a:pPr>
            <a:r>
              <a:rPr lang="en-GB" i="1" dirty="0" err="1" smtClean="0"/>
              <a:t>Heydon's</a:t>
            </a:r>
            <a:r>
              <a:rPr lang="en-GB" i="1" dirty="0" smtClean="0"/>
              <a:t> </a:t>
            </a:r>
            <a:r>
              <a:rPr lang="en-GB" i="1" dirty="0"/>
              <a:t>Case </a:t>
            </a:r>
            <a:r>
              <a:rPr lang="en-GB" i="1" dirty="0" smtClean="0"/>
              <a:t>1584</a:t>
            </a:r>
            <a:r>
              <a:rPr lang="en-GB" b="1" dirty="0"/>
              <a:t/>
            </a:r>
            <a:br>
              <a:rPr lang="en-GB" b="1" dirty="0"/>
            </a:br>
            <a:endParaRPr lang="hr-HR" b="1" dirty="0"/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/>
              <a:t>an action determining the validity of a lease the court formulated the mischief rule. In applying the mischief rule the court must discern and consider: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1. What was the common law before making the Act?</a:t>
            </a:r>
            <a:br>
              <a:rPr lang="en-GB" dirty="0"/>
            </a:br>
            <a:r>
              <a:rPr lang="en-GB" dirty="0"/>
              <a:t>2. What was the mischief and defect for which the common law did not provide?</a:t>
            </a:r>
            <a:br>
              <a:rPr lang="en-GB" dirty="0"/>
            </a:br>
            <a:r>
              <a:rPr lang="en-GB" dirty="0"/>
              <a:t>3. What was the remedy Parliament passed to cure the mischief?</a:t>
            </a:r>
            <a:br>
              <a:rPr lang="en-GB" dirty="0"/>
            </a:br>
            <a:r>
              <a:rPr lang="en-GB" dirty="0"/>
              <a:t>4. What was the true reason for the remedy?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The role of the judge is to suppress the </a:t>
            </a:r>
            <a:r>
              <a:rPr lang="en-GB" dirty="0" smtClean="0"/>
              <a:t>mischief</a:t>
            </a:r>
            <a:r>
              <a:rPr lang="hr-HR" dirty="0" smtClean="0"/>
              <a:t>, </a:t>
            </a:r>
            <a:r>
              <a:rPr lang="hr-HR" dirty="0" err="1" smtClean="0"/>
              <a:t>find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true</a:t>
            </a:r>
            <a:r>
              <a:rPr lang="hr-HR" dirty="0" smtClean="0"/>
              <a:t> </a:t>
            </a:r>
            <a:r>
              <a:rPr lang="hr-HR" dirty="0" err="1" smtClean="0"/>
              <a:t>intent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makers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r>
              <a:rPr lang="hr-HR" dirty="0" smtClean="0"/>
              <a:t>, </a:t>
            </a:r>
            <a:r>
              <a:rPr lang="en-GB" dirty="0" smtClean="0"/>
              <a:t>and </a:t>
            </a:r>
            <a:r>
              <a:rPr lang="en-GB" dirty="0"/>
              <a:t>advance the remedy.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29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715"/>
            <a:ext cx="10515600" cy="1192335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>A </a:t>
            </a:r>
            <a:r>
              <a:rPr lang="hr-HR" sz="4000" b="1" dirty="0" err="1" smtClean="0"/>
              <a:t>brief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history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of</a:t>
            </a:r>
            <a:r>
              <a:rPr lang="hr-HR" sz="4000" b="1" dirty="0" smtClean="0"/>
              <a:t> the English </a:t>
            </a:r>
            <a:r>
              <a:rPr lang="hr-HR" sz="4000" b="1" dirty="0" err="1" smtClean="0"/>
              <a:t>legal</a:t>
            </a:r>
            <a:r>
              <a:rPr lang="hr-HR" sz="4000" b="1" dirty="0" smtClean="0"/>
              <a:t> system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hr-HR" sz="2200" b="1" dirty="0" err="1" smtClean="0"/>
              <a:t>Think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about</a:t>
            </a:r>
            <a:r>
              <a:rPr lang="hr-HR" sz="2200" b="1" dirty="0" smtClean="0"/>
              <a:t> the </a:t>
            </a:r>
            <a:r>
              <a:rPr lang="hr-HR" sz="2200" b="1" dirty="0" err="1" smtClean="0"/>
              <a:t>history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of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Britain</a:t>
            </a:r>
            <a:r>
              <a:rPr lang="hr-HR" sz="2200" b="1" dirty="0" smtClean="0"/>
              <a:t>. Do </a:t>
            </a:r>
            <a:r>
              <a:rPr lang="hr-HR" sz="2200" b="1" dirty="0" err="1" smtClean="0"/>
              <a:t>any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of</a:t>
            </a:r>
            <a:r>
              <a:rPr lang="hr-HR" sz="2200" b="1" dirty="0" smtClean="0"/>
              <a:t> the </a:t>
            </a:r>
            <a:r>
              <a:rPr lang="hr-HR" sz="2200" b="1" dirty="0" err="1" smtClean="0"/>
              <a:t>following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years</a:t>
            </a:r>
            <a:r>
              <a:rPr lang="hr-HR" sz="2200" b="1" dirty="0" smtClean="0"/>
              <a:t>/</a:t>
            </a:r>
            <a:r>
              <a:rPr lang="hr-HR" sz="2200" b="1" dirty="0" err="1" smtClean="0"/>
              <a:t>periods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sound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familiar</a:t>
            </a:r>
            <a:r>
              <a:rPr lang="hr-HR" sz="2200" b="1" dirty="0" smtClean="0"/>
              <a:t>? </a:t>
            </a:r>
            <a:r>
              <a:rPr lang="hr-HR" sz="2200" b="1" dirty="0" err="1" smtClean="0"/>
              <a:t>Would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you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be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able</a:t>
            </a:r>
            <a:r>
              <a:rPr lang="hr-HR" sz="2200" b="1" dirty="0" smtClean="0"/>
              <a:t> to </a:t>
            </a:r>
            <a:r>
              <a:rPr lang="hr-HR" sz="2200" b="1" dirty="0" err="1" smtClean="0"/>
              <a:t>say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why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they</a:t>
            </a:r>
            <a:r>
              <a:rPr lang="hr-HR" sz="2200" b="1" dirty="0" smtClean="0"/>
              <a:t> are </a:t>
            </a:r>
            <a:r>
              <a:rPr lang="hr-HR" sz="2200" b="1" dirty="0" err="1" smtClean="0"/>
              <a:t>significant</a:t>
            </a:r>
            <a:r>
              <a:rPr lang="hr-HR" sz="2200" b="1" dirty="0" smtClean="0"/>
              <a:t> for the British </a:t>
            </a:r>
            <a:r>
              <a:rPr lang="hr-HR" sz="2200" b="1" dirty="0" err="1" smtClean="0"/>
              <a:t>history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and</a:t>
            </a:r>
            <a:r>
              <a:rPr lang="hr-HR" sz="2200" b="1" dirty="0" smtClean="0"/>
              <a:t> the </a:t>
            </a:r>
            <a:r>
              <a:rPr lang="hr-HR" sz="2200" b="1" dirty="0" err="1" smtClean="0"/>
              <a:t>history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of</a:t>
            </a:r>
            <a:r>
              <a:rPr lang="hr-HR" sz="2200" b="1" dirty="0" smtClean="0"/>
              <a:t> English </a:t>
            </a:r>
            <a:r>
              <a:rPr lang="hr-HR" sz="2200" b="1" dirty="0" err="1" smtClean="0"/>
              <a:t>law</a:t>
            </a:r>
            <a:r>
              <a:rPr lang="hr-HR" sz="2200" b="1" dirty="0" smtClean="0"/>
              <a:t>?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792528"/>
              </p:ext>
            </p:extLst>
          </p:nvPr>
        </p:nvGraphicFramePr>
        <p:xfrm>
          <a:off x="228600" y="1565032"/>
          <a:ext cx="11764107" cy="513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735">
                  <a:extLst>
                    <a:ext uri="{9D8B030D-6E8A-4147-A177-3AD203B41FA5}">
                      <a16:colId xmlns:a16="http://schemas.microsoft.com/office/drawing/2014/main" val="901261499"/>
                    </a:ext>
                  </a:extLst>
                </a:gridCol>
                <a:gridCol w="10125372">
                  <a:extLst>
                    <a:ext uri="{9D8B030D-6E8A-4147-A177-3AD203B41FA5}">
                      <a16:colId xmlns:a16="http://schemas.microsoft.com/office/drawing/2014/main" val="3737597486"/>
                    </a:ext>
                  </a:extLst>
                </a:gridCol>
              </a:tblGrid>
              <a:tr h="664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Celtic Britain</a:t>
                      </a:r>
                      <a:endParaRPr lang="hr-HR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696888"/>
                  </a:ext>
                </a:extLst>
              </a:tr>
              <a:tr h="664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219715"/>
                  </a:ext>
                </a:extLst>
              </a:tr>
              <a:tr h="664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1066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177507"/>
                  </a:ext>
                </a:extLst>
              </a:tr>
              <a:tr h="949774">
                <a:tc>
                  <a:txBody>
                    <a:bodyPr/>
                    <a:lstStyle/>
                    <a:p>
                      <a:r>
                        <a:rPr lang="hr-HR" b="1" dirty="0" smtClean="0"/>
                        <a:t>1215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905158"/>
                  </a:ext>
                </a:extLst>
              </a:tr>
              <a:tr h="664842">
                <a:tc>
                  <a:txBody>
                    <a:bodyPr/>
                    <a:lstStyle/>
                    <a:p>
                      <a:r>
                        <a:rPr lang="hr-HR" b="1" dirty="0" smtClean="0"/>
                        <a:t>1533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175080"/>
                  </a:ext>
                </a:extLst>
              </a:tr>
              <a:tr h="664842">
                <a:tc>
                  <a:txBody>
                    <a:bodyPr/>
                    <a:lstStyle/>
                    <a:p>
                      <a:r>
                        <a:rPr lang="hr-HR" b="1" dirty="0" smtClean="0"/>
                        <a:t>1651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66221"/>
                  </a:ext>
                </a:extLst>
              </a:tr>
              <a:tr h="860721">
                <a:tc>
                  <a:txBody>
                    <a:bodyPr/>
                    <a:lstStyle/>
                    <a:p>
                      <a:r>
                        <a:rPr lang="hr-HR" b="1" dirty="0" smtClean="0"/>
                        <a:t>1973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089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50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715"/>
            <a:ext cx="10515600" cy="1192335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>A </a:t>
            </a:r>
            <a:r>
              <a:rPr lang="hr-HR" sz="4000" b="1" dirty="0" err="1" smtClean="0"/>
              <a:t>brief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history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of</a:t>
            </a:r>
            <a:r>
              <a:rPr lang="hr-HR" sz="4000" b="1" dirty="0" smtClean="0"/>
              <a:t> the English </a:t>
            </a:r>
            <a:r>
              <a:rPr lang="hr-HR" sz="4000" b="1" dirty="0" err="1" smtClean="0"/>
              <a:t>legal</a:t>
            </a:r>
            <a:r>
              <a:rPr lang="hr-HR" sz="4000" b="1" dirty="0" smtClean="0"/>
              <a:t> system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575138"/>
              </p:ext>
            </p:extLst>
          </p:nvPr>
        </p:nvGraphicFramePr>
        <p:xfrm>
          <a:off x="228600" y="882505"/>
          <a:ext cx="11764107" cy="535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735">
                  <a:extLst>
                    <a:ext uri="{9D8B030D-6E8A-4147-A177-3AD203B41FA5}">
                      <a16:colId xmlns:a16="http://schemas.microsoft.com/office/drawing/2014/main" val="901261499"/>
                    </a:ext>
                  </a:extLst>
                </a:gridCol>
                <a:gridCol w="10125372">
                  <a:extLst>
                    <a:ext uri="{9D8B030D-6E8A-4147-A177-3AD203B41FA5}">
                      <a16:colId xmlns:a16="http://schemas.microsoft.com/office/drawing/2014/main" val="3737597486"/>
                    </a:ext>
                  </a:extLst>
                </a:gridCol>
              </a:tblGrid>
              <a:tr h="69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Celtic Britain</a:t>
                      </a:r>
                      <a:endParaRPr lang="hr-HR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Laws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were passed by word of mouth and </a:t>
                      </a:r>
                      <a:r>
                        <a:rPr lang="hr-HR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were</a:t>
                      </a:r>
                      <a:r>
                        <a:rPr lang="hr-HR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 rather than there being any set system of law as we know it.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696888"/>
                  </a:ext>
                </a:extLst>
              </a:tr>
              <a:tr h="69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 this time Britain is largely controlled by Rome. The laws were created by a Senate and they affected the whole Empire.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219715"/>
                  </a:ext>
                </a:extLst>
              </a:tr>
              <a:tr h="69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1066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Britain is conquered by the Normans who bring many new laws and customs to the country. During this time, the courts of the country and the judges travelled around and </a:t>
                      </a:r>
                      <a:r>
                        <a:rPr lang="hr-H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decided</a:t>
                      </a:r>
                      <a:r>
                        <a:rPr lang="hr-H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</a:t>
                      </a:r>
                      <a:r>
                        <a:rPr lang="hr-H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matters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177507"/>
                  </a:ext>
                </a:extLst>
              </a:tr>
              <a:tr h="989827">
                <a:tc>
                  <a:txBody>
                    <a:bodyPr/>
                    <a:lstStyle/>
                    <a:p>
                      <a:r>
                        <a:rPr lang="hr-HR" b="1" dirty="0" smtClean="0"/>
                        <a:t>1215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nobles of England force the King to sign the ‘Magna Carta’ or ‘Great Charter’.</a:t>
                      </a:r>
                      <a:r>
                        <a:rPr lang="hr-H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took power from the King and gave some of it to the nobles and people. </a:t>
                      </a: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 the King broke the law he could be held accountable. No innocent man may be condemned without fair trial.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905158"/>
                  </a:ext>
                </a:extLst>
              </a:tr>
              <a:tr h="692879">
                <a:tc>
                  <a:txBody>
                    <a:bodyPr/>
                    <a:lstStyle/>
                    <a:p>
                      <a:r>
                        <a:rPr lang="hr-HR" b="1" dirty="0" smtClean="0"/>
                        <a:t>1533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Henry VIII forms the Church of England, dissolving the Catholic church and severing the country's ties with The Pope. This gives the King huge amounts of power and control.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175080"/>
                  </a:ext>
                </a:extLst>
              </a:tr>
              <a:tr h="692879">
                <a:tc>
                  <a:txBody>
                    <a:bodyPr/>
                    <a:lstStyle/>
                    <a:p>
                      <a:r>
                        <a:rPr lang="hr-HR" b="1" dirty="0" smtClean="0"/>
                        <a:t>1651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English Civil War replaces the King and makes Parliament all powerful. From then on it is Parliament and not the crown which runs the country.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66221"/>
                  </a:ext>
                </a:extLst>
              </a:tr>
              <a:tr h="897018">
                <a:tc>
                  <a:txBody>
                    <a:bodyPr/>
                    <a:lstStyle/>
                    <a:p>
                      <a:r>
                        <a:rPr lang="hr-HR" b="1" dirty="0" smtClean="0"/>
                        <a:t>1973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Britain</a:t>
                      </a: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joins</a:t>
                      </a: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European</a:t>
                      </a:r>
                      <a:r>
                        <a:rPr lang="hr-H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</a:t>
                      </a:r>
                      <a:r>
                        <a:rPr lang="hr-H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</a:t>
                      </a:r>
                      <a:r>
                        <a:rPr lang="hr-H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(EU </a:t>
                      </a:r>
                      <a:r>
                        <a:rPr lang="hr-HR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today</a:t>
                      </a:r>
                      <a:r>
                        <a:rPr lang="hr-H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 </a:t>
                      </a:r>
                      <a:r>
                        <a:rPr lang="hr-H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doing</a:t>
                      </a: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hr-H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hr-H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surrenders Parliamentary sovereignty to Brussels</a:t>
                      </a: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hr-H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certain areas the UK must follow the laws of the EU or leave the Union.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089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03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4113"/>
          </a:xfrm>
        </p:spPr>
        <p:txBody>
          <a:bodyPr>
            <a:normAutofit fontScale="85000" lnSpcReduction="20000"/>
          </a:bodyPr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type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system </a:t>
            </a:r>
            <a:r>
              <a:rPr lang="hr-HR" dirty="0" err="1" smtClean="0"/>
              <a:t>is</a:t>
            </a:r>
            <a:r>
              <a:rPr lang="hr-HR" dirty="0" smtClean="0"/>
              <a:t> the </a:t>
            </a:r>
            <a:r>
              <a:rPr lang="hr-HR" dirty="0" err="1" smtClean="0"/>
              <a:t>legal</a:t>
            </a:r>
            <a:r>
              <a:rPr lang="hr-HR" dirty="0" smtClean="0"/>
              <a:t> system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Wales?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?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the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listed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</a:t>
            </a:r>
            <a:r>
              <a:rPr lang="hr-HR" dirty="0" err="1" smtClean="0"/>
              <a:t>above</a:t>
            </a:r>
            <a:r>
              <a:rPr lang="hr-HR" dirty="0" smtClean="0"/>
              <a:t> table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historical</a:t>
            </a:r>
            <a:r>
              <a:rPr lang="hr-HR" dirty="0" smtClean="0"/>
              <a:t> </a:t>
            </a:r>
            <a:r>
              <a:rPr lang="hr-HR" dirty="0" err="1" smtClean="0"/>
              <a:t>importance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 are </a:t>
            </a:r>
            <a:r>
              <a:rPr lang="hr-HR" dirty="0" err="1" smtClean="0"/>
              <a:t>still</a:t>
            </a:r>
            <a:r>
              <a:rPr lang="hr-HR" dirty="0" smtClean="0"/>
              <a:t> a </a:t>
            </a:r>
            <a:r>
              <a:rPr lang="hr-HR" dirty="0" err="1" smtClean="0"/>
              <a:t>creative</a:t>
            </a:r>
            <a:r>
              <a:rPr lang="hr-HR" dirty="0" smtClean="0"/>
              <a:t>/</a:t>
            </a:r>
            <a:r>
              <a:rPr lang="hr-HR" dirty="0" err="1" smtClean="0"/>
              <a:t>productive</a:t>
            </a:r>
            <a:r>
              <a:rPr lang="hr-HR" dirty="0" smtClean="0"/>
              <a:t> </a:t>
            </a:r>
            <a:r>
              <a:rPr lang="hr-HR" dirty="0" err="1" smtClean="0"/>
              <a:t>source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094914"/>
              </p:ext>
            </p:extLst>
          </p:nvPr>
        </p:nvGraphicFramePr>
        <p:xfrm>
          <a:off x="395652" y="3578470"/>
          <a:ext cx="11456382" cy="1881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626">
                  <a:extLst>
                    <a:ext uri="{9D8B030D-6E8A-4147-A177-3AD203B41FA5}">
                      <a16:colId xmlns:a16="http://schemas.microsoft.com/office/drawing/2014/main" val="3658474530"/>
                    </a:ext>
                  </a:extLst>
                </a:gridCol>
                <a:gridCol w="1636626">
                  <a:extLst>
                    <a:ext uri="{9D8B030D-6E8A-4147-A177-3AD203B41FA5}">
                      <a16:colId xmlns:a16="http://schemas.microsoft.com/office/drawing/2014/main" val="4172195733"/>
                    </a:ext>
                  </a:extLst>
                </a:gridCol>
                <a:gridCol w="1636626">
                  <a:extLst>
                    <a:ext uri="{9D8B030D-6E8A-4147-A177-3AD203B41FA5}">
                      <a16:colId xmlns:a16="http://schemas.microsoft.com/office/drawing/2014/main" val="3203635879"/>
                    </a:ext>
                  </a:extLst>
                </a:gridCol>
                <a:gridCol w="1636626">
                  <a:extLst>
                    <a:ext uri="{9D8B030D-6E8A-4147-A177-3AD203B41FA5}">
                      <a16:colId xmlns:a16="http://schemas.microsoft.com/office/drawing/2014/main" val="4177627791"/>
                    </a:ext>
                  </a:extLst>
                </a:gridCol>
                <a:gridCol w="1636626">
                  <a:extLst>
                    <a:ext uri="{9D8B030D-6E8A-4147-A177-3AD203B41FA5}">
                      <a16:colId xmlns:a16="http://schemas.microsoft.com/office/drawing/2014/main" val="3581048904"/>
                    </a:ext>
                  </a:extLst>
                </a:gridCol>
                <a:gridCol w="1636626">
                  <a:extLst>
                    <a:ext uri="{9D8B030D-6E8A-4147-A177-3AD203B41FA5}">
                      <a16:colId xmlns:a16="http://schemas.microsoft.com/office/drawing/2014/main" val="1034076572"/>
                    </a:ext>
                  </a:extLst>
                </a:gridCol>
                <a:gridCol w="1636626">
                  <a:extLst>
                    <a:ext uri="{9D8B030D-6E8A-4147-A177-3AD203B41FA5}">
                      <a16:colId xmlns:a16="http://schemas.microsoft.com/office/drawing/2014/main" val="2684857478"/>
                    </a:ext>
                  </a:extLst>
                </a:gridCol>
              </a:tblGrid>
              <a:tr h="1881554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ANCIENT CUSTOMS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JUDICIAL PRECEDENTS</a:t>
                      </a:r>
                    </a:p>
                    <a:p>
                      <a:pPr algn="ctr"/>
                      <a:r>
                        <a:rPr lang="hr-HR" sz="2000" dirty="0" smtClean="0"/>
                        <a:t>(COMMON LAW)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EQUITY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/>
                        <a:t>STATUTE LAW (</a:t>
                      </a:r>
                      <a:r>
                        <a:rPr lang="hr-HR" sz="2000" dirty="0" err="1" smtClean="0"/>
                        <a:t>Acts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of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Parliament</a:t>
                      </a:r>
                      <a:r>
                        <a:rPr lang="hr-HR" sz="2000" baseline="0" dirty="0" smtClean="0"/>
                        <a:t>)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DELEGATED LEGISLATION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THE</a:t>
                      </a:r>
                      <a:r>
                        <a:rPr lang="hr-HR" sz="2000" baseline="0" dirty="0" smtClean="0"/>
                        <a:t> EUROPEAN CONVENTION OF HUMAN RIGHTS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EUROPEAN</a:t>
                      </a:r>
                    </a:p>
                    <a:p>
                      <a:pPr algn="ctr"/>
                      <a:r>
                        <a:rPr lang="hr-HR" sz="2000" dirty="0" smtClean="0"/>
                        <a:t>LAW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087827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1257300" y="1371600"/>
            <a:ext cx="4519246" cy="220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919046" y="1371600"/>
            <a:ext cx="2883877" cy="220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484077" y="1371600"/>
            <a:ext cx="1292469" cy="220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0"/>
          </p:cNvCxnSpPr>
          <p:nvPr/>
        </p:nvCxnSpPr>
        <p:spPr>
          <a:xfrm>
            <a:off x="5776546" y="1371600"/>
            <a:ext cx="347297" cy="220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76546" y="1371600"/>
            <a:ext cx="1960685" cy="220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76546" y="1371600"/>
            <a:ext cx="3622431" cy="220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802923" y="1371600"/>
            <a:ext cx="5169877" cy="220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71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Form</a:t>
            </a:r>
            <a:r>
              <a:rPr lang="hr-HR" dirty="0" smtClean="0"/>
              <a:t> </a:t>
            </a:r>
            <a:r>
              <a:rPr lang="hr-HR" dirty="0" err="1" smtClean="0"/>
              <a:t>groups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7 </a:t>
            </a:r>
            <a:r>
              <a:rPr lang="hr-HR" dirty="0" err="1" smtClean="0"/>
              <a:t>people</a:t>
            </a:r>
            <a:r>
              <a:rPr lang="hr-HR" dirty="0" smtClean="0"/>
              <a:t>.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person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hr-HR" dirty="0" smtClean="0"/>
              <a:t> one </a:t>
            </a:r>
            <a:r>
              <a:rPr lang="hr-HR" dirty="0" err="1" smtClean="0"/>
              <a:t>source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one </a:t>
            </a:r>
            <a:r>
              <a:rPr lang="hr-HR" dirty="0" err="1" smtClean="0"/>
              <a:t>part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the table.</a:t>
            </a:r>
          </a:p>
          <a:p>
            <a:r>
              <a:rPr lang="hr-HR" dirty="0" err="1" smtClean="0"/>
              <a:t>Join</a:t>
            </a:r>
            <a:r>
              <a:rPr lang="hr-HR" dirty="0" smtClean="0"/>
              <a:t> </a:t>
            </a:r>
            <a:r>
              <a:rPr lang="hr-HR" dirty="0" err="1" smtClean="0"/>
              <a:t>back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groups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report</a:t>
            </a:r>
            <a:r>
              <a:rPr lang="hr-HR" dirty="0" smtClean="0"/>
              <a:t> on ¨</a:t>
            </a:r>
            <a:r>
              <a:rPr lang="hr-HR" dirty="0" err="1" smtClean="0"/>
              <a:t>your</a:t>
            </a:r>
            <a:r>
              <a:rPr lang="hr-HR" dirty="0" smtClean="0"/>
              <a:t>¨ </a:t>
            </a:r>
            <a:r>
              <a:rPr lang="hr-HR" dirty="0" err="1" smtClean="0"/>
              <a:t>source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to the </a:t>
            </a:r>
            <a:r>
              <a:rPr lang="hr-HR" dirty="0" err="1" smtClean="0"/>
              <a:t>rest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the </a:t>
            </a:r>
            <a:r>
              <a:rPr lang="hr-HR" dirty="0" err="1" smtClean="0"/>
              <a:t>group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8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444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</a:t>
            </a:r>
            <a:r>
              <a:rPr lang="hr-HR" dirty="0" err="1" smtClean="0"/>
              <a:t>Law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167876"/>
              </p:ext>
            </p:extLst>
          </p:nvPr>
        </p:nvGraphicFramePr>
        <p:xfrm>
          <a:off x="307731" y="1019175"/>
          <a:ext cx="11641015" cy="574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812">
                  <a:extLst>
                    <a:ext uri="{9D8B030D-6E8A-4147-A177-3AD203B41FA5}">
                      <a16:colId xmlns:a16="http://schemas.microsoft.com/office/drawing/2014/main" val="1385009370"/>
                    </a:ext>
                  </a:extLst>
                </a:gridCol>
                <a:gridCol w="9347203">
                  <a:extLst>
                    <a:ext uri="{9D8B030D-6E8A-4147-A177-3AD203B41FA5}">
                      <a16:colId xmlns:a16="http://schemas.microsoft.com/office/drawing/2014/main" val="3725931749"/>
                    </a:ext>
                  </a:extLst>
                </a:gridCol>
              </a:tblGrid>
              <a:tr h="478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Source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of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law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Characteristics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259010"/>
                  </a:ext>
                </a:extLst>
              </a:tr>
              <a:tr h="239315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CUSTOMS</a:t>
                      </a:r>
                    </a:p>
                    <a:p>
                      <a:endParaRPr lang="hr-HR" sz="2400" dirty="0" smtClean="0"/>
                    </a:p>
                    <a:p>
                      <a:r>
                        <a:rPr lang="hr-HR" sz="2400" dirty="0" smtClean="0"/>
                        <a:t>GENERAL</a:t>
                      </a:r>
                      <a:r>
                        <a:rPr lang="hr-HR" sz="2400" baseline="0" dirty="0" smtClean="0"/>
                        <a:t> CUSTOMS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CUSTOMS</a:t>
                      </a:r>
                      <a:r>
                        <a:rPr lang="hr-HR" sz="2400" baseline="0" dirty="0" smtClean="0"/>
                        <a:t> = </a:t>
                      </a:r>
                      <a:r>
                        <a:rPr lang="hr-HR" sz="2400" baseline="0" dirty="0" err="1" smtClean="0"/>
                        <a:t>rules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of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behaviour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which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develop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a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community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without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being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deliberately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created</a:t>
                      </a:r>
                      <a:endParaRPr lang="hr-HR" sz="2400" b="1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hr-HR" sz="2400" baseline="0" dirty="0" smtClean="0"/>
                        <a:t>=</a:t>
                      </a:r>
                      <a:r>
                        <a:rPr lang="hr-HR" sz="2400" dirty="0" err="1" smtClean="0"/>
                        <a:t>those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which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extend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over</a:t>
                      </a:r>
                      <a:r>
                        <a:rPr lang="hr-HR" sz="2400" dirty="0" smtClean="0"/>
                        <a:t> a </a:t>
                      </a:r>
                      <a:r>
                        <a:rPr lang="hr-HR" sz="2400" dirty="0" err="1" smtClean="0"/>
                        <a:t>state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or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kingdom</a:t>
                      </a:r>
                      <a:r>
                        <a:rPr lang="hr-HR" sz="2400" dirty="0" smtClean="0"/>
                        <a:t>; - </a:t>
                      </a:r>
                      <a:r>
                        <a:rPr lang="hr-HR" sz="2400" dirty="0" err="1" smtClean="0"/>
                        <a:t>constitute</a:t>
                      </a:r>
                      <a:r>
                        <a:rPr lang="hr-HR" sz="2400" dirty="0" smtClean="0"/>
                        <a:t> the </a:t>
                      </a:r>
                      <a:r>
                        <a:rPr lang="hr-HR" sz="2400" dirty="0" err="1" smtClean="0"/>
                        <a:t>basis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of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common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law</a:t>
                      </a:r>
                      <a:r>
                        <a:rPr lang="hr-HR" sz="2400" dirty="0" smtClean="0"/>
                        <a:t>; - </a:t>
                      </a:r>
                      <a:r>
                        <a:rPr lang="hr-HR" sz="2400" dirty="0" err="1" smtClean="0"/>
                        <a:t>after</a:t>
                      </a:r>
                      <a:r>
                        <a:rPr lang="hr-HR" sz="2400" dirty="0" smtClean="0"/>
                        <a:t> 1066 </a:t>
                      </a:r>
                      <a:r>
                        <a:rPr lang="hr-HR" sz="2400" dirty="0" err="1" smtClean="0"/>
                        <a:t>judges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based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their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decisions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mainly</a:t>
                      </a:r>
                      <a:r>
                        <a:rPr lang="hr-HR" sz="2400" baseline="0" dirty="0" smtClean="0"/>
                        <a:t> on </a:t>
                      </a:r>
                      <a:r>
                        <a:rPr lang="hr-HR" sz="2400" baseline="0" dirty="0" smtClean="0"/>
                        <a:t>general </a:t>
                      </a:r>
                      <a:r>
                        <a:rPr lang="hr-HR" sz="2400" baseline="0" dirty="0" err="1" smtClean="0"/>
                        <a:t>customs</a:t>
                      </a:r>
                      <a:r>
                        <a:rPr lang="hr-HR" sz="2400" baseline="0" dirty="0" smtClean="0"/>
                        <a:t>; - </a:t>
                      </a:r>
                      <a:r>
                        <a:rPr lang="hr-HR" sz="2400" baseline="0" dirty="0" err="1" smtClean="0"/>
                        <a:t>have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been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absorbed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into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legislation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and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case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law</a:t>
                      </a:r>
                      <a:r>
                        <a:rPr lang="hr-HR" sz="2400" baseline="0" dirty="0" smtClean="0"/>
                        <a:t>; - no </a:t>
                      </a:r>
                      <a:r>
                        <a:rPr lang="hr-HR" sz="2400" baseline="0" dirty="0" err="1" smtClean="0"/>
                        <a:t>longer</a:t>
                      </a:r>
                      <a:r>
                        <a:rPr lang="hr-HR" sz="2400" baseline="0" dirty="0" smtClean="0"/>
                        <a:t> a </a:t>
                      </a:r>
                      <a:r>
                        <a:rPr lang="hr-HR" sz="2400" baseline="0" dirty="0" err="1" smtClean="0"/>
                        <a:t>creative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source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of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law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024251"/>
                  </a:ext>
                </a:extLst>
              </a:tr>
              <a:tr h="861537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LOCAL</a:t>
                      </a:r>
                      <a:r>
                        <a:rPr lang="hr-HR" sz="2400" baseline="0" dirty="0" smtClean="0"/>
                        <a:t> CUSTOMS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=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local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rights</a:t>
                      </a:r>
                      <a:r>
                        <a:rPr lang="hr-HR" sz="2400" baseline="0" dirty="0" smtClean="0"/>
                        <a:t> (</a:t>
                      </a:r>
                      <a:r>
                        <a:rPr lang="hr-HR" sz="2400" baseline="0" dirty="0" err="1" smtClean="0"/>
                        <a:t>eg</a:t>
                      </a:r>
                      <a:r>
                        <a:rPr lang="hr-HR" sz="2400" baseline="0" dirty="0" smtClean="0"/>
                        <a:t>. a </a:t>
                      </a:r>
                      <a:r>
                        <a:rPr lang="hr-HR" sz="2400" baseline="0" dirty="0" err="1" smtClean="0"/>
                        <a:t>right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of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way</a:t>
                      </a:r>
                      <a:r>
                        <a:rPr lang="hr-HR" sz="2400" baseline="0" dirty="0" smtClean="0"/>
                        <a:t>); - </a:t>
                      </a:r>
                      <a:r>
                        <a:rPr lang="hr-HR" sz="2400" baseline="0" dirty="0" err="1" smtClean="0"/>
                        <a:t>operate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only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in</a:t>
                      </a:r>
                      <a:r>
                        <a:rPr lang="hr-HR" sz="2400" baseline="0" dirty="0" smtClean="0"/>
                        <a:t> the </a:t>
                      </a:r>
                      <a:r>
                        <a:rPr lang="hr-HR" sz="2400" baseline="0" dirty="0" err="1" smtClean="0"/>
                        <a:t>particular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area</a:t>
                      </a:r>
                      <a:r>
                        <a:rPr lang="hr-HR" sz="2400" baseline="0" dirty="0" smtClean="0"/>
                        <a:t>; - the </a:t>
                      </a:r>
                      <a:r>
                        <a:rPr lang="hr-HR" sz="2400" baseline="0" dirty="0" err="1" smtClean="0"/>
                        <a:t>judges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decide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which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custom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will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be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enforceable</a:t>
                      </a:r>
                      <a:r>
                        <a:rPr lang="hr-HR" sz="2400" baseline="0" dirty="0" smtClean="0"/>
                        <a:t> at </a:t>
                      </a:r>
                      <a:r>
                        <a:rPr lang="hr-HR" sz="2400" baseline="0" dirty="0" err="1" smtClean="0"/>
                        <a:t>law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207722"/>
                  </a:ext>
                </a:extLst>
              </a:tr>
              <a:tr h="2010252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COMMON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smtClean="0"/>
                        <a:t>LAW</a:t>
                      </a:r>
                    </a:p>
                    <a:p>
                      <a:r>
                        <a:rPr lang="hr-HR" sz="2400" baseline="0" dirty="0" smtClean="0"/>
                        <a:t>(JUDICIAL PRECEDENTS)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= the </a:t>
                      </a:r>
                      <a:r>
                        <a:rPr lang="hr-HR" sz="2400" dirty="0" err="1" smtClean="0"/>
                        <a:t>part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of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law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created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by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courts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aseline="0" dirty="0" err="1" smtClean="0"/>
                        <a:t>through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decisions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of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judges</a:t>
                      </a:r>
                      <a:r>
                        <a:rPr lang="hr-HR" sz="2400" baseline="0" dirty="0" smtClean="0"/>
                        <a:t>; - </a:t>
                      </a:r>
                      <a:r>
                        <a:rPr lang="hr-HR" sz="2400" baseline="0" dirty="0" err="1" smtClean="0"/>
                        <a:t>emerged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after</a:t>
                      </a:r>
                      <a:r>
                        <a:rPr lang="hr-HR" sz="2400" baseline="0" dirty="0" smtClean="0"/>
                        <a:t> the Norman </a:t>
                      </a:r>
                      <a:r>
                        <a:rPr lang="hr-HR" sz="2400" baseline="0" dirty="0" err="1" smtClean="0"/>
                        <a:t>Conquest</a:t>
                      </a:r>
                      <a:r>
                        <a:rPr lang="hr-HR" sz="2400" baseline="0" dirty="0" smtClean="0"/>
                        <a:t>; - </a:t>
                      </a:r>
                      <a:r>
                        <a:rPr lang="hr-HR" sz="2400" baseline="0" dirty="0" err="1" smtClean="0"/>
                        <a:t>judges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started</a:t>
                      </a:r>
                      <a:r>
                        <a:rPr lang="hr-HR" sz="2400" baseline="0" dirty="0" smtClean="0"/>
                        <a:t> to travel </a:t>
                      </a:r>
                      <a:r>
                        <a:rPr lang="hr-HR" sz="2400" baseline="0" dirty="0" err="1" smtClean="0"/>
                        <a:t>around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England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and</a:t>
                      </a:r>
                      <a:r>
                        <a:rPr lang="hr-HR" sz="2400" baseline="0" dirty="0" smtClean="0"/>
                        <a:t> Wales </a:t>
                      </a:r>
                      <a:r>
                        <a:rPr lang="hr-HR" sz="2400" baseline="0" dirty="0" err="1" smtClean="0"/>
                        <a:t>and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delivered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judgements</a:t>
                      </a:r>
                      <a:r>
                        <a:rPr lang="hr-HR" sz="2400" baseline="0" dirty="0" smtClean="0"/>
                        <a:t>; - </a:t>
                      </a:r>
                      <a:r>
                        <a:rPr lang="hr-HR" sz="2400" baseline="0" dirty="0" err="1" smtClean="0"/>
                        <a:t>similar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cases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decided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in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similar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ways</a:t>
                      </a:r>
                      <a:r>
                        <a:rPr lang="hr-HR" sz="2400" baseline="0" dirty="0" smtClean="0"/>
                        <a:t>; - </a:t>
                      </a:r>
                      <a:r>
                        <a:rPr lang="hr-HR" sz="2400" baseline="0" dirty="0" err="1" smtClean="0"/>
                        <a:t>lower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courts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gradually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became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bound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by</a:t>
                      </a:r>
                      <a:r>
                        <a:rPr lang="hr-HR" sz="2400" baseline="0" dirty="0" smtClean="0"/>
                        <a:t> the </a:t>
                      </a:r>
                      <a:r>
                        <a:rPr lang="hr-HR" sz="2400" baseline="0" dirty="0" err="1" smtClean="0"/>
                        <a:t>decisions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of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higher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courts</a:t>
                      </a:r>
                      <a:r>
                        <a:rPr lang="hr-HR" sz="2400" baseline="0" dirty="0" smtClean="0"/>
                        <a:t>           </a:t>
                      </a:r>
                      <a:r>
                        <a:rPr lang="hr-HR" sz="2400" baseline="0" dirty="0" err="1" smtClean="0"/>
                        <a:t>uniform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or</a:t>
                      </a:r>
                      <a:r>
                        <a:rPr lang="hr-HR" sz="2400" baseline="0" dirty="0" smtClean="0"/>
                        <a:t> ‘</a:t>
                      </a:r>
                      <a:r>
                        <a:rPr lang="hr-HR" sz="2400" baseline="0" dirty="0" err="1" smtClean="0"/>
                        <a:t>common</a:t>
                      </a:r>
                      <a:r>
                        <a:rPr lang="hr-HR" sz="2400" baseline="0" dirty="0" smtClean="0"/>
                        <a:t>’ </a:t>
                      </a:r>
                      <a:r>
                        <a:rPr lang="hr-HR" sz="2400" baseline="0" dirty="0" err="1" smtClean="0"/>
                        <a:t>law</a:t>
                      </a:r>
                      <a:r>
                        <a:rPr lang="hr-HR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381591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4495067" y="6400800"/>
            <a:ext cx="439615" cy="131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7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420"/>
          </a:xfrm>
        </p:spPr>
        <p:txBody>
          <a:bodyPr/>
          <a:lstStyle/>
          <a:p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</a:t>
            </a:r>
            <a:r>
              <a:rPr lang="hr-HR" dirty="0" err="1" smtClean="0"/>
              <a:t>law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848342"/>
              </p:ext>
            </p:extLst>
          </p:nvPr>
        </p:nvGraphicFramePr>
        <p:xfrm>
          <a:off x="472967" y="1334813"/>
          <a:ext cx="11130454" cy="519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272">
                  <a:extLst>
                    <a:ext uri="{9D8B030D-6E8A-4147-A177-3AD203B41FA5}">
                      <a16:colId xmlns:a16="http://schemas.microsoft.com/office/drawing/2014/main" val="3252795731"/>
                    </a:ext>
                  </a:extLst>
                </a:gridCol>
                <a:gridCol w="8844182">
                  <a:extLst>
                    <a:ext uri="{9D8B030D-6E8A-4147-A177-3AD203B41FA5}">
                      <a16:colId xmlns:a16="http://schemas.microsoft.com/office/drawing/2014/main" val="1017819658"/>
                    </a:ext>
                  </a:extLst>
                </a:gridCol>
              </a:tblGrid>
              <a:tr h="488433">
                <a:tc>
                  <a:txBody>
                    <a:bodyPr/>
                    <a:lstStyle/>
                    <a:p>
                      <a:r>
                        <a:rPr lang="hr-HR" sz="2000" dirty="0" err="1" smtClean="0"/>
                        <a:t>Source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of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law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err="1" smtClean="0"/>
                        <a:t>Characteristics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979706"/>
                  </a:ext>
                </a:extLst>
              </a:tr>
              <a:tr h="2649582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EQUITY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= ‘</a:t>
                      </a:r>
                      <a:r>
                        <a:rPr lang="hr-HR" sz="2000" dirty="0" err="1" smtClean="0"/>
                        <a:t>fairness</a:t>
                      </a:r>
                      <a:r>
                        <a:rPr lang="hr-HR" sz="2000" dirty="0" smtClean="0"/>
                        <a:t>’- a </a:t>
                      </a:r>
                      <a:r>
                        <a:rPr lang="hr-HR" sz="2000" dirty="0" err="1" smtClean="0"/>
                        <a:t>parallel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smtClean="0"/>
                        <a:t>system </a:t>
                      </a:r>
                      <a:r>
                        <a:rPr lang="hr-HR" sz="2000" dirty="0" err="1" smtClean="0"/>
                        <a:t>of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justice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introduced</a:t>
                      </a:r>
                      <a:r>
                        <a:rPr lang="hr-HR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to </a:t>
                      </a:r>
                      <a:r>
                        <a:rPr lang="hr-HR" sz="20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add</a:t>
                      </a:r>
                      <a:r>
                        <a:rPr lang="hr-HR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or</a:t>
                      </a:r>
                      <a:r>
                        <a:rPr lang="hr-HR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supplement</a:t>
                      </a:r>
                      <a:r>
                        <a:rPr lang="hr-HR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common</a:t>
                      </a:r>
                      <a:r>
                        <a:rPr lang="hr-HR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law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in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cases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where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they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were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too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rigid</a:t>
                      </a:r>
                      <a:r>
                        <a:rPr lang="hr-HR" sz="2000" baseline="0" dirty="0" smtClean="0"/>
                        <a:t> to </a:t>
                      </a:r>
                      <a:r>
                        <a:rPr lang="hr-HR" sz="2000" baseline="0" dirty="0" err="1" smtClean="0"/>
                        <a:t>give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justice</a:t>
                      </a:r>
                      <a:r>
                        <a:rPr lang="hr-HR" sz="2000" baseline="0" dirty="0" smtClean="0"/>
                        <a:t>; - </a:t>
                      </a:r>
                      <a:r>
                        <a:rPr lang="hr-HR" sz="2000" baseline="0" dirty="0" err="1" smtClean="0"/>
                        <a:t>based</a:t>
                      </a:r>
                      <a:r>
                        <a:rPr lang="hr-HR" sz="2000" baseline="0" dirty="0" smtClean="0"/>
                        <a:t> on </a:t>
                      </a:r>
                      <a:r>
                        <a:rPr lang="hr-HR" sz="2000" baseline="0" dirty="0" err="1" smtClean="0"/>
                        <a:t>principles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of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natural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justice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and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fairness</a:t>
                      </a:r>
                      <a:r>
                        <a:rPr lang="hr-HR" sz="2000" baseline="0" dirty="0" smtClean="0"/>
                        <a:t>; </a:t>
                      </a:r>
                      <a:r>
                        <a:rPr lang="hr-HR" sz="2000" dirty="0" smtClean="0"/>
                        <a:t>- </a:t>
                      </a:r>
                      <a:r>
                        <a:rPr lang="hr-HR" sz="2000" b="0" dirty="0" err="1" smtClean="0">
                          <a:solidFill>
                            <a:schemeClr val="tx1"/>
                          </a:solidFill>
                        </a:rPr>
                        <a:t>introduced</a:t>
                      </a:r>
                      <a:r>
                        <a:rPr lang="hr-HR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000" b="0" dirty="0" err="1" smtClean="0">
                          <a:solidFill>
                            <a:schemeClr val="tx1"/>
                          </a:solidFill>
                        </a:rPr>
                        <a:t>by</a:t>
                      </a:r>
                      <a:r>
                        <a:rPr lang="hr-HR" sz="2000" b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hr-HR" sz="2000" b="0" dirty="0" err="1" smtClean="0">
                          <a:solidFill>
                            <a:schemeClr val="tx1"/>
                          </a:solidFill>
                        </a:rPr>
                        <a:t>king’s</a:t>
                      </a:r>
                      <a:r>
                        <a:rPr lang="hr-HR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000" b="0" dirty="0" err="1" smtClean="0">
                          <a:solidFill>
                            <a:schemeClr val="tx1"/>
                          </a:solidFill>
                        </a:rPr>
                        <a:t>Chancellor</a:t>
                      </a:r>
                      <a:r>
                        <a:rPr lang="hr-HR" sz="2000" dirty="0" smtClean="0"/>
                        <a:t>; - </a:t>
                      </a:r>
                      <a:r>
                        <a:rPr lang="hr-HR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introduced</a:t>
                      </a:r>
                      <a:r>
                        <a:rPr lang="hr-HR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hr-HR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new</a:t>
                      </a:r>
                      <a:r>
                        <a:rPr lang="hr-HR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equitable</a:t>
                      </a:r>
                      <a:r>
                        <a:rPr lang="hr-HR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remedies</a:t>
                      </a:r>
                      <a:r>
                        <a:rPr lang="hr-HR" sz="2000" baseline="0" dirty="0" smtClean="0"/>
                        <a:t>; - Court </a:t>
                      </a:r>
                      <a:r>
                        <a:rPr lang="hr-HR" sz="2000" baseline="0" dirty="0" err="1" smtClean="0"/>
                        <a:t>of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Chancery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administered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it</a:t>
                      </a:r>
                      <a:r>
                        <a:rPr lang="hr-HR" sz="2000" baseline="0" dirty="0" smtClean="0"/>
                        <a:t>;</a:t>
                      </a:r>
                      <a:r>
                        <a:rPr lang="hr-HR" sz="2000" dirty="0" smtClean="0"/>
                        <a:t> - </a:t>
                      </a:r>
                      <a:r>
                        <a:rPr lang="hr-HR" sz="2000" dirty="0" err="1" smtClean="0"/>
                        <a:t>in</a:t>
                      </a:r>
                      <a:r>
                        <a:rPr lang="hr-HR" sz="2000" dirty="0" smtClean="0"/>
                        <a:t> 19th </a:t>
                      </a:r>
                      <a:r>
                        <a:rPr lang="hr-HR" sz="2000" dirty="0" err="1" smtClean="0"/>
                        <a:t>century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fused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with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common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law</a:t>
                      </a:r>
                      <a:r>
                        <a:rPr lang="hr-HR" sz="2000" baseline="0" dirty="0" smtClean="0"/>
                        <a:t>; - </a:t>
                      </a:r>
                      <a:r>
                        <a:rPr lang="hr-HR" sz="2000" dirty="0" smtClean="0"/>
                        <a:t> a </a:t>
                      </a:r>
                      <a:r>
                        <a:rPr lang="hr-HR" sz="2000" dirty="0" err="1" smtClean="0"/>
                        <a:t>historically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impotant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source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of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law</a:t>
                      </a:r>
                      <a:r>
                        <a:rPr lang="hr-HR" sz="2000" dirty="0" smtClean="0"/>
                        <a:t>-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not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productive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any</a:t>
                      </a:r>
                      <a:r>
                        <a:rPr lang="hr-HR" sz="2000" baseline="0" dirty="0" smtClean="0"/>
                        <a:t> more</a:t>
                      </a:r>
                      <a:r>
                        <a:rPr lang="hr-HR" sz="2000" dirty="0" smtClean="0"/>
                        <a:t>; - </a:t>
                      </a:r>
                      <a:r>
                        <a:rPr lang="hr-HR" sz="2000" dirty="0" err="1" smtClean="0"/>
                        <a:t>nowadays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carried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out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by</a:t>
                      </a:r>
                      <a:r>
                        <a:rPr lang="hr-HR" sz="2000" dirty="0" smtClean="0"/>
                        <a:t> the </a:t>
                      </a:r>
                      <a:r>
                        <a:rPr lang="hr-HR" sz="2000" dirty="0" err="1" smtClean="0"/>
                        <a:t>Chancery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Division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of</a:t>
                      </a:r>
                      <a:r>
                        <a:rPr lang="hr-HR" sz="2000" baseline="0" dirty="0" smtClean="0"/>
                        <a:t> the </a:t>
                      </a:r>
                      <a:r>
                        <a:rPr lang="hr-HR" sz="2000" baseline="0" dirty="0" err="1" smtClean="0"/>
                        <a:t>High</a:t>
                      </a:r>
                      <a:r>
                        <a:rPr lang="hr-HR" sz="2000" baseline="0" dirty="0" smtClean="0"/>
                        <a:t> Court; - </a:t>
                      </a:r>
                      <a:r>
                        <a:rPr lang="hr-HR" sz="2000" baseline="0" dirty="0" err="1" smtClean="0">
                          <a:solidFill>
                            <a:srgbClr val="7030A0"/>
                          </a:solidFill>
                        </a:rPr>
                        <a:t>where</a:t>
                      </a:r>
                      <a:r>
                        <a:rPr lang="hr-HR" sz="20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r-HR" sz="2000" baseline="0" dirty="0" err="1" smtClean="0">
                          <a:solidFill>
                            <a:srgbClr val="7030A0"/>
                          </a:solidFill>
                        </a:rPr>
                        <a:t>conflict</a:t>
                      </a:r>
                      <a:r>
                        <a:rPr lang="hr-HR" sz="20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r-HR" sz="2000" baseline="0" dirty="0" err="1" smtClean="0">
                          <a:solidFill>
                            <a:srgbClr val="7030A0"/>
                          </a:solidFill>
                        </a:rPr>
                        <a:t>with</a:t>
                      </a:r>
                      <a:r>
                        <a:rPr lang="hr-HR" sz="20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r-HR" sz="2000" baseline="0" dirty="0" err="1" smtClean="0">
                          <a:solidFill>
                            <a:srgbClr val="7030A0"/>
                          </a:solidFill>
                        </a:rPr>
                        <a:t>common</a:t>
                      </a:r>
                      <a:r>
                        <a:rPr lang="hr-HR" sz="20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r-HR" sz="2000" baseline="0" dirty="0" err="1" smtClean="0">
                          <a:solidFill>
                            <a:srgbClr val="7030A0"/>
                          </a:solidFill>
                        </a:rPr>
                        <a:t>law</a:t>
                      </a:r>
                      <a:r>
                        <a:rPr lang="hr-HR" sz="2000" baseline="0" dirty="0" smtClean="0">
                          <a:solidFill>
                            <a:srgbClr val="7030A0"/>
                          </a:solidFill>
                        </a:rPr>
                        <a:t> – </a:t>
                      </a:r>
                      <a:r>
                        <a:rPr lang="hr-HR" sz="2000" baseline="0" dirty="0" err="1" smtClean="0">
                          <a:solidFill>
                            <a:srgbClr val="7030A0"/>
                          </a:solidFill>
                        </a:rPr>
                        <a:t>equity</a:t>
                      </a:r>
                      <a:r>
                        <a:rPr lang="hr-HR" sz="20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r-HR" sz="2000" baseline="0" dirty="0" err="1" smtClean="0">
                          <a:solidFill>
                            <a:srgbClr val="7030A0"/>
                          </a:solidFill>
                        </a:rPr>
                        <a:t>prevails</a:t>
                      </a:r>
                      <a:r>
                        <a:rPr lang="hr-HR" sz="20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87841"/>
                  </a:ext>
                </a:extLst>
              </a:tr>
              <a:tr h="488433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STATUTE LAW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= </a:t>
                      </a:r>
                      <a:r>
                        <a:rPr lang="hr-HR" sz="2000" dirty="0" err="1" smtClean="0"/>
                        <a:t>law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passed</a:t>
                      </a:r>
                      <a:r>
                        <a:rPr lang="hr-HR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by</a:t>
                      </a:r>
                      <a:r>
                        <a:rPr lang="hr-HR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0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Parliament</a:t>
                      </a:r>
                      <a:r>
                        <a:rPr lang="hr-HR" sz="2000" dirty="0" smtClean="0"/>
                        <a:t>; - </a:t>
                      </a:r>
                      <a:r>
                        <a:rPr lang="hr-HR" sz="2000" dirty="0" err="1" smtClean="0"/>
                        <a:t>also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called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Acts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of</a:t>
                      </a:r>
                      <a:r>
                        <a:rPr lang="hr-HR" sz="2000" dirty="0" smtClean="0"/>
                        <a:t> </a:t>
                      </a:r>
                      <a:r>
                        <a:rPr lang="hr-HR" sz="2000" dirty="0" err="1" smtClean="0"/>
                        <a:t>Parliament</a:t>
                      </a:r>
                      <a:r>
                        <a:rPr lang="hr-HR" sz="2000" dirty="0" smtClean="0"/>
                        <a:t>; -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>
                          <a:solidFill>
                            <a:srgbClr val="7030A0"/>
                          </a:solidFill>
                        </a:rPr>
                        <a:t>prevail</a:t>
                      </a:r>
                      <a:r>
                        <a:rPr lang="hr-HR" sz="20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r-HR" sz="2000" baseline="0" dirty="0" err="1" smtClean="0">
                          <a:solidFill>
                            <a:srgbClr val="7030A0"/>
                          </a:solidFill>
                        </a:rPr>
                        <a:t>over</a:t>
                      </a:r>
                      <a:r>
                        <a:rPr lang="hr-HR" sz="20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r-HR" sz="2000" baseline="0" dirty="0" err="1" smtClean="0">
                          <a:solidFill>
                            <a:srgbClr val="7030A0"/>
                          </a:solidFill>
                        </a:rPr>
                        <a:t>case</a:t>
                      </a:r>
                      <a:r>
                        <a:rPr lang="hr-HR" sz="20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r-HR" sz="2000" baseline="0" dirty="0" err="1" smtClean="0">
                          <a:solidFill>
                            <a:srgbClr val="7030A0"/>
                          </a:solidFill>
                        </a:rPr>
                        <a:t>law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843981"/>
                  </a:ext>
                </a:extLst>
              </a:tr>
              <a:tr h="1565662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DELEGATED LEGISLATION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/>
                        <a:t>= </a:t>
                      </a:r>
                      <a:r>
                        <a:rPr lang="hr-HR" sz="2000" dirty="0" err="1" smtClean="0"/>
                        <a:t>detailed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rules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and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regulationa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made</a:t>
                      </a:r>
                      <a:r>
                        <a:rPr lang="hr-HR" sz="20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by</a:t>
                      </a:r>
                      <a:r>
                        <a:rPr lang="hr-HR" sz="20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government</a:t>
                      </a:r>
                      <a:r>
                        <a:rPr lang="hr-HR" sz="20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ministers</a:t>
                      </a:r>
                      <a:r>
                        <a:rPr lang="hr-HR" sz="20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and</a:t>
                      </a:r>
                      <a:r>
                        <a:rPr lang="hr-HR" sz="20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their</a:t>
                      </a:r>
                      <a:r>
                        <a:rPr lang="hr-HR" sz="20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0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departments</a:t>
                      </a:r>
                      <a:r>
                        <a:rPr lang="hr-HR" sz="20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000" baseline="0" dirty="0" smtClean="0"/>
                        <a:t>- legislative </a:t>
                      </a:r>
                      <a:r>
                        <a:rPr lang="hr-HR" sz="2000" baseline="0" dirty="0" err="1" smtClean="0"/>
                        <a:t>power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delegated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by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Parliament</a:t>
                      </a:r>
                      <a:r>
                        <a:rPr lang="hr-HR" sz="2000" baseline="0" dirty="0" smtClean="0"/>
                        <a:t>; - </a:t>
                      </a:r>
                      <a:r>
                        <a:rPr lang="hr-HR" sz="2000" baseline="0" dirty="0" err="1" smtClean="0"/>
                        <a:t>supplement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Acts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of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Parliament</a:t>
                      </a:r>
                      <a:r>
                        <a:rPr lang="hr-HR" sz="2000" baseline="0" dirty="0" smtClean="0"/>
                        <a:t>; - </a:t>
                      </a:r>
                      <a:r>
                        <a:rPr lang="hr-HR" sz="2000" baseline="0" dirty="0" err="1" smtClean="0"/>
                        <a:t>such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rules</a:t>
                      </a:r>
                      <a:r>
                        <a:rPr lang="hr-HR" sz="2000" baseline="0" dirty="0" smtClean="0"/>
                        <a:t> are </a:t>
                      </a:r>
                      <a:r>
                        <a:rPr lang="hr-HR" sz="2000" baseline="0" dirty="0" err="1" smtClean="0"/>
                        <a:t>also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called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statutory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instruments</a:t>
                      </a:r>
                      <a:r>
                        <a:rPr lang="hr-HR" sz="2000" baseline="0" dirty="0" smtClean="0"/>
                        <a:t>; - </a:t>
                      </a:r>
                      <a:r>
                        <a:rPr lang="hr-HR" sz="2000" baseline="0" dirty="0" err="1" smtClean="0"/>
                        <a:t>possiblity</a:t>
                      </a:r>
                      <a:r>
                        <a:rPr lang="hr-HR" sz="2000" baseline="0" dirty="0" smtClean="0"/>
                        <a:t> to </a:t>
                      </a:r>
                      <a:r>
                        <a:rPr lang="hr-HR" sz="2000" baseline="0" dirty="0" err="1" smtClean="0"/>
                        <a:t>challenge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them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in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court</a:t>
                      </a:r>
                      <a:r>
                        <a:rPr lang="hr-HR" sz="2000" baseline="0" dirty="0" smtClean="0"/>
                        <a:t> (</a:t>
                      </a:r>
                      <a:r>
                        <a:rPr lang="hr-HR" sz="2000" baseline="0" dirty="0" err="1" smtClean="0"/>
                        <a:t>if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made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beyond</a:t>
                      </a:r>
                      <a:r>
                        <a:rPr lang="hr-HR" sz="2000" baseline="0" dirty="0" smtClean="0"/>
                        <a:t> </a:t>
                      </a:r>
                      <a:r>
                        <a:rPr lang="hr-HR" sz="2000" baseline="0" dirty="0" err="1" smtClean="0"/>
                        <a:t>power</a:t>
                      </a:r>
                      <a:r>
                        <a:rPr lang="hr-HR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707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61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</a:t>
            </a:r>
            <a:r>
              <a:rPr lang="hr-HR" dirty="0" err="1" smtClean="0"/>
              <a:t>law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771575"/>
              </p:ext>
            </p:extLst>
          </p:nvPr>
        </p:nvGraphicFramePr>
        <p:xfrm>
          <a:off x="838200" y="1825625"/>
          <a:ext cx="10515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172">
                  <a:extLst>
                    <a:ext uri="{9D8B030D-6E8A-4147-A177-3AD203B41FA5}">
                      <a16:colId xmlns:a16="http://schemas.microsoft.com/office/drawing/2014/main" val="1605272323"/>
                    </a:ext>
                  </a:extLst>
                </a:gridCol>
                <a:gridCol w="7927428">
                  <a:extLst>
                    <a:ext uri="{9D8B030D-6E8A-4147-A177-3AD203B41FA5}">
                      <a16:colId xmlns:a16="http://schemas.microsoft.com/office/drawing/2014/main" val="3970070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Source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of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law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Characteristics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719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The European </a:t>
                      </a:r>
                      <a:r>
                        <a:rPr lang="hr-HR" sz="2400" dirty="0" err="1" smtClean="0"/>
                        <a:t>Convention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of</a:t>
                      </a:r>
                      <a:r>
                        <a:rPr lang="hr-HR" sz="2400" dirty="0" smtClean="0"/>
                        <a:t> Human Rights (ECHR)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=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treaty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enacted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by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the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Council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of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Union </a:t>
                      </a:r>
                      <a:r>
                        <a:rPr lang="hr-HR" sz="2400" baseline="0" dirty="0" err="1" smtClean="0"/>
                        <a:t>safeguarding</a:t>
                      </a:r>
                      <a:r>
                        <a:rPr lang="hr-HR" sz="2400" baseline="0" dirty="0" smtClean="0"/>
                        <a:t> human </a:t>
                      </a:r>
                      <a:r>
                        <a:rPr lang="hr-HR" sz="2400" baseline="0" dirty="0" err="1" smtClean="0"/>
                        <a:t>rights</a:t>
                      </a:r>
                      <a:r>
                        <a:rPr lang="hr-HR" sz="2400" baseline="0" dirty="0" smtClean="0"/>
                        <a:t>; - </a:t>
                      </a:r>
                      <a:r>
                        <a:rPr lang="hr-HR" sz="2400" baseline="0" dirty="0" err="1" smtClean="0"/>
                        <a:t>incorporated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into</a:t>
                      </a:r>
                      <a:r>
                        <a:rPr lang="hr-HR" sz="2400" baseline="0" dirty="0" smtClean="0"/>
                        <a:t> English </a:t>
                      </a:r>
                      <a:r>
                        <a:rPr lang="hr-HR" sz="2400" baseline="0" dirty="0" err="1" smtClean="0"/>
                        <a:t>law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by</a:t>
                      </a:r>
                      <a:r>
                        <a:rPr lang="hr-HR" sz="2400" baseline="0" dirty="0" smtClean="0"/>
                        <a:t> the Human Rights </a:t>
                      </a:r>
                      <a:r>
                        <a:rPr lang="hr-HR" sz="2400" baseline="0" dirty="0" err="1" smtClean="0"/>
                        <a:t>Act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in</a:t>
                      </a:r>
                      <a:r>
                        <a:rPr lang="hr-HR" sz="2400" baseline="0" dirty="0" smtClean="0"/>
                        <a:t> 1998; - English </a:t>
                      </a:r>
                      <a:r>
                        <a:rPr lang="hr-HR" sz="2400" baseline="0" dirty="0" err="1" smtClean="0"/>
                        <a:t>courts</a:t>
                      </a:r>
                      <a:r>
                        <a:rPr lang="hr-HR" sz="2400" baseline="0" dirty="0" smtClean="0"/>
                        <a:t> must </a:t>
                      </a:r>
                      <a:r>
                        <a:rPr lang="hr-HR" sz="2400" baseline="0" dirty="0" err="1" smtClean="0"/>
                        <a:t>apply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judgments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and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advisory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opinions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of</a:t>
                      </a:r>
                      <a:r>
                        <a:rPr lang="hr-HR" sz="2400" baseline="0" dirty="0" smtClean="0"/>
                        <a:t> the European Court </a:t>
                      </a:r>
                      <a:r>
                        <a:rPr lang="hr-HR" sz="2400" baseline="0" dirty="0" err="1" smtClean="0"/>
                        <a:t>of</a:t>
                      </a:r>
                      <a:r>
                        <a:rPr lang="hr-HR" sz="2400" baseline="0" dirty="0" smtClean="0"/>
                        <a:t> Human Rights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836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European </a:t>
                      </a:r>
                      <a:r>
                        <a:rPr lang="hr-HR" sz="2400" dirty="0" err="1" smtClean="0"/>
                        <a:t>law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= </a:t>
                      </a:r>
                      <a:r>
                        <a:rPr lang="hr-HR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the </a:t>
                      </a:r>
                      <a:r>
                        <a:rPr lang="hr-HR" sz="24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law</a:t>
                      </a:r>
                      <a:r>
                        <a:rPr lang="hr-HR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enacted</a:t>
                      </a:r>
                      <a:r>
                        <a:rPr lang="hr-HR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r-HR" sz="2400" b="1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by</a:t>
                      </a:r>
                      <a:r>
                        <a:rPr lang="hr-HR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the EU </a:t>
                      </a:r>
                      <a:r>
                        <a:rPr lang="hr-HR" sz="2400" dirty="0" err="1" smtClean="0"/>
                        <a:t>which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became</a:t>
                      </a:r>
                      <a:r>
                        <a:rPr lang="hr-HR" sz="2400" baseline="0" dirty="0" smtClean="0"/>
                        <a:t> a </a:t>
                      </a:r>
                      <a:r>
                        <a:rPr lang="hr-HR" sz="2400" baseline="0" dirty="0" err="1" smtClean="0"/>
                        <a:t>new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source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of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law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when</a:t>
                      </a:r>
                      <a:r>
                        <a:rPr lang="hr-HR" sz="2400" baseline="0" dirty="0" smtClean="0"/>
                        <a:t> the UK </a:t>
                      </a:r>
                      <a:r>
                        <a:rPr lang="hr-HR" sz="2400" baseline="0" dirty="0" err="1" smtClean="0"/>
                        <a:t>joined</a:t>
                      </a:r>
                      <a:r>
                        <a:rPr lang="hr-HR" sz="2400" baseline="0" dirty="0" smtClean="0"/>
                        <a:t> the EU; - </a:t>
                      </a:r>
                      <a:r>
                        <a:rPr lang="hr-HR" sz="2400" baseline="0" dirty="0" err="1" smtClean="0"/>
                        <a:t>over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years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became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increasingly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significant</a:t>
                      </a:r>
                      <a:r>
                        <a:rPr lang="hr-HR" sz="2400" baseline="0" dirty="0" smtClean="0"/>
                        <a:t>; - </a:t>
                      </a:r>
                      <a:r>
                        <a:rPr lang="hr-HR" sz="2400" baseline="0" dirty="0" err="1" smtClean="0"/>
                        <a:t>after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withrawal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from</a:t>
                      </a:r>
                      <a:r>
                        <a:rPr lang="hr-HR" sz="2400" baseline="0" dirty="0" smtClean="0"/>
                        <a:t> the EU </a:t>
                      </a:r>
                      <a:r>
                        <a:rPr lang="hr-HR" sz="2400" baseline="0" dirty="0" err="1" smtClean="0"/>
                        <a:t>it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won’t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apply</a:t>
                      </a:r>
                      <a:r>
                        <a:rPr lang="hr-HR" sz="2400" baseline="0" dirty="0" smtClean="0"/>
                        <a:t> to the UK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245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225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Hierarchy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EU </a:t>
            </a:r>
            <a:r>
              <a:rPr lang="hr-HR" b="1" dirty="0" err="1" smtClean="0">
                <a:solidFill>
                  <a:schemeClr val="bg2">
                    <a:lumMod val="25000"/>
                  </a:schemeClr>
                </a:solidFill>
              </a:rPr>
              <a:t>law</a:t>
            </a: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 / ECHR</a:t>
            </a:r>
          </a:p>
          <a:p>
            <a:pPr marL="0" indent="0" algn="ctr">
              <a:buNone/>
            </a:pPr>
            <a:endParaRPr lang="hr-H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2.  STATUE LAW (</a:t>
            </a:r>
            <a:r>
              <a:rPr lang="hr-HR" b="1" dirty="0" err="1" smtClean="0">
                <a:solidFill>
                  <a:schemeClr val="bg2">
                    <a:lumMod val="25000"/>
                  </a:schemeClr>
                </a:solidFill>
              </a:rPr>
              <a:t>Acts</a:t>
            </a: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hr-HR" b="1" dirty="0" err="1" smtClean="0">
                <a:solidFill>
                  <a:schemeClr val="bg2">
                    <a:lumMod val="25000"/>
                  </a:schemeClr>
                </a:solidFill>
              </a:rPr>
              <a:t>of</a:t>
            </a: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hr-HR" b="1" dirty="0" err="1" smtClean="0">
                <a:solidFill>
                  <a:schemeClr val="bg2">
                    <a:lumMod val="25000"/>
                  </a:schemeClr>
                </a:solidFill>
              </a:rPr>
              <a:t>Parliament</a:t>
            </a: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endParaRPr lang="hr-H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3. EQUITY </a:t>
            </a:r>
          </a:p>
          <a:p>
            <a:pPr marL="0" indent="0" algn="ctr">
              <a:buNone/>
            </a:pPr>
            <a:endParaRPr lang="hr-H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4. COMMON LAW (</a:t>
            </a:r>
            <a:r>
              <a:rPr lang="hr-HR" b="1" dirty="0" err="1" smtClean="0">
                <a:solidFill>
                  <a:schemeClr val="bg2">
                    <a:lumMod val="25000"/>
                  </a:schemeClr>
                </a:solidFill>
              </a:rPr>
              <a:t>judicial</a:t>
            </a: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hr-HR" b="1" dirty="0" err="1" smtClean="0">
                <a:solidFill>
                  <a:schemeClr val="bg2">
                    <a:lumMod val="25000"/>
                  </a:schemeClr>
                </a:solidFill>
              </a:rPr>
              <a:t>precedents</a:t>
            </a: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26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1438</Words>
  <Application>Microsoft Office PowerPoint</Application>
  <PresentationFormat>Widescreen</PresentationFormat>
  <Paragraphs>178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Unit 7 The Sources of English Law</vt:lpstr>
      <vt:lpstr>A brief history of the English legal system Think about the history of Britain. Do any of the following years/periods sound familiar? Would you be able to say why they are significant for the British history and the history of English law?</vt:lpstr>
      <vt:lpstr>A brief history of the English legal system </vt:lpstr>
      <vt:lpstr>Sources of English law</vt:lpstr>
      <vt:lpstr>Sources of English law</vt:lpstr>
      <vt:lpstr>Sources of English Law</vt:lpstr>
      <vt:lpstr>Sources of English law</vt:lpstr>
      <vt:lpstr>Sources of English law</vt:lpstr>
      <vt:lpstr>Hierarchy of sources</vt:lpstr>
      <vt:lpstr>Vocabulary practice I</vt:lpstr>
      <vt:lpstr>Vocabulary practice II Find in the text the English equivalents for the following terms and expressions. </vt:lpstr>
      <vt:lpstr>Vocabulary practice II - key Find in the text the English equivalents for the following terms and expressions. </vt:lpstr>
      <vt:lpstr>Vocabulary practice III</vt:lpstr>
      <vt:lpstr>Statutory interpretation</vt:lpstr>
      <vt:lpstr>Rules to judicial interpretation</vt:lpstr>
      <vt:lpstr>Rules to judicial interpretation</vt:lpstr>
      <vt:lpstr>Rules to judicial interpretation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Toward a European Administrative Space</dc:title>
  <dc:creator>Admin</dc:creator>
  <cp:lastModifiedBy>Windows User</cp:lastModifiedBy>
  <cp:revision>91</cp:revision>
  <dcterms:created xsi:type="dcterms:W3CDTF">2018-02-24T11:13:03Z</dcterms:created>
  <dcterms:modified xsi:type="dcterms:W3CDTF">2019-03-12T08:38:03Z</dcterms:modified>
</cp:coreProperties>
</file>