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90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205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7361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45718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 rtlCol="0"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6E1E-0F00-4E99-855D-A4D4D35EAA2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630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636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58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0021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6968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5894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8547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3206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1266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6434-5FFD-4F4B-8000-CBC7DBD17486}" type="datetimeFigureOut">
              <a:rPr lang="hr-BA" smtClean="0"/>
              <a:t>24. 2. 2020.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B3C2-02CE-4676-B855-78E719B7FD5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5931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jana.kletecki.radovic@pravo.hr" TargetMode="External"/><Relationship Id="rId2" Type="http://schemas.openxmlformats.org/officeDocument/2006/relationships/hyperlink" Target="mailto:kristina.urbanc@pravo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amara.zrnic@student.pravo.hr" TargetMode="External"/><Relationship Id="rId4" Type="http://schemas.openxmlformats.org/officeDocument/2006/relationships/hyperlink" Target="mailto:rakosec.zlat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65100"/>
            <a:ext cx="9144000" cy="1525588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hr-HR" altLang="sr-Latn-RS" sz="3200" dirty="0"/>
              <a:t/>
            </a:r>
            <a:br>
              <a:rPr lang="hr-HR" altLang="sr-Latn-RS" sz="3200" dirty="0"/>
            </a:br>
            <a:r>
              <a:rPr lang="hr-HR" altLang="sr-Latn-RS" sz="3200" dirty="0"/>
              <a:t> </a:t>
            </a:r>
            <a:r>
              <a:rPr lang="hr-HR" altLang="sr-Latn-RS" b="1" dirty="0">
                <a:solidFill>
                  <a:schemeClr val="accent2"/>
                </a:solidFill>
              </a:rPr>
              <a:t>Socijalni rad s pojedincem </a:t>
            </a:r>
            <a:br>
              <a:rPr lang="hr-HR" altLang="sr-Latn-RS" b="1" dirty="0">
                <a:solidFill>
                  <a:schemeClr val="accent2"/>
                </a:solidFill>
              </a:rPr>
            </a:br>
            <a:r>
              <a:rPr lang="hr-HR" altLang="sr-Latn-RS" b="1" dirty="0" smtClean="0">
                <a:solidFill>
                  <a:schemeClr val="accent2"/>
                </a:solidFill>
              </a:rPr>
              <a:t>2019</a:t>
            </a:r>
            <a:r>
              <a:rPr lang="en-US" altLang="sr-Latn-RS" b="1" dirty="0" smtClean="0">
                <a:solidFill>
                  <a:schemeClr val="accent2"/>
                </a:solidFill>
              </a:rPr>
              <a:t>.</a:t>
            </a:r>
            <a:r>
              <a:rPr lang="hr-HR" altLang="sr-Latn-RS" b="1" dirty="0" smtClean="0">
                <a:solidFill>
                  <a:schemeClr val="accent2"/>
                </a:solidFill>
              </a:rPr>
              <a:t>/20.</a:t>
            </a:r>
            <a:r>
              <a:rPr lang="hr-HR" altLang="sr-Latn-RS" b="1" dirty="0">
                <a:solidFill>
                  <a:schemeClr val="accent2"/>
                </a:solidFill>
              </a:rPr>
              <a:t> </a:t>
            </a:r>
            <a:br>
              <a:rPr lang="hr-HR" altLang="sr-Latn-RS" b="1" dirty="0">
                <a:solidFill>
                  <a:schemeClr val="accent2"/>
                </a:solidFill>
              </a:rPr>
            </a:br>
            <a:r>
              <a:rPr lang="hr-HR" altLang="sr-Latn-RS" b="1" dirty="0">
                <a:solidFill>
                  <a:schemeClr val="accent2"/>
                </a:solidFill>
              </a:rPr>
              <a:t/>
            </a:r>
            <a:br>
              <a:rPr lang="hr-HR" altLang="sr-Latn-RS" b="1" dirty="0">
                <a:solidFill>
                  <a:schemeClr val="accent2"/>
                </a:solidFill>
              </a:rPr>
            </a:br>
            <a:endParaRPr lang="hr-HR" altLang="sr-Latn-RS" b="1" dirty="0">
              <a:solidFill>
                <a:schemeClr val="accent2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1631950" y="4868864"/>
            <a:ext cx="9036050" cy="1368425"/>
          </a:xfrm>
        </p:spPr>
        <p:txBody>
          <a:bodyPr/>
          <a:lstStyle/>
          <a:p>
            <a:pPr marL="0" indent="0" algn="ctr">
              <a:buNone/>
            </a:pPr>
            <a:r>
              <a:rPr lang="hr-HR" altLang="sr-Latn-RS" sz="2400" b="1"/>
              <a:t>Prof. dr. sc. Kristna Urbanc  i </a:t>
            </a:r>
            <a:r>
              <a:rPr lang="en-US" altLang="sr-Latn-RS" sz="2400" b="1"/>
              <a:t>Doc.</a:t>
            </a:r>
            <a:r>
              <a:rPr lang="hr-HR" altLang="sr-Latn-RS" sz="2400" b="1"/>
              <a:t> </a:t>
            </a:r>
            <a:r>
              <a:rPr lang="en-US" altLang="sr-Latn-RS" sz="2400" b="1"/>
              <a:t>d</a:t>
            </a:r>
            <a:r>
              <a:rPr lang="hr-HR" altLang="sr-Latn-RS" sz="2400" b="1"/>
              <a:t>r. sc. Marijana Kletečki Radović</a:t>
            </a:r>
          </a:p>
          <a:p>
            <a:pPr marL="0" indent="0" algn="ctr">
              <a:buNone/>
            </a:pPr>
            <a:r>
              <a:rPr lang="hr-HR" altLang="sr-Latn-RS" sz="2400" b="1"/>
              <a:t>kristina.urbanc@pravo.hr</a:t>
            </a:r>
          </a:p>
          <a:p>
            <a:pPr marL="0" indent="0" algn="ctr">
              <a:buNone/>
            </a:pPr>
            <a:r>
              <a:rPr lang="hr-HR" altLang="sr-Latn-RS" sz="2400" b="1"/>
              <a:t>marijana.kletecki.radovic@pravo.hr</a:t>
            </a:r>
          </a:p>
        </p:txBody>
      </p:sp>
      <p:pic>
        <p:nvPicPr>
          <p:cNvPr id="2052" name="Picture 6" descr="ANd9GcToZOjpivGIZepmVvw0CecCBkYO__cdqY0YURV8u-nZdpXupe_p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412876"/>
            <a:ext cx="381635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10" descr="ANd9GcSS5mRqEWMfa-xKizwCyJm0E1ziySYcHBEfwfOw-Ubptd4UzQ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1412876"/>
            <a:ext cx="3529013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56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2314576" y="247651"/>
            <a:ext cx="8353425" cy="1020763"/>
          </a:xfrm>
        </p:spPr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Literatura – obavezni 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935039"/>
            <a:ext cx="8242300" cy="5589587"/>
          </a:xfrm>
        </p:spPr>
        <p:txBody>
          <a:bodyPr rtlCol="0">
            <a:normAutofit fontScale="25000" lnSpcReduction="20000"/>
          </a:bodyPr>
          <a:lstStyle/>
          <a:p>
            <a:pPr marL="533400" indent="-533400" algn="just">
              <a:buNone/>
              <a:defRPr/>
            </a:pP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Predavanja</a:t>
            </a:r>
          </a:p>
          <a:p>
            <a:pPr marL="533400" indent="-533400" algn="just">
              <a:buNone/>
              <a:defRPr/>
            </a:pP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Urbanc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K. (2006.) </a:t>
            </a:r>
            <a:r>
              <a:rPr lang="hr-HR" altLang="sr-Latn-RS" sz="8800" b="1" dirty="0">
                <a:solidFill>
                  <a:schemeClr val="accent2"/>
                </a:solidFill>
              </a:rPr>
              <a:t>Izazovi socijalnog rada s pojedincem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Zagreb: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Alinea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533400" indent="-533400" algn="just">
              <a:buNone/>
              <a:defRPr/>
            </a:pP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Sladović Franz, B. (2011.) </a:t>
            </a:r>
            <a:r>
              <a:rPr lang="hr-HR" altLang="sr-Latn-RS" sz="8800" b="1" dirty="0">
                <a:solidFill>
                  <a:schemeClr val="accent2"/>
                </a:solidFill>
              </a:rPr>
              <a:t>Značajke procesa odlučivanja u socijalnoj skrbi za djecu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Ljetopis socijalnog rada, 18 (3), 439 – 468.</a:t>
            </a:r>
          </a:p>
          <a:p>
            <a:pPr marL="533400" indent="-533400" algn="just">
              <a:buNone/>
              <a:defRPr/>
            </a:pP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Van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Oosten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Van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Vlugt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(2004.) </a:t>
            </a:r>
            <a:r>
              <a:rPr lang="hr-HR" altLang="sr-Latn-RS" sz="8800" b="1" dirty="0">
                <a:solidFill>
                  <a:schemeClr val="accent2"/>
                </a:solidFill>
              </a:rPr>
              <a:t>Rod i spol u psihosocijalnom radu – Priručnik za savjetovanje.</a:t>
            </a:r>
            <a:r>
              <a:rPr lang="hr-HR" altLang="sr-Latn-RS" sz="8800" dirty="0">
                <a:solidFill>
                  <a:schemeClr val="accent2"/>
                </a:solidFill>
              </a:rPr>
              <a:t> 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Zagreb. Društvo za psihološku pomoć. </a:t>
            </a:r>
            <a:r>
              <a:rPr lang="hr-HR" altLang="sr-Latn-RS" sz="8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Poglavlja: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Pružanje psihosocijalne pomoći primjerene specifičnostima spola i roda, str. 15-25.; Prvi kontakt i prijem iz perspektive spola i roda, str. 69-85.; Individualno savjetovanje, str. 87-91.</a:t>
            </a:r>
          </a:p>
          <a:p>
            <a:pPr marL="533400" indent="-533400" algn="just">
              <a:buNone/>
              <a:defRPr/>
            </a:pP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Urbanc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K. (2007.)</a:t>
            </a:r>
            <a:r>
              <a:rPr lang="hr-HR" altLang="sr-Latn-RS" sz="8800" b="1" dirty="0">
                <a:solidFill>
                  <a:schemeClr val="accent2"/>
                </a:solidFill>
              </a:rPr>
              <a:t> Smisao i obilježja </a:t>
            </a:r>
            <a:r>
              <a:rPr lang="hr-HR" altLang="sr-Latn-RS" sz="8800" b="1" dirty="0" err="1">
                <a:solidFill>
                  <a:schemeClr val="accent2"/>
                </a:solidFill>
              </a:rPr>
              <a:t>postmodernog</a:t>
            </a:r>
            <a:r>
              <a:rPr lang="hr-HR" altLang="sr-Latn-RS" sz="8800" b="1" dirty="0">
                <a:solidFill>
                  <a:schemeClr val="accent2"/>
                </a:solidFill>
              </a:rPr>
              <a:t> pristupa u socijalnom radu. 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Ljetopis socijalnog rada, 14, (1), 179 – 195. </a:t>
            </a:r>
          </a:p>
          <a:p>
            <a:pPr marL="533400" indent="-533400" algn="just">
              <a:buNone/>
              <a:defRPr/>
            </a:pP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Ajduković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M. i </a:t>
            </a:r>
            <a:r>
              <a:rPr lang="hr-HR" altLang="sr-Latn-RS" sz="8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Ajduković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D. (1996.) </a:t>
            </a:r>
            <a:r>
              <a:rPr lang="hr-HR" altLang="sr-Latn-RS" sz="8800" b="1" dirty="0">
                <a:solidFill>
                  <a:schemeClr val="accent2"/>
                </a:solidFill>
              </a:rPr>
              <a:t>Pomoć i samopomoć u skrbi za mentalno zdravlje pomagača.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Zagreb: Društvo za psihološku pomoć. </a:t>
            </a:r>
            <a:r>
              <a:rPr lang="hr-HR" altLang="sr-Latn-RS" sz="8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Poglavlja</a:t>
            </a:r>
            <a:r>
              <a:rPr lang="hr-HR" altLang="sr-Latn-R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Zašto je ugroženo mentalno zdravlje pomagača?, str. 3-10.; Sindrom sagorijevanja na poslu, str. 21-27.; Izvori profesionalnog stresa i sagorijevanja pomagača, str. 29-37.; Profesionalna pomoć pomagačima, str. 77-100.</a:t>
            </a:r>
            <a:endParaRPr lang="en-US" altLang="sr-Latn-RS" sz="8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endParaRPr lang="hr-HR" altLang="sr-Latn-RS" sz="8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hr-HR" altLang="sr-Latn-R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hr-HR" altLang="sr-Latn-R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268" name="Picture 4" descr="ANd9GcQoBdhieOcdo2lVBmyQxIaCpnBglqODFn7Ri-qJ8rMDWlj_mo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92075"/>
            <a:ext cx="2954338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60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2111375" y="512764"/>
            <a:ext cx="7543800" cy="5492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Literatura – obavezni dio (2)</a:t>
            </a:r>
            <a:endParaRPr lang="en-US" altLang="sr-Latn-R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19289" y="1371601"/>
            <a:ext cx="8466137" cy="5826126"/>
          </a:xfrm>
        </p:spPr>
        <p:txBody>
          <a:bodyPr/>
          <a:lstStyle/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dirty="0" smtClean="0"/>
              <a:t>7</a:t>
            </a:r>
            <a:r>
              <a:rPr lang="hr-HR" altLang="sr-Latn-RS" sz="2200" dirty="0"/>
              <a:t>. Pregrad, J. (1996. ) </a:t>
            </a:r>
            <a:r>
              <a:rPr lang="hr-HR" altLang="sr-Latn-RS" sz="2200" b="1" dirty="0">
                <a:solidFill>
                  <a:schemeClr val="accent2"/>
                </a:solidFill>
              </a:rPr>
              <a:t>Stres, </a:t>
            </a:r>
            <a:r>
              <a:rPr lang="hr-HR" altLang="sr-Latn-RS" sz="2200" b="1" dirty="0" err="1">
                <a:solidFill>
                  <a:schemeClr val="accent2"/>
                </a:solidFill>
              </a:rPr>
              <a:t>tramuma</a:t>
            </a:r>
            <a:r>
              <a:rPr lang="hr-HR" altLang="sr-Latn-RS" sz="2200" b="1" dirty="0">
                <a:solidFill>
                  <a:schemeClr val="accent2"/>
                </a:solidFill>
              </a:rPr>
              <a:t> i oporavak.</a:t>
            </a:r>
            <a:r>
              <a:rPr lang="hr-HR" altLang="sr-Latn-RS" sz="2200" dirty="0">
                <a:solidFill>
                  <a:schemeClr val="accent2"/>
                </a:solidFill>
              </a:rPr>
              <a:t> </a:t>
            </a:r>
            <a:r>
              <a:rPr lang="hr-HR" altLang="sr-Latn-RS" sz="2200" dirty="0"/>
              <a:t>Zagreb: Društvo za psihološku pomoć. </a:t>
            </a:r>
            <a:r>
              <a:rPr lang="hr-HR" altLang="sr-Latn-RS" sz="2200" u="sng" dirty="0"/>
              <a:t>Poglavlja:</a:t>
            </a:r>
            <a:r>
              <a:rPr lang="hr-HR" altLang="sr-Latn-RS" sz="2200" dirty="0"/>
              <a:t> Gubitak i tugovanje, str. 169-176.; Gubitak i tugovanje u djece, str. 177-184.; Gubitak i tugovanje u obitelji, str. 185-198.; Zdrave i patološke reakcije na gubitak, str. 189-192.; Podrška u </a:t>
            </a:r>
            <a:r>
              <a:rPr lang="hr-HR" altLang="sr-Latn-RS" sz="2200" dirty="0" err="1"/>
              <a:t>togovanju</a:t>
            </a:r>
            <a:r>
              <a:rPr lang="hr-HR" altLang="sr-Latn-RS" sz="2200" dirty="0"/>
              <a:t>, str. 193-200.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8. </a:t>
            </a:r>
            <a:r>
              <a:rPr lang="hr-HR" altLang="sr-Latn-RS" sz="2200" dirty="0" err="1"/>
              <a:t>Ajduković</a:t>
            </a:r>
            <a:r>
              <a:rPr lang="hr-HR" altLang="sr-Latn-RS" sz="2200" dirty="0"/>
              <a:t>, M. i </a:t>
            </a:r>
            <a:r>
              <a:rPr lang="hr-HR" altLang="sr-Latn-RS" sz="2200" dirty="0" err="1"/>
              <a:t>Cajvert</a:t>
            </a:r>
            <a:r>
              <a:rPr lang="hr-HR" altLang="sr-Latn-RS" sz="2200" dirty="0"/>
              <a:t>, </a:t>
            </a:r>
            <a:r>
              <a:rPr lang="hr-HR" altLang="sr-Latn-RS" sz="2200" dirty="0" err="1"/>
              <a:t>Lj</a:t>
            </a:r>
            <a:r>
              <a:rPr lang="hr-HR" altLang="sr-Latn-RS" sz="2200" dirty="0"/>
              <a:t>. (2001.) </a:t>
            </a:r>
            <a:r>
              <a:rPr lang="hr-HR" altLang="sr-Latn-RS" sz="2200" b="1" dirty="0">
                <a:solidFill>
                  <a:schemeClr val="accent2"/>
                </a:solidFill>
              </a:rPr>
              <a:t>Supervizija psihosocijalnog rada kao specifičan oblik podrške i pomoći </a:t>
            </a:r>
            <a:r>
              <a:rPr lang="hr-HR" altLang="sr-Latn-RS" sz="2200" b="1" dirty="0" err="1">
                <a:solidFill>
                  <a:schemeClr val="accent2"/>
                </a:solidFill>
              </a:rPr>
              <a:t>socijanim</a:t>
            </a:r>
            <a:r>
              <a:rPr lang="hr-HR" altLang="sr-Latn-RS" sz="2200" b="1" dirty="0">
                <a:solidFill>
                  <a:schemeClr val="accent2"/>
                </a:solidFill>
              </a:rPr>
              <a:t> radnicima i drugim stručnjacima u sustavu socijalne skrbi</a:t>
            </a:r>
            <a:r>
              <a:rPr lang="hr-HR" altLang="sr-Latn-RS" sz="2200" b="1" dirty="0"/>
              <a:t>.</a:t>
            </a:r>
            <a:r>
              <a:rPr lang="hr-HR" altLang="sr-Latn-RS" sz="2200" dirty="0"/>
              <a:t> Ljetopis Studijskog centra socijalnog rada, 8, 2, 195-214.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9. </a:t>
            </a:r>
            <a:r>
              <a:rPr lang="hr-HR" altLang="sr-Latn-RS" sz="2200" dirty="0" err="1"/>
              <a:t>Žorga</a:t>
            </a:r>
            <a:r>
              <a:rPr lang="hr-HR" altLang="sr-Latn-RS" sz="2200" dirty="0"/>
              <a:t>, S. (2009) </a:t>
            </a:r>
            <a:r>
              <a:rPr lang="hr-HR" altLang="sr-Latn-RS" sz="2200" b="1" dirty="0">
                <a:solidFill>
                  <a:schemeClr val="accent2"/>
                </a:solidFill>
              </a:rPr>
              <a:t>Specifičnosti procesa učenja u superviziji</a:t>
            </a:r>
            <a:r>
              <a:rPr lang="hr-HR" altLang="sr-Latn-RS" sz="2200" b="1" dirty="0"/>
              <a:t>.</a:t>
            </a:r>
            <a:r>
              <a:rPr lang="hr-HR" altLang="sr-Latn-RS" sz="2200" dirty="0"/>
              <a:t> U: </a:t>
            </a:r>
            <a:r>
              <a:rPr lang="hr-HR" altLang="sr-Latn-RS" sz="2200" dirty="0" err="1"/>
              <a:t>Ajduković</a:t>
            </a:r>
            <a:r>
              <a:rPr lang="hr-HR" altLang="sr-Latn-RS" sz="2200" dirty="0"/>
              <a:t>, M. (2009) Refleksije o superviziji. Zagreb: Biblioteka socijalnog rada i Društvo za </a:t>
            </a:r>
            <a:r>
              <a:rPr lang="hr-HR" altLang="sr-Latn-RS" sz="2200" dirty="0" err="1"/>
              <a:t>psihološkku</a:t>
            </a:r>
            <a:r>
              <a:rPr lang="hr-HR" altLang="sr-Latn-RS" sz="2200" dirty="0"/>
              <a:t> pomoć.</a:t>
            </a:r>
            <a:endParaRPr lang="en-US" altLang="sr-Latn-RS" sz="2200" dirty="0"/>
          </a:p>
          <a:p>
            <a:pPr marL="533400" indent="-533400" algn="just">
              <a:lnSpc>
                <a:spcPct val="80000"/>
              </a:lnSpc>
            </a:pPr>
            <a:endParaRPr lang="en-US" altLang="sr-Latn-RS" dirty="0" smtClean="0"/>
          </a:p>
        </p:txBody>
      </p:sp>
      <p:pic>
        <p:nvPicPr>
          <p:cNvPr id="12292" name="Picture 4" descr="ANd9GcQoBdhieOcdo2lVBmyQxIaCpnBglqODFn7Ri-qJ8rMDWlj_mo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17463"/>
            <a:ext cx="32956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989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2346325" y="287339"/>
            <a:ext cx="7543800" cy="765175"/>
          </a:xfrm>
        </p:spPr>
        <p:txBody>
          <a:bodyPr/>
          <a:lstStyle/>
          <a:p>
            <a:pPr eaLnBrk="1" hangingPunct="1"/>
            <a:r>
              <a:rPr lang="hr-HR" altLang="sr-Latn-RS" sz="3600" b="1" dirty="0">
                <a:solidFill>
                  <a:schemeClr val="accent2"/>
                </a:solidFill>
              </a:rPr>
              <a:t>Dopunska literatura </a:t>
            </a:r>
            <a:endParaRPr lang="en-US" altLang="sr-Latn-RS" sz="3600" b="1" dirty="0">
              <a:solidFill>
                <a:schemeClr val="accent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46239" y="1195754"/>
            <a:ext cx="8842375" cy="5662246"/>
          </a:xfrm>
        </p:spPr>
        <p:txBody>
          <a:bodyPr/>
          <a:lstStyle/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1. </a:t>
            </a:r>
            <a:r>
              <a:rPr lang="hr-HR" altLang="sr-Latn-RS" sz="2200" dirty="0" err="1"/>
              <a:t>Žorga</a:t>
            </a:r>
            <a:r>
              <a:rPr lang="hr-HR" altLang="sr-Latn-RS" sz="2200" dirty="0"/>
              <a:t>, S. (2009) </a:t>
            </a:r>
            <a:r>
              <a:rPr lang="hr-HR" altLang="sr-Latn-RS" sz="2200" b="1" dirty="0"/>
              <a:t>Specifičnosti procesa učenja u superviziji.</a:t>
            </a:r>
            <a:r>
              <a:rPr lang="hr-HR" altLang="sr-Latn-RS" sz="2200" dirty="0"/>
              <a:t> U: </a:t>
            </a:r>
            <a:r>
              <a:rPr lang="hr-HR" altLang="sr-Latn-RS" sz="2200" dirty="0" err="1"/>
              <a:t>Ajduković</a:t>
            </a:r>
            <a:r>
              <a:rPr lang="hr-HR" altLang="sr-Latn-RS" sz="2200" dirty="0"/>
              <a:t>, M. (2009) Refleksije o superviziji. Zagreb: Biblioteka socijalnog rada i Društvo za </a:t>
            </a:r>
            <a:r>
              <a:rPr lang="hr-HR" altLang="sr-Latn-RS" sz="2200" dirty="0" err="1"/>
              <a:t>psihološkku</a:t>
            </a:r>
            <a:r>
              <a:rPr lang="hr-HR" altLang="sr-Latn-RS" sz="2200" dirty="0"/>
              <a:t> pomoć</a:t>
            </a:r>
            <a:r>
              <a:rPr lang="en-US" altLang="sr-Latn-RS" sz="2200" dirty="0"/>
              <a:t> </a:t>
            </a:r>
            <a:endParaRPr lang="hr-HR" altLang="sr-Latn-RS" sz="2200" dirty="0"/>
          </a:p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2. </a:t>
            </a:r>
            <a:r>
              <a:rPr lang="hr-HR" altLang="sr-Latn-RS" sz="2200" dirty="0" err="1"/>
              <a:t>Urbanc</a:t>
            </a:r>
            <a:r>
              <a:rPr lang="hr-HR" altLang="sr-Latn-RS" sz="2200" dirty="0"/>
              <a:t>, K. (2005.) </a:t>
            </a:r>
            <a:r>
              <a:rPr lang="hr-HR" altLang="sr-Latn-RS" sz="2200" b="1" dirty="0"/>
              <a:t>Medicinski, socijalni ili «</a:t>
            </a:r>
            <a:r>
              <a:rPr lang="hr-HR" altLang="sr-Latn-RS" sz="2200" b="1" dirty="0" err="1"/>
              <a:t>neomedicinski</a:t>
            </a:r>
            <a:r>
              <a:rPr lang="hr-HR" altLang="sr-Latn-RS" sz="2200" b="1" dirty="0"/>
              <a:t>» pristup za osobe s invaliditetom</a:t>
            </a:r>
            <a:r>
              <a:rPr lang="hr-HR" altLang="sr-Latn-RS" sz="2200" dirty="0"/>
              <a:t>. Ljetopis studijskog centra socijalnog rada, 12, 2, 321-333.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3. </a:t>
            </a:r>
            <a:r>
              <a:rPr lang="hr-HR" altLang="sr-Latn-RS" sz="2200" dirty="0" err="1"/>
              <a:t>Ajduković</a:t>
            </a:r>
            <a:r>
              <a:rPr lang="hr-HR" altLang="sr-Latn-RS" sz="2200" dirty="0"/>
              <a:t>, M. (2007) </a:t>
            </a:r>
            <a:r>
              <a:rPr lang="hr-HR" altLang="sr-Latn-RS" sz="2200" b="1" dirty="0"/>
              <a:t>Značaj supervizije za kvalitetan rad s djecom, mladima i obiteljima u sustavu socijalne skrbi</a:t>
            </a:r>
            <a:r>
              <a:rPr lang="hr-HR" altLang="sr-Latn-RS" sz="2200" dirty="0"/>
              <a:t>. Ljetopis socijalnog rada, 14 (2) 339 – 354.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4. </a:t>
            </a:r>
            <a:r>
              <a:rPr lang="hr-HR" altLang="sr-Latn-RS" sz="2200" dirty="0" err="1"/>
              <a:t>Urbanc</a:t>
            </a:r>
            <a:r>
              <a:rPr lang="hr-HR" altLang="sr-Latn-RS" sz="2200" dirty="0"/>
              <a:t>, K., </a:t>
            </a:r>
            <a:r>
              <a:rPr lang="hr-HR" altLang="sr-Latn-RS" sz="2200" dirty="0" err="1"/>
              <a:t>Kletečki</a:t>
            </a:r>
            <a:r>
              <a:rPr lang="hr-HR" altLang="sr-Latn-RS" sz="2200" dirty="0"/>
              <a:t> Radović, M. i Delale, E. A. (2009.) </a:t>
            </a:r>
            <a:r>
              <a:rPr lang="hr-HR" altLang="sr-Latn-RS" sz="2200" b="1" dirty="0"/>
              <a:t>Uključivanje i osnaživanje korisnika </a:t>
            </a:r>
            <a:r>
              <a:rPr lang="hr-HR" altLang="sr-Latn-RS" sz="2200" b="1" dirty="0" err="1"/>
              <a:t>tijekmo</a:t>
            </a:r>
            <a:r>
              <a:rPr lang="hr-HR" altLang="sr-Latn-RS" sz="2200" b="1" dirty="0"/>
              <a:t> terenske </a:t>
            </a:r>
            <a:r>
              <a:rPr lang="hr-HR" altLang="sr-Latn-RS" sz="2200" b="1" dirty="0" err="1"/>
              <a:t>prekse</a:t>
            </a:r>
            <a:r>
              <a:rPr lang="hr-HR" altLang="sr-Latn-RS" sz="2200" b="1" dirty="0"/>
              <a:t> studenata socijalnog rada</a:t>
            </a:r>
            <a:r>
              <a:rPr lang="hr-HR" altLang="sr-Latn-RS" sz="2200" dirty="0"/>
              <a:t>. Ljetopis socijalnog rada 16 (2), 395-423. 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hr-HR" altLang="sr-Latn-RS" sz="2200" dirty="0"/>
              <a:t>5. </a:t>
            </a:r>
            <a:r>
              <a:rPr lang="hr-HR" altLang="sr-Latn-RS" sz="2200" dirty="0" err="1"/>
              <a:t>Urbanc</a:t>
            </a:r>
            <a:r>
              <a:rPr lang="hr-HR" altLang="sr-Latn-RS" sz="2200" dirty="0"/>
              <a:t>, K. (2010.) Savjetovanje u Centru za djecu, mlade i obitelji. U: Puljiz, S. (</a:t>
            </a:r>
            <a:r>
              <a:rPr lang="hr-HR" altLang="sr-Latn-RS" sz="2200" dirty="0" err="1"/>
              <a:t>ur</a:t>
            </a:r>
            <a:r>
              <a:rPr lang="hr-HR" altLang="sr-Latn-RS" sz="2200" dirty="0"/>
              <a:t>.) </a:t>
            </a:r>
            <a:r>
              <a:rPr lang="hr-HR" altLang="sr-Latn-RS" sz="2200" b="1" dirty="0"/>
              <a:t>Raditi s djecom, mladima i obitelji</a:t>
            </a:r>
            <a:r>
              <a:rPr lang="hr-HR" altLang="sr-Latn-RS" sz="2200" dirty="0"/>
              <a:t>. Zagreb: Centar za djecu, mlade i obitelj Velika Gorica,175-213. </a:t>
            </a:r>
            <a:endParaRPr lang="en-US" altLang="sr-Latn-RS" sz="2200" dirty="0"/>
          </a:p>
        </p:txBody>
      </p:sp>
    </p:spTree>
    <p:extLst>
      <p:ext uri="{BB962C8B-B14F-4D97-AF65-F5344CB8AC3E}">
        <p14:creationId xmlns:p14="http://schemas.microsoft.com/office/powerpoint/2010/main" val="113260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69"/>
          <p:cNvSpPr>
            <a:spLocks noGrp="1" noChangeArrowheads="1"/>
          </p:cNvSpPr>
          <p:nvPr>
            <p:ph type="title"/>
          </p:nvPr>
        </p:nvSpPr>
        <p:spPr>
          <a:xfrm>
            <a:off x="1016000" y="386862"/>
            <a:ext cx="10566400" cy="89095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hr-HR" alt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altLang="sr-Latn-RS" b="1" dirty="0" smtClean="0">
                <a:solidFill>
                  <a:schemeClr val="accent2"/>
                </a:solidFill>
              </a:rPr>
              <a:t>Raspored po temama</a:t>
            </a:r>
            <a:endParaRPr lang="en-US" altLang="sr-Latn-R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5915" name="Group 7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45176021"/>
              </p:ext>
            </p:extLst>
          </p:nvPr>
        </p:nvGraphicFramePr>
        <p:xfrm>
          <a:off x="2356339" y="1664676"/>
          <a:ext cx="7698888" cy="4578130"/>
        </p:xfrm>
        <a:graphic>
          <a:graphicData uri="http://schemas.openxmlformats.org/drawingml/2006/table">
            <a:tbl>
              <a:tblPr/>
              <a:tblGrid>
                <a:gridCol w="761999"/>
                <a:gridCol w="1922585"/>
                <a:gridCol w="5014304"/>
              </a:tblGrid>
              <a:tr h="88264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24.2.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Uvodno predavanje: predstavljanje, sadržaj, supervizija, obaveze, ispit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41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 / 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Vježbe 1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Uvod u socijalni rad s pojedincem, vrijednosti, etika,  primanje i davanje pomoći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222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 / 1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Vježbe 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Sustav socijalne skrbi – ustroj; Proces planiranih promjena; sistemski pristup; koncept rizika i otpornosti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41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 / </a:t>
                      </a: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18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Vježbe 3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Inicijalni kontakt, dobrovoljni i nedobrovoljni korisnici, definiranje ciljeva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29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1395046" y="363416"/>
            <a:ext cx="10269415" cy="820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sr-Latn-RS" dirty="0" err="1" smtClean="0">
                <a:solidFill>
                  <a:schemeClr val="accent2"/>
                </a:solidFill>
              </a:rPr>
              <a:t>Raspored</a:t>
            </a:r>
            <a:r>
              <a:rPr lang="en-US" altLang="sr-Latn-RS" dirty="0" smtClean="0">
                <a:solidFill>
                  <a:schemeClr val="accent2"/>
                </a:solidFill>
              </a:rPr>
              <a:t> </a:t>
            </a:r>
            <a:r>
              <a:rPr lang="en-US" altLang="sr-Latn-RS" dirty="0" err="1" smtClean="0">
                <a:solidFill>
                  <a:schemeClr val="accent2"/>
                </a:solidFill>
              </a:rPr>
              <a:t>po</a:t>
            </a:r>
            <a:r>
              <a:rPr lang="en-US" altLang="sr-Latn-RS" dirty="0" smtClean="0">
                <a:solidFill>
                  <a:schemeClr val="accent2"/>
                </a:solidFill>
              </a:rPr>
              <a:t> </a:t>
            </a:r>
            <a:r>
              <a:rPr lang="en-US" altLang="sr-Latn-RS" dirty="0" err="1" smtClean="0">
                <a:solidFill>
                  <a:schemeClr val="accent2"/>
                </a:solidFill>
              </a:rPr>
              <a:t>temama</a:t>
            </a:r>
            <a:endParaRPr lang="en-US" altLang="sr-Latn-RS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8155" name="Group 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15985"/>
              </p:ext>
            </p:extLst>
          </p:nvPr>
        </p:nvGraphicFramePr>
        <p:xfrm>
          <a:off x="1395047" y="1184033"/>
          <a:ext cx="8030308" cy="4933474"/>
        </p:xfrm>
        <a:graphic>
          <a:graphicData uri="http://schemas.openxmlformats.org/drawingml/2006/table">
            <a:tbl>
              <a:tblPr/>
              <a:tblGrid>
                <a:gridCol w="844061"/>
                <a:gridCol w="2100607"/>
                <a:gridCol w="5085640"/>
              </a:tblGrid>
              <a:tr h="768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 / 2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.3.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Vježbe 4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Prikupljanje podataka, soc.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anamneza, socijalna procjena, dogovor, plan</a:t>
                      </a:r>
                      <a:endParaRPr kumimoji="0" lang="pt-B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30.3. /1.4.</a:t>
                      </a: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Vježbe 5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Provedba i praćenje plana, završavanje procesa planiranih promjena, evaluacija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3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/ </a:t>
                      </a: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kumimoji="0" lang="it-IT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Vježbe 6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r-Latn-R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Kolokvij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Gosti predavači</a:t>
                      </a: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15.4. 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Vježbe </a:t>
                      </a: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.4./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Proljetni ispitni </a:t>
                      </a: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rokovi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27.4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/ 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kumimoji="0" lang="hr-BA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Vježbe 7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Gubitak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kumimoji="0" lang="en-US" altLang="sr-Latn-R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tugovanje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altLang="sr-Latn-R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podrška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u </a:t>
                      </a:r>
                      <a:r>
                        <a:rPr kumimoji="0" lang="en-US" altLang="sr-Latn-R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tugovanju</a:t>
                      </a:r>
                      <a:endParaRPr kumimoji="0" lang="pl-PL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77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sr-Latn-RS" dirty="0" err="1" smtClean="0">
                <a:solidFill>
                  <a:schemeClr val="accent2"/>
                </a:solidFill>
              </a:rPr>
              <a:t>Raspored</a:t>
            </a:r>
            <a:r>
              <a:rPr lang="en-US" altLang="sr-Latn-RS" dirty="0" smtClean="0">
                <a:solidFill>
                  <a:schemeClr val="accent2"/>
                </a:solidFill>
              </a:rPr>
              <a:t> </a:t>
            </a:r>
            <a:r>
              <a:rPr lang="en-US" altLang="sr-Latn-RS" dirty="0" err="1" smtClean="0">
                <a:solidFill>
                  <a:schemeClr val="accent2"/>
                </a:solidFill>
              </a:rPr>
              <a:t>po</a:t>
            </a:r>
            <a:r>
              <a:rPr lang="en-US" altLang="sr-Latn-RS" dirty="0" smtClean="0">
                <a:solidFill>
                  <a:schemeClr val="accent2"/>
                </a:solidFill>
              </a:rPr>
              <a:t> </a:t>
            </a:r>
            <a:r>
              <a:rPr lang="en-US" altLang="sr-Latn-RS" dirty="0" err="1" smtClean="0">
                <a:solidFill>
                  <a:schemeClr val="accent2"/>
                </a:solidFill>
              </a:rPr>
              <a:t>temama</a:t>
            </a:r>
            <a:endParaRPr lang="en-US" altLang="sr-Latn-RS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7137" name="Group 3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84774231"/>
              </p:ext>
            </p:extLst>
          </p:nvPr>
        </p:nvGraphicFramePr>
        <p:xfrm>
          <a:off x="2362201" y="2051538"/>
          <a:ext cx="7693025" cy="4264925"/>
        </p:xfrm>
        <a:graphic>
          <a:graphicData uri="http://schemas.openxmlformats.org/drawingml/2006/table">
            <a:tbl>
              <a:tblPr/>
              <a:tblGrid>
                <a:gridCol w="709245"/>
                <a:gridCol w="2111743"/>
                <a:gridCol w="4872037"/>
              </a:tblGrid>
              <a:tr h="80914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.5. / 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Vježbe 8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Rod i spol u socijalnom radu s pojedincem (Doria Jukić)</a:t>
                      </a:r>
                      <a:endParaRPr kumimoji="0" lang="pt-B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14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.5. /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13.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Vježbe 9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Protudiskriminacijska praksa</a:t>
                      </a:r>
                      <a:r>
                        <a:rPr kumimoji="0" lang="en-US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r>
                        <a:rPr kumimoji="0" lang="pl-PL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pl-PL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Gost predavač (Kristina Duvančić)</a:t>
                      </a:r>
                      <a:endParaRPr kumimoji="0" lang="it-IT" altLang="sr-Latn-R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8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18.5./ 20.5.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Vježbe 10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Kolokvij</a:t>
                      </a:r>
                      <a:r>
                        <a:rPr kumimoji="0" lang="en-US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II; </a:t>
                      </a:r>
                      <a:r>
                        <a:rPr kumimoji="0" lang="hr-H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Kreativne tehnike u socijalnom radu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93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r-BA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Rezultati kolokvija;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Evaluacija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i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završetak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kolegija</a:t>
                      </a: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0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3015" y="476251"/>
            <a:ext cx="9694985" cy="14398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altLang="sr-Latn-RS" sz="3100" b="1" dirty="0">
                <a:solidFill>
                  <a:schemeClr val="accent2"/>
                </a:solidFill>
              </a:rPr>
              <a:t>TERENSKA PRAKSA </a:t>
            </a:r>
            <a:br>
              <a:rPr lang="hr-HR" altLang="sr-Latn-RS" sz="3100" b="1" dirty="0">
                <a:solidFill>
                  <a:schemeClr val="accent2"/>
                </a:solidFill>
              </a:rPr>
            </a:br>
            <a:r>
              <a:rPr lang="hr-HR" altLang="sr-Latn-RS" sz="3100" b="1" dirty="0">
                <a:solidFill>
                  <a:schemeClr val="accent2"/>
                </a:solidFill>
              </a:rPr>
              <a:t>– odvija se u ukupnom trajanju od 60 sati tijekom IV. semestra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3692" y="1989139"/>
            <a:ext cx="9554309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2400" dirty="0"/>
              <a:t>Obaveze: </a:t>
            </a:r>
          </a:p>
          <a:p>
            <a:pPr eaLnBrk="1" hangingPunct="1"/>
            <a:r>
              <a:rPr lang="hr-HR" altLang="sr-Latn-RS" sz="2400" dirty="0"/>
              <a:t>Prisustvovanje orijentacijskom susretu (na fakultetu i u udrugama/institucijama) – 10 sati</a:t>
            </a:r>
          </a:p>
          <a:p>
            <a:pPr eaLnBrk="1" hangingPunct="1"/>
            <a:r>
              <a:rPr lang="hr-HR" altLang="sr-Latn-RS" sz="2400" dirty="0"/>
              <a:t>Neposredni rad s korisnicima – 40 sati</a:t>
            </a:r>
          </a:p>
          <a:p>
            <a:pPr eaLnBrk="1" hangingPunct="1"/>
            <a:r>
              <a:rPr lang="hr-HR" altLang="sr-Latn-RS" sz="2400" dirty="0"/>
              <a:t>Supervizijski susreti (na fakultetu) – 10 sati</a:t>
            </a:r>
          </a:p>
          <a:p>
            <a:pPr eaLnBrk="1" hangingPunct="1"/>
            <a:r>
              <a:rPr lang="hr-HR" altLang="sr-Latn-RS" sz="2400" dirty="0"/>
              <a:t>Vođenje bilješki u obliku nestrukturiranih refleksija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5499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fm-slide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290639"/>
            <a:ext cx="71437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8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260351"/>
            <a:ext cx="6048375" cy="720725"/>
          </a:xfrm>
        </p:spPr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CILJEVI TERENSKE PRAKSE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1" y="1196975"/>
            <a:ext cx="8569325" cy="532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2400"/>
              <a:t>Steći uvid i kritički promišljati o:</a:t>
            </a:r>
          </a:p>
          <a:p>
            <a:pPr eaLnBrk="1" hangingPunct="1"/>
            <a:r>
              <a:rPr lang="hr-HR" altLang="sr-Latn-RS" sz="2400"/>
              <a:t>Kvaliteti života korisnika;</a:t>
            </a:r>
          </a:p>
          <a:p>
            <a:pPr eaLnBrk="1" hangingPunct="1"/>
            <a:r>
              <a:rPr lang="hr-HR" altLang="sr-Latn-RS" sz="2400"/>
              <a:t>Načinu na koji korisnici i njihove obitelji zadovoljavaju svakodnevne potrebe;</a:t>
            </a:r>
          </a:p>
          <a:p>
            <a:pPr eaLnBrk="1" hangingPunct="1"/>
            <a:r>
              <a:rPr lang="hr-HR" altLang="sr-Latn-RS" sz="2400"/>
              <a:t>Specifičnostima i preprekama na koje nailaze u obavljanju svakodnevnih aktivnosti;</a:t>
            </a:r>
          </a:p>
          <a:p>
            <a:pPr eaLnBrk="1" hangingPunct="1"/>
            <a:r>
              <a:rPr lang="hr-HR" altLang="sr-Latn-RS" sz="2400"/>
              <a:t>Mogućnostima i resursima pojedinaca, obitelji i okoline u prevazilaženju tih prepreka;</a:t>
            </a:r>
          </a:p>
          <a:p>
            <a:pPr eaLnBrk="1" hangingPunct="1"/>
            <a:r>
              <a:rPr lang="hr-HR" altLang="sr-Latn-RS" sz="2400"/>
              <a:t>Ulozi i očekivanjima korisnika od socijalnog radnika.</a:t>
            </a:r>
          </a:p>
        </p:txBody>
      </p:sp>
    </p:spTree>
    <p:extLst>
      <p:ext uri="{BB962C8B-B14F-4D97-AF65-F5344CB8AC3E}">
        <p14:creationId xmlns:p14="http://schemas.microsoft.com/office/powerpoint/2010/main" val="14151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692151"/>
            <a:ext cx="7559675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Ciljevi vezani uz razvijanje vještina socijalnog rada: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7238" y="1412876"/>
            <a:ext cx="8640762" cy="5445125"/>
          </a:xfrm>
        </p:spPr>
        <p:txBody>
          <a:bodyPr/>
          <a:lstStyle/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algn="just" eaLnBrk="1" hangingPunct="1"/>
            <a:r>
              <a:rPr lang="hr-HR" altLang="sr-Latn-RS" sz="2400"/>
              <a:t>Razvijanje komunikacijskih vještina (vještina slušanja, verbalna i neverbalna komunikacija, upotreba govornog i pisanog jezika i dr.)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hr-HR" altLang="sr-Latn-RS" sz="2400"/>
          </a:p>
          <a:p>
            <a:pPr algn="just" eaLnBrk="1" hangingPunct="1"/>
            <a:r>
              <a:rPr lang="hr-HR" altLang="sr-Latn-RS" sz="2400"/>
              <a:t>Razvijanje osnovnih vještina u radu s pojedincem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hr-HR" altLang="sr-Latn-RS" sz="2400"/>
              <a:t> – definiranje očekivanja i ciljeva, uspostavljanje kontakta s korisnikom, razvijanje odnosa, završavanje formalnog odnosa s korisnikom.</a:t>
            </a:r>
          </a:p>
        </p:txBody>
      </p:sp>
    </p:spTree>
    <p:extLst>
      <p:ext uri="{BB962C8B-B14F-4D97-AF65-F5344CB8AC3E}">
        <p14:creationId xmlns:p14="http://schemas.microsoft.com/office/powerpoint/2010/main" val="42220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524001" y="260351"/>
            <a:ext cx="7129463" cy="5762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sz="3600" b="1" dirty="0">
                <a:solidFill>
                  <a:schemeClr val="accent2"/>
                </a:solidFill>
              </a:rPr>
              <a:t>Opis kolegija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524001" y="836613"/>
            <a:ext cx="8964613" cy="5688012"/>
          </a:xfrm>
        </p:spPr>
        <p:txBody>
          <a:bodyPr rtlCol="0">
            <a:normAutofit lnSpcReduction="10000"/>
          </a:bodyPr>
          <a:lstStyle/>
          <a:p>
            <a:pPr marL="91440" indent="-91440">
              <a:lnSpc>
                <a:spcPct val="70000"/>
              </a:lnSpc>
              <a:defRPr/>
            </a:pPr>
            <a:endParaRPr lang="hr-HR" altLang="sr-Latn-R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70000"/>
              </a:lnSpc>
              <a:spcBef>
                <a:spcPts val="0"/>
              </a:spcBef>
              <a:defRPr/>
            </a:pPr>
            <a:r>
              <a:rPr lang="hr-HR" altLang="sr-Latn-RS" sz="2400" b="1" dirty="0">
                <a:solidFill>
                  <a:schemeClr val="accent2"/>
                </a:solidFill>
              </a:rPr>
              <a:t>Nastavu izvode: </a:t>
            </a:r>
            <a:r>
              <a:rPr lang="hr-HR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prof. dr.sc. Kristina </a:t>
            </a:r>
            <a:r>
              <a:rPr lang="hr-HR" altLang="sr-Latn-R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Urbanc</a:t>
            </a:r>
            <a:r>
              <a:rPr lang="hr-HR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en-US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doc.</a:t>
            </a:r>
            <a:r>
              <a:rPr lang="hr-HR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dr. </a:t>
            </a:r>
            <a:r>
              <a:rPr lang="hr-HR" altLang="sr-Latn-R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</a:t>
            </a:r>
            <a:r>
              <a:rPr lang="hr-HR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Marijana </a:t>
            </a:r>
            <a:r>
              <a:rPr lang="hr-HR" altLang="sr-Latn-R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Kletečki</a:t>
            </a:r>
            <a:r>
              <a:rPr lang="hr-HR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Radović</a:t>
            </a:r>
          </a:p>
          <a:p>
            <a:pPr marL="91440" indent="-91440">
              <a:lnSpc>
                <a:spcPct val="70000"/>
              </a:lnSpc>
              <a:spcBef>
                <a:spcPts val="0"/>
              </a:spcBef>
              <a:defRPr/>
            </a:pPr>
            <a:endParaRPr lang="hr-HR" altLang="sr-Latn-RS" sz="2400" dirty="0">
              <a:solidFill>
                <a:schemeClr val="accent2"/>
              </a:solidFill>
            </a:endParaRPr>
          </a:p>
          <a:p>
            <a:pPr marL="91440" indent="-91440" algn="just">
              <a:lnSpc>
                <a:spcPct val="70000"/>
              </a:lnSpc>
              <a:spcBef>
                <a:spcPts val="0"/>
              </a:spcBef>
              <a:defRPr/>
            </a:pPr>
            <a:r>
              <a:rPr lang="hr-HR" altLang="sr-Latn-RS" sz="2400" b="1" dirty="0">
                <a:solidFill>
                  <a:schemeClr val="accent2"/>
                </a:solidFill>
              </a:rPr>
              <a:t>Voditeljice grupa za vježbe</a:t>
            </a:r>
            <a:r>
              <a:rPr lang="hr-HR" altLang="sr-Latn-RS" sz="2400" dirty="0">
                <a:solidFill>
                  <a:schemeClr val="accent2"/>
                </a:solidFill>
              </a:rPr>
              <a:t>: 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Marijana </a:t>
            </a:r>
            <a:r>
              <a:rPr lang="hr-HR" altLang="sr-Latn-R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Kletečki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Radović, Marija Gorički, Milica Gregurić </a:t>
            </a:r>
            <a:r>
              <a:rPr lang="hr-HR" altLang="sr-Latn-R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Prugovečki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Nataša </a:t>
            </a:r>
            <a:r>
              <a:rPr lang="hr-HR" altLang="sr-Latn-R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Jelača</a:t>
            </a:r>
            <a:endParaRPr lang="hr-HR" altLang="sr-Latn-R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>
              <a:lnSpc>
                <a:spcPct val="70000"/>
              </a:lnSpc>
              <a:spcBef>
                <a:spcPts val="0"/>
              </a:spcBef>
              <a:defRPr/>
            </a:pPr>
            <a:endParaRPr lang="hr-HR" altLang="sr-Latn-R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>
              <a:spcBef>
                <a:spcPts val="0"/>
              </a:spcBef>
              <a:defRPr/>
            </a:pPr>
            <a:r>
              <a:rPr lang="hr-HR" altLang="sr-Latn-RS" sz="2400" b="1" dirty="0">
                <a:solidFill>
                  <a:schemeClr val="accent2"/>
                </a:solidFill>
              </a:rPr>
              <a:t>Supervizori</a:t>
            </a:r>
            <a:r>
              <a:rPr lang="hr-HR" alt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Maca Cicak, Sunčana Kusturin, Jelena Matić Zbiljski, Ljiljana Rogić Šneperger, Tatjana Vlašić</a:t>
            </a:r>
          </a:p>
          <a:p>
            <a:pPr marL="91440" indent="-91440" algn="just">
              <a:spcBef>
                <a:spcPts val="0"/>
              </a:spcBef>
              <a:defRPr/>
            </a:pPr>
            <a:endParaRPr lang="hr-HR" altLang="sr-Latn-R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>
              <a:spcBef>
                <a:spcPts val="0"/>
              </a:spcBef>
              <a:defRPr/>
            </a:pPr>
            <a:r>
              <a:rPr lang="hr-HR" altLang="sr-Latn-RS" sz="2400" b="1" dirty="0">
                <a:solidFill>
                  <a:schemeClr val="accent2"/>
                </a:solidFill>
              </a:rPr>
              <a:t>Gosti predavači</a:t>
            </a:r>
            <a:r>
              <a:rPr lang="hr-HR" altLang="sr-Latn-RS" sz="2400" dirty="0">
                <a:solidFill>
                  <a:schemeClr val="accent2"/>
                </a:solidFill>
              </a:rPr>
              <a:t>: 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Kristina Duvančić</a:t>
            </a:r>
            <a:r>
              <a:rPr lang="en-US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Doria Jukić</a:t>
            </a:r>
          </a:p>
          <a:p>
            <a:pPr marL="91440" indent="-91440" algn="just">
              <a:spcBef>
                <a:spcPts val="0"/>
              </a:spcBef>
              <a:defRPr/>
            </a:pPr>
            <a:endParaRPr lang="hr-HR" altLang="sr-Latn-R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>
              <a:spcBef>
                <a:spcPts val="0"/>
              </a:spcBef>
              <a:defRPr/>
            </a:pPr>
            <a:r>
              <a:rPr lang="hr-HR" altLang="sr-Latn-RS" sz="2400" b="1" dirty="0">
                <a:solidFill>
                  <a:schemeClr val="accent2"/>
                </a:solidFill>
              </a:rPr>
              <a:t>Izvođenje nastave</a:t>
            </a:r>
            <a:r>
              <a:rPr lang="hr-HR" altLang="sr-Latn-RS" sz="2400" dirty="0">
                <a:solidFill>
                  <a:schemeClr val="accent2"/>
                </a:solidFill>
              </a:rPr>
              <a:t>: 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satnica iznosi 120 sati (60 + 60), od toga cca100 sati nastave se odvija na fakultetu kroz predavanja i vježbe, a 20 sati odvija se u obliku terenske nastave, kroz obavljanje različitih zadataka u okviru ustanova, udruga, manifestacija itd. U satnicu je uključeno i vrijeme za izradu individualnih pismenih zadataka;</a:t>
            </a:r>
          </a:p>
          <a:p>
            <a:pPr marL="91440" indent="-91440" algn="just">
              <a:spcBef>
                <a:spcPts val="0"/>
              </a:spcBef>
              <a:defRPr/>
            </a:pPr>
            <a:endParaRPr lang="hr-HR" altLang="sr-Latn-R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>
              <a:lnSpc>
                <a:spcPct val="70000"/>
              </a:lnSpc>
              <a:spcBef>
                <a:spcPts val="0"/>
              </a:spcBef>
              <a:defRPr/>
            </a:pP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Nastava se odvija u </a:t>
            </a:r>
            <a:r>
              <a:rPr lang="hr-HR" altLang="sr-Latn-RS" sz="2400" b="1" dirty="0">
                <a:solidFill>
                  <a:schemeClr val="accent2"/>
                </a:solidFill>
              </a:rPr>
              <a:t>dva turnusa </a:t>
            </a:r>
            <a:r>
              <a:rPr lang="hr-HR" altLang="sr-Latn-RS" sz="2400" dirty="0">
                <a:solidFill>
                  <a:schemeClr val="accent2"/>
                </a:solidFill>
              </a:rPr>
              <a:t>i </a:t>
            </a:r>
            <a:r>
              <a:rPr lang="hr-HR" altLang="sr-Latn-RS" sz="2400" b="1" dirty="0" smtClean="0">
                <a:solidFill>
                  <a:schemeClr val="accent2"/>
                </a:solidFill>
              </a:rPr>
              <a:t>sedam </a:t>
            </a:r>
            <a:r>
              <a:rPr lang="hr-HR" altLang="sr-Latn-RS" sz="2400" b="1" dirty="0">
                <a:solidFill>
                  <a:schemeClr val="accent2"/>
                </a:solidFill>
              </a:rPr>
              <a:t>grupa za vježbe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r-HR" altLang="sr-Latn-RS" sz="2400" dirty="0">
                <a:solidFill>
                  <a:schemeClr val="accent2"/>
                </a:solidFill>
              </a:rPr>
              <a:t>ponedjeljkom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hr-HR" alt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alt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hr-HR" alt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en-US" alt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hr-HR" alt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20.00 i </a:t>
            </a:r>
            <a:r>
              <a:rPr lang="hr-HR" altLang="sr-Latn-RS" sz="2400" dirty="0">
                <a:solidFill>
                  <a:schemeClr val="accent2"/>
                </a:solidFill>
              </a:rPr>
              <a:t>srijedom</a:t>
            </a: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16.00 do 20.00. </a:t>
            </a:r>
          </a:p>
          <a:p>
            <a:pPr marL="91440" indent="-91440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hr-HR" alt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marL="91440" indent="-91440">
              <a:lnSpc>
                <a:spcPct val="70000"/>
              </a:lnSpc>
              <a:defRPr/>
            </a:pPr>
            <a:endParaRPr lang="hr-HR" altLang="sr-Latn-R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70000"/>
              </a:lnSpc>
              <a:buNone/>
              <a:defRPr/>
            </a:pPr>
            <a:endParaRPr lang="hr-HR" altLang="sr-Latn-R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70000"/>
              </a:lnSpc>
              <a:defRPr/>
            </a:pPr>
            <a:endParaRPr lang="hr-HR" altLang="sr-Latn-R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17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dirty="0" smtClean="0">
                <a:solidFill>
                  <a:schemeClr val="accent2"/>
                </a:solidFill>
              </a:rPr>
              <a:t>ŠTO JE SUPERVIZIJA?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35723"/>
            <a:ext cx="10515600" cy="4641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sr-Latn-RS" sz="2400" dirty="0" err="1"/>
              <a:t>Supervizija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svega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služi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razvoju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pojedinaca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timova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organizacija</a:t>
            </a:r>
            <a:r>
              <a:rPr lang="en-US" altLang="sr-Latn-RS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400" dirty="0" err="1"/>
              <a:t>Poboljšava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profesionalni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život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pojedinaca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timova</a:t>
            </a:r>
            <a:r>
              <a:rPr lang="en-US" altLang="sr-Latn-RS" sz="2400" dirty="0"/>
              <a:t> s </a:t>
            </a:r>
            <a:r>
              <a:rPr lang="en-US" altLang="sr-Latn-RS" sz="2400" dirty="0" err="1"/>
              <a:t>obzirom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njihove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uloge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institucionalnom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kontekstu</a:t>
            </a:r>
            <a:r>
              <a:rPr lang="en-US" altLang="sr-Latn-RS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400" dirty="0" err="1"/>
              <a:t>Također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usredotočuje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osiguravanje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razvijanje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kvalitetne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komunikacije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među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zaposlenicima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metode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suradnje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različitim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radnim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kontekstima</a:t>
            </a:r>
            <a:r>
              <a:rPr lang="en-US" altLang="sr-Latn-RS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400" b="1" dirty="0" err="1"/>
              <a:t>Osim</a:t>
            </a:r>
            <a:r>
              <a:rPr lang="en-US" altLang="sr-Latn-RS" sz="2400" b="1" dirty="0"/>
              <a:t> toga, </a:t>
            </a:r>
            <a:r>
              <a:rPr lang="en-US" altLang="sr-Latn-RS" sz="2400" b="1" dirty="0" err="1"/>
              <a:t>supervizija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pruža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podršku</a:t>
            </a:r>
            <a:r>
              <a:rPr lang="en-US" altLang="sr-Latn-RS" sz="2400" b="1" dirty="0"/>
              <a:t> u </a:t>
            </a:r>
            <a:r>
              <a:rPr lang="en-US" altLang="sr-Latn-RS" sz="2400" b="1" dirty="0" err="1"/>
              <a:t>različitim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procesima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promišljanja</a:t>
            </a:r>
            <a:r>
              <a:rPr lang="en-US" altLang="sr-Latn-RS" sz="2400" b="1" dirty="0"/>
              <a:t> i </a:t>
            </a:r>
            <a:r>
              <a:rPr lang="en-US" altLang="sr-Latn-RS" sz="2400" b="1" dirty="0" err="1"/>
              <a:t>odlučivanja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te</a:t>
            </a:r>
            <a:r>
              <a:rPr lang="en-US" altLang="sr-Latn-RS" sz="2400" b="1" dirty="0"/>
              <a:t> u </a:t>
            </a:r>
            <a:r>
              <a:rPr lang="en-US" altLang="sr-Latn-RS" sz="2400" b="1" dirty="0" err="1"/>
              <a:t>izazovnim</a:t>
            </a:r>
            <a:r>
              <a:rPr lang="en-US" altLang="sr-Latn-RS" sz="2400" b="1" dirty="0"/>
              <a:t> i </a:t>
            </a:r>
            <a:r>
              <a:rPr lang="en-US" altLang="sr-Latn-RS" sz="2400" b="1" dirty="0" err="1"/>
              <a:t>zahtjevnim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profesionalnim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situacijama</a:t>
            </a:r>
            <a:r>
              <a:rPr lang="en-US" altLang="sr-Latn-RS" sz="2400" b="1" dirty="0"/>
              <a:t> i </a:t>
            </a:r>
            <a:r>
              <a:rPr lang="en-US" altLang="sr-Latn-RS" sz="2400" b="1" dirty="0" err="1"/>
              <a:t>konfliktima</a:t>
            </a:r>
            <a:r>
              <a:rPr lang="en-US" altLang="sr-Latn-RS" sz="2400" b="1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400" dirty="0" err="1"/>
              <a:t>Podržava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razjašnjavanje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analizu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zadataka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funkcija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uloga</a:t>
            </a:r>
            <a:r>
              <a:rPr lang="en-US" altLang="sr-Latn-RS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400" dirty="0" err="1"/>
              <a:t>Pomaže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postupanju</a:t>
            </a:r>
            <a:r>
              <a:rPr lang="en-US" altLang="sr-Latn-RS" sz="2400" dirty="0"/>
              <a:t> s </a:t>
            </a:r>
            <a:r>
              <a:rPr lang="en-US" altLang="sr-Latn-RS" sz="2400" dirty="0" err="1"/>
              <a:t>procesima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promjena</a:t>
            </a:r>
            <a:r>
              <a:rPr lang="en-US" altLang="sr-Latn-RS" sz="2400" dirty="0"/>
              <a:t>, u </a:t>
            </a:r>
            <a:r>
              <a:rPr lang="en-US" altLang="sr-Latn-RS" sz="2400" dirty="0" err="1"/>
              <a:t>traženju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inovativnih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rješenja</a:t>
            </a:r>
            <a:r>
              <a:rPr lang="en-US" altLang="sr-Latn-RS" sz="2400" dirty="0"/>
              <a:t> za </a:t>
            </a:r>
            <a:r>
              <a:rPr lang="en-US" altLang="sr-Latn-RS" sz="2400" dirty="0" err="1"/>
              <a:t>nove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izazove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mjera</a:t>
            </a:r>
            <a:r>
              <a:rPr lang="en-US" altLang="sr-Latn-RS" sz="2400" dirty="0"/>
              <a:t> za </a:t>
            </a:r>
            <a:r>
              <a:rPr lang="en-US" altLang="sr-Latn-RS" sz="2400" dirty="0" err="1"/>
              <a:t>borbu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protiv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zlostavljanja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izgaranja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radnom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mjestu</a:t>
            </a:r>
            <a:r>
              <a:rPr lang="en-US" altLang="sr-Latn-RS" sz="2400" dirty="0"/>
              <a:t>. (http://www.anse.eu)</a:t>
            </a:r>
          </a:p>
        </p:txBody>
      </p:sp>
    </p:spTree>
    <p:extLst>
      <p:ext uri="{BB962C8B-B14F-4D97-AF65-F5344CB8AC3E}">
        <p14:creationId xmlns:p14="http://schemas.microsoft.com/office/powerpoint/2010/main" val="3135265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Kontakti:</a:t>
            </a:r>
            <a:endParaRPr lang="en-US" altLang="sr-Latn-RS" sz="3600" b="1">
              <a:solidFill>
                <a:schemeClr val="accent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1690689"/>
            <a:ext cx="8785225" cy="4395788"/>
          </a:xfrm>
        </p:spPr>
        <p:txBody>
          <a:bodyPr/>
          <a:lstStyle/>
          <a:p>
            <a:pPr eaLnBrk="1" hangingPunct="1"/>
            <a:r>
              <a:rPr lang="hr-HR" altLang="sr-Latn-RS" sz="2400" dirty="0">
                <a:hlinkClick r:id="rId2"/>
              </a:rPr>
              <a:t>kristina.urbanc@pravo.hr</a:t>
            </a:r>
            <a:r>
              <a:rPr lang="en-US" altLang="sr-Latn-RS" sz="24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2400" dirty="0"/>
              <a:t>(</a:t>
            </a:r>
            <a:r>
              <a:rPr lang="en-US" altLang="sr-Latn-RS" sz="2400" dirty="0" err="1"/>
              <a:t>konz</a:t>
            </a:r>
            <a:r>
              <a:rPr lang="sr-Latn-RS" altLang="sr-Latn-RS" sz="2400" dirty="0"/>
              <a:t>u</a:t>
            </a:r>
            <a:r>
              <a:rPr lang="en-US" altLang="sr-Latn-RS" sz="2400" dirty="0" err="1"/>
              <a:t>ltacije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srij</a:t>
            </a:r>
            <a:r>
              <a:rPr lang="sr-Latn-RS" altLang="sr-Latn-RS" sz="2400" dirty="0"/>
              <a:t>e</a:t>
            </a:r>
            <a:r>
              <a:rPr lang="en-US" altLang="sr-Latn-RS" sz="2400" dirty="0" err="1"/>
              <a:t>dom</a:t>
            </a:r>
            <a:r>
              <a:rPr lang="en-US" altLang="sr-Latn-RS" sz="2400" dirty="0"/>
              <a:t>, 11</a:t>
            </a:r>
            <a:r>
              <a:rPr lang="hr-HR" altLang="sr-Latn-RS" sz="2400" dirty="0"/>
              <a:t>.00 </a:t>
            </a:r>
            <a:r>
              <a:rPr lang="en-US" altLang="sr-Latn-RS" sz="2400" dirty="0"/>
              <a:t>-13.00, </a:t>
            </a:r>
            <a:r>
              <a:rPr lang="en-US" altLang="sr-Latn-RS" sz="2400" dirty="0" err="1"/>
              <a:t>uz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najavu</a:t>
            </a:r>
            <a:r>
              <a:rPr lang="en-US" altLang="sr-Latn-RS" sz="2400" dirty="0"/>
              <a:t>) </a:t>
            </a:r>
          </a:p>
          <a:p>
            <a:pPr eaLnBrk="1" hangingPunct="1"/>
            <a:r>
              <a:rPr lang="hr-HR" altLang="sr-Latn-RS" sz="2400" dirty="0">
                <a:hlinkClick r:id="rId3"/>
              </a:rPr>
              <a:t>marijana.kletecki.radovic@pravo.hr</a:t>
            </a:r>
            <a:endParaRPr lang="hr-HR" altLang="sr-Latn-R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2400" dirty="0"/>
              <a:t>(</a:t>
            </a:r>
            <a:r>
              <a:rPr lang="en-US" altLang="sr-Latn-RS" sz="2400" dirty="0" err="1"/>
              <a:t>konzultacije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utorkom</a:t>
            </a:r>
            <a:r>
              <a:rPr lang="en-US" altLang="sr-Latn-RS" sz="2400" dirty="0"/>
              <a:t>, 11.00</a:t>
            </a:r>
            <a:r>
              <a:rPr lang="hr-HR" altLang="sr-Latn-RS" sz="2400" dirty="0"/>
              <a:t> </a:t>
            </a:r>
            <a:r>
              <a:rPr lang="en-US" altLang="sr-Latn-RS" sz="2400" dirty="0"/>
              <a:t>-13.00, </a:t>
            </a:r>
            <a:r>
              <a:rPr lang="en-US" altLang="sr-Latn-RS" sz="2400" dirty="0" err="1"/>
              <a:t>uz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najavu</a:t>
            </a:r>
            <a:r>
              <a:rPr lang="en-US" altLang="sr-Latn-RS" sz="2400" dirty="0"/>
              <a:t>)</a:t>
            </a:r>
            <a:endParaRPr lang="hr-HR" altLang="sr-Latn-R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2400" dirty="0"/>
              <a:t> </a:t>
            </a:r>
            <a:r>
              <a:rPr lang="hr-HR" altLang="sr-Latn-RS" sz="2400" dirty="0"/>
              <a:t>Za sva pitanja vezana uz kolegij obratiti se objema nastavnicama te uvrstiti oba e-maila!</a:t>
            </a:r>
            <a:endParaRPr lang="en-US" altLang="sr-Latn-R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2400" dirty="0"/>
              <a:t>Demonstratorice:</a:t>
            </a:r>
          </a:p>
          <a:p>
            <a:pPr eaLnBrk="1" hangingPunct="1"/>
            <a:r>
              <a:rPr lang="en-US" altLang="sr-Latn-RS" sz="2400" dirty="0" err="1"/>
              <a:t>Zlata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Rako</a:t>
            </a:r>
            <a:r>
              <a:rPr lang="hr-HR" altLang="sr-Latn-RS" sz="2400" dirty="0" smtClean="0"/>
              <a:t>š</a:t>
            </a:r>
            <a:r>
              <a:rPr lang="en-US" altLang="sr-Latn-RS" sz="2400" dirty="0" err="1" smtClean="0"/>
              <a:t>ec</a:t>
            </a:r>
            <a:r>
              <a:rPr lang="hr-HR" altLang="sr-Latn-RS" sz="2400" dirty="0"/>
              <a:t>: </a:t>
            </a:r>
            <a:r>
              <a:rPr lang="hr-HR" altLang="sr-Latn-RS" sz="2400" dirty="0" smtClean="0">
                <a:hlinkClick r:id="rId4"/>
              </a:rPr>
              <a:t>rakosec.zlata@gmail.com</a:t>
            </a:r>
            <a:endParaRPr lang="hr-HR" altLang="sr-Latn-RS" sz="2400" dirty="0" smtClean="0"/>
          </a:p>
          <a:p>
            <a:r>
              <a:rPr lang="hr-HR" altLang="sr-Latn-RS" sz="2400" dirty="0" smtClean="0"/>
              <a:t>Tamara </a:t>
            </a:r>
            <a:r>
              <a:rPr lang="hr-HR" altLang="sr-Latn-RS" sz="2400" dirty="0" err="1" smtClean="0"/>
              <a:t>Zrnić</a:t>
            </a:r>
            <a:r>
              <a:rPr lang="hr-HR" altLang="sr-Latn-RS" sz="2400" dirty="0" smtClean="0"/>
              <a:t>: </a:t>
            </a:r>
            <a:r>
              <a:rPr lang="hr-HR" altLang="sr-Latn-RS" sz="2400" dirty="0" smtClean="0">
                <a:hlinkClick r:id="rId5"/>
              </a:rPr>
              <a:t>tamara.zrnic@student.pravo.hr</a:t>
            </a:r>
            <a:endParaRPr lang="hr-HR" altLang="sr-Latn-RS" sz="2400" dirty="0" smtClean="0"/>
          </a:p>
          <a:p>
            <a:endParaRPr lang="hr-HR" altLang="sr-Latn-RS" sz="2400" dirty="0" smtClean="0"/>
          </a:p>
          <a:p>
            <a:pPr eaLnBrk="1" hangingPunct="1"/>
            <a:endParaRPr lang="hr-HR" altLang="sr-Latn-RS" sz="2400" dirty="0"/>
          </a:p>
          <a:p>
            <a:pPr eaLnBrk="1" hangingPunct="1"/>
            <a:endParaRPr lang="hr-HR" altLang="sr-Latn-RS" sz="2400" dirty="0"/>
          </a:p>
          <a:p>
            <a:pPr eaLnBrk="1" hangingPunct="1"/>
            <a:endParaRPr lang="hr-HR" altLang="sr-Latn-RS" sz="2400" dirty="0"/>
          </a:p>
          <a:p>
            <a:pPr eaLnBrk="1" hangingPunct="1"/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95153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63750" y="1"/>
            <a:ext cx="8147050" cy="836613"/>
          </a:xfrm>
        </p:spPr>
        <p:txBody>
          <a:bodyPr/>
          <a:lstStyle/>
          <a:p>
            <a:pPr eaLnBrk="1" hangingPunct="1"/>
            <a:r>
              <a:rPr lang="hr-HR" altLang="sr-Latn-RS" b="1">
                <a:solidFill>
                  <a:schemeClr val="accent2"/>
                </a:solidFill>
              </a:rPr>
              <a:t>Predavanja i vježbe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6" y="1087439"/>
            <a:ext cx="8558213" cy="5737225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hr-HR" sz="2400" b="1" dirty="0">
                <a:solidFill>
                  <a:schemeClr val="accent2"/>
                </a:solidFill>
              </a:rPr>
              <a:t>PREDAVANJA: ponedjeljkom</a:t>
            </a: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turnus:  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9:00 –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13:00 (dvorana III)</a:t>
            </a: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II turnus: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13:00 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17:00 (dvorana III)</a:t>
            </a: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r>
              <a:rPr lang="hr-HR" sz="2400" b="1" dirty="0">
                <a:solidFill>
                  <a:schemeClr val="accent2"/>
                </a:solidFill>
              </a:rPr>
              <a:t>VJEŽBE:</a:t>
            </a: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accent2"/>
                </a:solidFill>
              </a:rPr>
              <a:t>Ponedjeljkom: </a:t>
            </a: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A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13.30-15.30</a:t>
            </a: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B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16-18, </a:t>
            </a: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C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18-20 </a:t>
            </a: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accent2"/>
                </a:solidFill>
              </a:rPr>
              <a:t>Srijedom: </a:t>
            </a: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D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16-18, </a:t>
            </a: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18-20 </a:t>
            </a:r>
          </a:p>
          <a:p>
            <a:pPr marL="0" indent="0">
              <a:buNone/>
              <a:defRPr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F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16-18, </a:t>
            </a: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Grupa G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18-20</a:t>
            </a:r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7" descr="ANd9GcTg572HaD3nI6q0MsKoOvBQGS1usdj1fP5gRlAsZZ91biKTiXv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0825"/>
            <a:ext cx="3582988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1" descr="ANd9GcQsYOE-j75S4KCE-XbFCEIEo-KwbAaEXTd8v49o5TLpSqnVwkw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9001"/>
            <a:ext cx="3582988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97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1774826" y="333375"/>
            <a:ext cx="8893175" cy="7191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sz="3600" b="1" dirty="0">
                <a:solidFill>
                  <a:schemeClr val="accent2"/>
                </a:solidFill>
              </a:rPr>
              <a:t>Obaveze studenta vezane uz nastavu na fakultetu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084264"/>
            <a:ext cx="8858250" cy="5386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400" dirty="0"/>
              <a:t>Obaveze vezane uz nastavu koja se odvija na fakultetu (ukupno 100 sati):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 dirty="0">
                <a:solidFill>
                  <a:schemeClr val="accent2"/>
                </a:solidFill>
              </a:rPr>
              <a:t>Aktivno sudjelovanje i redovno pohađanje nastave</a:t>
            </a:r>
            <a:r>
              <a:rPr lang="hr-HR" altLang="sr-Latn-RS" sz="2400" dirty="0">
                <a:solidFill>
                  <a:schemeClr val="accent2"/>
                </a:solidFill>
              </a:rPr>
              <a:t> </a:t>
            </a:r>
            <a:r>
              <a:rPr lang="hr-HR" altLang="sr-Latn-RS" sz="2400" dirty="0"/>
              <a:t>koja se izvodi u velikoj grupi (interaktivna predavanja) i maloj grupi (vježbe) u trajanju od </a:t>
            </a:r>
            <a:r>
              <a:rPr lang="hr-HR" altLang="sr-Latn-RS" sz="2400" b="1" dirty="0"/>
              <a:t>80 sati</a:t>
            </a:r>
            <a:r>
              <a:rPr lang="hr-HR" altLang="sr-Latn-RS" sz="2400" dirty="0"/>
              <a:t>. </a:t>
            </a:r>
          </a:p>
          <a:p>
            <a:pPr algn="ctr">
              <a:lnSpc>
                <a:spcPct val="80000"/>
              </a:lnSpc>
              <a:buNone/>
            </a:pPr>
            <a:r>
              <a:rPr lang="hr-HR" altLang="sr-Latn-RS" sz="2400" b="1" dirty="0" smtClean="0">
                <a:solidFill>
                  <a:schemeClr val="accent2"/>
                </a:solidFill>
              </a:rPr>
              <a:t>Izostanci</a:t>
            </a:r>
            <a:r>
              <a:rPr lang="hr-HR" altLang="sr-Latn-RS" sz="2400" b="1" dirty="0">
                <a:solidFill>
                  <a:schemeClr val="accent2"/>
                </a:solidFill>
              </a:rPr>
              <a:t>: </a:t>
            </a:r>
            <a:r>
              <a:rPr lang="hr-HR" altLang="sr-Latn-RS" sz="2400" b="1" dirty="0" smtClean="0">
                <a:solidFill>
                  <a:schemeClr val="accent2"/>
                </a:solidFill>
              </a:rPr>
              <a:t>dva </a:t>
            </a:r>
            <a:r>
              <a:rPr lang="hr-HR" altLang="sr-Latn-RS" sz="2400" b="1" dirty="0">
                <a:solidFill>
                  <a:schemeClr val="accent2"/>
                </a:solidFill>
              </a:rPr>
              <a:t>puta s predavanja i </a:t>
            </a:r>
            <a:r>
              <a:rPr lang="hr-HR" altLang="sr-Latn-RS" sz="2400" b="1" dirty="0" smtClean="0">
                <a:solidFill>
                  <a:schemeClr val="accent2"/>
                </a:solidFill>
              </a:rPr>
              <a:t>jedan </a:t>
            </a:r>
            <a:r>
              <a:rPr lang="hr-HR" altLang="sr-Latn-RS" sz="2400" b="1" dirty="0">
                <a:solidFill>
                  <a:schemeClr val="accent2"/>
                </a:solidFill>
              </a:rPr>
              <a:t>put s </a:t>
            </a:r>
            <a:r>
              <a:rPr lang="hr-HR" altLang="sr-Latn-RS" sz="2400" b="1" dirty="0" smtClean="0">
                <a:solidFill>
                  <a:schemeClr val="accent2"/>
                </a:solidFill>
              </a:rPr>
              <a:t>vježb</a:t>
            </a:r>
            <a:r>
              <a:rPr lang="hr-HR" altLang="sr-Latn-RS" sz="2400" b="1" u="sng" dirty="0" smtClean="0">
                <a:solidFill>
                  <a:schemeClr val="accent2"/>
                </a:solidFill>
              </a:rPr>
              <a:t>i</a:t>
            </a:r>
          </a:p>
          <a:p>
            <a:pPr algn="ctr">
              <a:lnSpc>
                <a:spcPct val="80000"/>
              </a:lnSpc>
              <a:buNone/>
            </a:pPr>
            <a:endParaRPr lang="hr-HR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 dirty="0">
                <a:solidFill>
                  <a:schemeClr val="accent2"/>
                </a:solidFill>
              </a:rPr>
              <a:t>Izrada pismenih zadaća i čitanja literature </a:t>
            </a:r>
            <a:r>
              <a:rPr lang="hr-HR" altLang="sr-Latn-RS" sz="2400" dirty="0"/>
              <a:t>koja se zadaje od susreta do susreta u trajanju od </a:t>
            </a:r>
            <a:r>
              <a:rPr lang="hr-HR" altLang="sr-Latn-RS" sz="2400" b="1" dirty="0"/>
              <a:t>20 sati</a:t>
            </a:r>
            <a:r>
              <a:rPr lang="hr-HR" altLang="sr-Latn-RS" sz="2400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 dirty="0">
                <a:solidFill>
                  <a:schemeClr val="accent2"/>
                </a:solidFill>
              </a:rPr>
              <a:t>Vođenje mape</a:t>
            </a:r>
            <a:r>
              <a:rPr lang="hr-HR" altLang="sr-Latn-RS" sz="2400" dirty="0"/>
              <a:t>: sve pismene zadaće pohranjuju se u </a:t>
            </a:r>
            <a:r>
              <a:rPr lang="hr-HR" altLang="sr-Latn-RS" sz="2400" b="1" dirty="0"/>
              <a:t>mapu</a:t>
            </a:r>
            <a:r>
              <a:rPr lang="hr-HR" altLang="sr-Latn-RS" sz="2400" dirty="0"/>
              <a:t>. Zadaće se redovito evidentiraju i pregledavaju. </a:t>
            </a:r>
            <a:r>
              <a:rPr lang="hr-HR" altLang="sr-Latn-RS" sz="2400" dirty="0">
                <a:solidFill>
                  <a:schemeClr val="accent2"/>
                </a:solidFill>
              </a:rPr>
              <a:t>Bez predane mape i pregledanih zadaća student ne može pristupiti ispitu te se </a:t>
            </a:r>
            <a:r>
              <a:rPr lang="hr-HR" altLang="sr-Latn-RS" sz="2400" u="sng" dirty="0">
                <a:solidFill>
                  <a:schemeClr val="accent2"/>
                </a:solidFill>
              </a:rPr>
              <a:t>kvaliteta radova u mapi uzima u obzir prilikom određivanja konačne ocjene</a:t>
            </a:r>
            <a:r>
              <a:rPr lang="hr-HR" altLang="sr-Latn-R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13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703388" y="-171450"/>
            <a:ext cx="8164512" cy="1143000"/>
          </a:xfrm>
        </p:spPr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Vježbe u malim grupama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74825" y="1930401"/>
            <a:ext cx="8642350" cy="5338763"/>
          </a:xfrm>
        </p:spPr>
        <p:txBody>
          <a:bodyPr/>
          <a:lstStyle/>
          <a:p>
            <a:pPr algn="just" eaLnBrk="1" hangingPunct="1"/>
            <a:r>
              <a:rPr lang="hr-HR" altLang="sr-Latn-RS" sz="2200" dirty="0"/>
              <a:t>Vježbe su namijenjene iskustvenom prorađivanju sadržaja s predavanja te uključuju aktivnosti za savladavanje vještina potrebnih za provođenje procesa planiranih promjena. </a:t>
            </a:r>
            <a:r>
              <a:rPr lang="hr-HR" altLang="sr-Latn-RS" sz="2200" b="1" u="sng" dirty="0">
                <a:solidFill>
                  <a:schemeClr val="accent2"/>
                </a:solidFill>
              </a:rPr>
              <a:t>Obvezni su im prisustvovati i redovni i izvanredni studenti</a:t>
            </a:r>
            <a:r>
              <a:rPr lang="hr-HR" altLang="sr-Latn-RS" sz="2200" b="1" u="sng" dirty="0" smtClean="0">
                <a:solidFill>
                  <a:schemeClr val="accent2"/>
                </a:solidFill>
              </a:rPr>
              <a:t>. </a:t>
            </a:r>
            <a:endParaRPr lang="hr-HR" altLang="sr-Latn-RS" sz="2200" b="1" u="sng" dirty="0">
              <a:solidFill>
                <a:schemeClr val="accent2"/>
              </a:solidFill>
            </a:endParaRPr>
          </a:p>
          <a:p>
            <a:pPr algn="just" eaLnBrk="1" hangingPunct="1"/>
            <a:endParaRPr lang="hr-HR" altLang="sr-Latn-RS" sz="2200" dirty="0"/>
          </a:p>
          <a:p>
            <a:pPr algn="just" eaLnBrk="1" hangingPunct="1"/>
            <a:r>
              <a:rPr lang="hr-HR" altLang="sr-Latn-RS" sz="2200" dirty="0"/>
              <a:t>Sastavni dio svake vježbe je </a:t>
            </a:r>
            <a:r>
              <a:rPr lang="hr-HR" altLang="sr-Latn-RS" sz="2200" b="1" u="sng" dirty="0">
                <a:solidFill>
                  <a:schemeClr val="accent2"/>
                </a:solidFill>
              </a:rPr>
              <a:t>pismeni zadatak </a:t>
            </a:r>
            <a:r>
              <a:rPr lang="hr-HR" altLang="sr-Latn-RS" sz="2200" dirty="0"/>
              <a:t>koji od studenta zahtijeva da zabilježi svoj refleksivni osvrt na praktičnu primjenu pojedine vještine provedene na vježbama te da kroz principe aktivnog učenja i kritičkog mišljenja proradi zadanu literaturu i da pismeni osvrt. </a:t>
            </a:r>
          </a:p>
          <a:p>
            <a:pPr algn="just" eaLnBrk="1" hangingPunct="1"/>
            <a:r>
              <a:rPr lang="hr-HR" altLang="sr-Latn-RS" sz="2200" dirty="0"/>
              <a:t>Na predane pismene radove student dobiva redovite povratne informacije te ih pohranjuje u mapu. Kvaliteta radova u mapi uzima se u obzir prilikom određivanja konačne ocjene na kolegiju.</a:t>
            </a:r>
          </a:p>
          <a:p>
            <a:pPr eaLnBrk="1" hangingPunct="1"/>
            <a:endParaRPr lang="hr-HR" altLang="sr-Latn-RS" sz="2200" dirty="0"/>
          </a:p>
        </p:txBody>
      </p:sp>
      <p:pic>
        <p:nvPicPr>
          <p:cNvPr id="6148" name="Picture 15" descr="ANd9GcRrN3Tb-7vZ-LIwF3yXawzg9MOc0by6O7Rm9BuYQLZPFaL8JR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36514"/>
            <a:ext cx="30956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25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774826" y="260351"/>
            <a:ext cx="8893175" cy="1152525"/>
          </a:xfrm>
        </p:spPr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Obaveze studenta vezane </a:t>
            </a:r>
            <a:br>
              <a:rPr lang="hr-HR" altLang="sr-Latn-RS" sz="3600" b="1">
                <a:solidFill>
                  <a:schemeClr val="accent2"/>
                </a:solidFill>
              </a:rPr>
            </a:br>
            <a:r>
              <a:rPr lang="hr-HR" altLang="sr-Latn-RS" sz="3600" b="1">
                <a:solidFill>
                  <a:schemeClr val="accent2"/>
                </a:solidFill>
              </a:rPr>
              <a:t>uz nastavu van fakulteta(2)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1524000" y="2349501"/>
            <a:ext cx="8642350" cy="5040313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hr-HR" altLang="sr-Latn-RS" sz="2400" b="1" dirty="0">
                <a:solidFill>
                  <a:schemeClr val="accent2"/>
                </a:solidFill>
              </a:rPr>
              <a:t>1. Aktivnost pomaganja („Volontiranje”) </a:t>
            </a:r>
            <a:r>
              <a:rPr lang="hr-HR" altLang="sr-Latn-RS" sz="2400" dirty="0"/>
              <a:t>vezano uz pomoć u nekoj ustanovi ili udruzi (može biti povodom neke priredbe, skupa, izleta i sl. koje organiziraju udruga ili ustanova, npr. F=M) u trajanju od </a:t>
            </a:r>
            <a:r>
              <a:rPr lang="hr-HR" altLang="sr-Latn-RS" sz="2400" b="1" dirty="0"/>
              <a:t>10-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ak</a:t>
            </a:r>
            <a:r>
              <a:rPr lang="hr-HR" altLang="sr-Latn-RS" sz="2400" dirty="0"/>
              <a:t> </a:t>
            </a:r>
            <a:r>
              <a:rPr lang="hr-HR" altLang="sr-Latn-RS" sz="2400" b="1" dirty="0"/>
              <a:t>sati </a:t>
            </a:r>
            <a:r>
              <a:rPr lang="hr-HR" altLang="sr-Latn-RS" sz="2400" dirty="0"/>
              <a:t>(uključujući i </a:t>
            </a:r>
            <a:r>
              <a:rPr lang="hr-HR" altLang="sr-Latn-RS" sz="2400" b="1" dirty="0"/>
              <a:t>pisanje bilješki</a:t>
            </a:r>
            <a:r>
              <a:rPr lang="hr-HR" altLang="sr-Latn-RS" sz="2400" dirty="0"/>
              <a:t> o obavljenom volontiranju koje se također ulažu u mapu). Informacije o mogućnostima pomaganja/volontiranja student može čuti od nastavnika, a može i samostalno predložiti i dogovoriti se s nastavnikom (pomaganje/volontiranje nije isto što i praksa).</a:t>
            </a:r>
            <a:endParaRPr lang="en-US" altLang="sr-Latn-RS" sz="2400" dirty="0"/>
          </a:p>
          <a:p>
            <a:pPr algn="just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hr-HR" altLang="sr-Latn-RS" sz="2400" dirty="0"/>
          </a:p>
          <a:p>
            <a:pPr algn="just" eaLnBrk="1" hangingPunct="1">
              <a:lnSpc>
                <a:spcPct val="70000"/>
              </a:lnSpc>
            </a:pPr>
            <a:r>
              <a:rPr lang="hr-HR" altLang="sr-Latn-RS" sz="2400" b="1" dirty="0">
                <a:solidFill>
                  <a:schemeClr val="accent2"/>
                </a:solidFill>
              </a:rPr>
              <a:t>2. Sudjelovanje na stručnim/znanstvenim skupovima vezanim uz </a:t>
            </a:r>
            <a:r>
              <a:rPr lang="hr-HR" altLang="sr-Latn-RS" sz="2400" dirty="0"/>
              <a:t>područje psihosocijalnog rada van fakulteta (npr. radionici, okruglom stolu, tribini, predavanju...) u trajanju od </a:t>
            </a:r>
            <a:r>
              <a:rPr lang="hr-HR" altLang="sr-Latn-RS" sz="2400" b="1" dirty="0"/>
              <a:t>10</a:t>
            </a:r>
            <a:r>
              <a:rPr lang="hr-HR" altLang="sr-Latn-RS" sz="2400" dirty="0"/>
              <a:t>-ak</a:t>
            </a:r>
            <a:r>
              <a:rPr lang="hr-HR" altLang="sr-Latn-RS" sz="2400" b="1" dirty="0"/>
              <a:t> sati </a:t>
            </a:r>
            <a:r>
              <a:rPr lang="hr-HR" altLang="sr-Latn-RS" sz="2400" dirty="0"/>
              <a:t>(uključujući i </a:t>
            </a:r>
            <a:r>
              <a:rPr lang="hr-HR" altLang="sr-Latn-RS" sz="2400" b="1" dirty="0"/>
              <a:t>pisanje bilješki</a:t>
            </a:r>
            <a:r>
              <a:rPr lang="hr-HR" altLang="sr-Latn-RS" sz="2400" dirty="0"/>
              <a:t>, koje se prilažu u mapu).</a:t>
            </a:r>
          </a:p>
          <a:p>
            <a:pPr algn="just" eaLnBrk="1" hangingPunct="1">
              <a:lnSpc>
                <a:spcPct val="70000"/>
              </a:lnSpc>
            </a:pPr>
            <a:endParaRPr lang="hr-HR" altLang="sr-Latn-RS" sz="2200" dirty="0"/>
          </a:p>
          <a:p>
            <a:pPr algn="just" eaLnBrk="1" hangingPunct="1">
              <a:lnSpc>
                <a:spcPct val="70000"/>
              </a:lnSpc>
            </a:pPr>
            <a:endParaRPr lang="hr-HR" altLang="sr-Latn-RS" dirty="0" smtClean="0"/>
          </a:p>
        </p:txBody>
      </p:sp>
      <p:pic>
        <p:nvPicPr>
          <p:cNvPr id="7172" name="Picture 5" descr="ANd9GcQGlo_AYWFBgLV-lG_VD3-dGWbOl0fLdSlkOTXOW1L5PNvrP9MC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4" y="84138"/>
            <a:ext cx="2592387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06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2346325" y="287339"/>
            <a:ext cx="7543800" cy="909637"/>
          </a:xfrm>
        </p:spPr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Oblici provjere znanja</a:t>
            </a:r>
            <a:endParaRPr lang="en-US" altLang="sr-Latn-RS" sz="3600" b="1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482726"/>
            <a:ext cx="8351838" cy="5819775"/>
          </a:xfrm>
        </p:spPr>
        <p:txBody>
          <a:bodyPr/>
          <a:lstStyle/>
          <a:p>
            <a:pPr eaLnBrk="1" hangingPunct="1"/>
            <a:endParaRPr lang="hr-HR" altLang="sr-Latn-RS" b="1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2400"/>
              <a:t>Aktivno sudjelovanje u radu na primjerima, problemskim situacijama i grupnim raspravama tijekom interaktivne nastave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2400">
                <a:solidFill>
                  <a:schemeClr val="accent2"/>
                </a:solidFill>
              </a:rPr>
              <a:t>8 pismenih zadataka vezanih </a:t>
            </a:r>
            <a:r>
              <a:rPr lang="hr-HR" altLang="sr-Latn-RS" sz="2400"/>
              <a:t>uz proradu sadržaja s vježbi i predavanja (domaće zadaće)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2400">
                <a:solidFill>
                  <a:schemeClr val="accent2"/>
                </a:solidFill>
              </a:rPr>
              <a:t>2 pismena osvrta o vanfakultetskim obavezama </a:t>
            </a:r>
            <a:r>
              <a:rPr lang="hr-HR" altLang="sr-Latn-RS" sz="2400"/>
              <a:t>(izvještaji)</a:t>
            </a:r>
          </a:p>
          <a:p>
            <a:pPr algn="just" eaLnBrk="1" hangingPunct="1"/>
            <a:r>
              <a:rPr lang="hr-HR" altLang="sr-Latn-RS" sz="2400"/>
              <a:t>Prije ispita student u dogovorenom terminu predaje zadaće i pismena izvješća o odrađenim terenskim obavezama vezanim uz kolegij (</a:t>
            </a:r>
            <a:r>
              <a:rPr lang="hr-HR" altLang="sr-Latn-RS" sz="2400">
                <a:solidFill>
                  <a:schemeClr val="accent2"/>
                </a:solidFill>
              </a:rPr>
              <a:t>predaje mapu</a:t>
            </a:r>
            <a:r>
              <a:rPr lang="hr-HR" altLang="sr-Latn-RS" sz="2400"/>
              <a:t>). </a:t>
            </a:r>
            <a:r>
              <a:rPr lang="hr-HR" altLang="sr-Latn-RS" sz="2400" u="sng">
                <a:solidFill>
                  <a:schemeClr val="accent2"/>
                </a:solidFill>
              </a:rPr>
              <a:t>Bez predane mape student ne može pristupiti ispitu te se kvaliteta radova u mapi uzima u obzir prilikom određivanja konačne ocjene. </a:t>
            </a:r>
            <a:endParaRPr lang="en-US" altLang="sr-Latn-RS" sz="2400" u="sng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hr-HR" altLang="sr-Latn-RS" sz="2400"/>
              <a:t>Ispit se polaže putem 2 kolokvija ili pismenim i usmenim ispitom.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mtClean="0"/>
          </a:p>
        </p:txBody>
      </p:sp>
      <p:pic>
        <p:nvPicPr>
          <p:cNvPr id="8196" name="Picture 15" descr="ANd9GcRrN3Tb-7vZ-LIwF3yXawzg9MOc0by6O7Rm9BuYQLZPFaL8JR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39" y="1"/>
            <a:ext cx="2232025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87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2279650" y="188913"/>
            <a:ext cx="8388350" cy="1079500"/>
          </a:xfrm>
        </p:spPr>
        <p:txBody>
          <a:bodyPr/>
          <a:lstStyle/>
          <a:p>
            <a:pPr eaLnBrk="1" hangingPunct="1"/>
            <a:r>
              <a:rPr lang="hr-HR" altLang="sr-Latn-RS" sz="3600" b="1">
                <a:solidFill>
                  <a:schemeClr val="accent2"/>
                </a:solidFill>
              </a:rPr>
              <a:t>Obaveze izvanrednih studenata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524001" y="1268414"/>
            <a:ext cx="8353425" cy="5329237"/>
          </a:xfrm>
        </p:spPr>
        <p:txBody>
          <a:bodyPr/>
          <a:lstStyle/>
          <a:p>
            <a:pPr eaLnBrk="1" hangingPunct="1"/>
            <a:endParaRPr lang="hr-HR" altLang="sr-Latn-RS" dirty="0" smtClean="0"/>
          </a:p>
          <a:p>
            <a:pPr algn="just" eaLnBrk="1" hangingPunct="1"/>
            <a:r>
              <a:rPr lang="hr-HR" altLang="sr-Latn-RS" sz="2400" dirty="0"/>
              <a:t>Izvanredni studenti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moći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pohađati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nastavu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zajedno</a:t>
            </a:r>
            <a:r>
              <a:rPr lang="en-US" altLang="sr-Latn-RS" sz="2400" dirty="0"/>
              <a:t> s </a:t>
            </a:r>
            <a:r>
              <a:rPr lang="en-US" altLang="sr-Latn-RS" sz="2400" dirty="0" err="1"/>
              <a:t>redovitima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trebaju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prije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početka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vježbi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javiti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nastavnicama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objema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te</a:t>
            </a:r>
            <a:r>
              <a:rPr lang="en-US" altLang="sr-Latn-RS" sz="2400" dirty="0"/>
              <a:t> </a:t>
            </a:r>
            <a:r>
              <a:rPr lang="hr-HR" altLang="sr-Latn-RS" sz="2400" dirty="0"/>
              <a:t>imaju obavezu sudjelovati najmanje na 50% nastave. </a:t>
            </a:r>
            <a:endParaRPr lang="en-US" altLang="sr-Latn-RS" sz="2400" dirty="0"/>
          </a:p>
          <a:p>
            <a:pPr algn="just" eaLnBrk="1" hangingPunct="1"/>
            <a:r>
              <a:rPr lang="en-US" altLang="sr-Latn-RS" sz="2400" dirty="0"/>
              <a:t>Ta</a:t>
            </a:r>
            <a:r>
              <a:rPr lang="sr-Latn-RS" altLang="sr-Latn-RS" sz="2400" dirty="0"/>
              <a:t>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dio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nastave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odradit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kroz</a:t>
            </a:r>
            <a:r>
              <a:rPr lang="en-US" altLang="sr-Latn-RS" sz="2400" dirty="0"/>
              <a:t> </a:t>
            </a:r>
            <a:r>
              <a:rPr lang="hr-HR" altLang="sr-Latn-RS" sz="2400" u="sng" dirty="0" smtClean="0"/>
              <a:t>obvezne </a:t>
            </a:r>
            <a:r>
              <a:rPr lang="en-US" altLang="sr-Latn-RS" sz="2400" u="sng" dirty="0" err="1" smtClean="0"/>
              <a:t>vjež</a:t>
            </a:r>
            <a:r>
              <a:rPr lang="sr-Latn-RS" altLang="sr-Latn-RS" sz="2400" u="sng" dirty="0"/>
              <a:t>b</a:t>
            </a:r>
            <a:r>
              <a:rPr lang="en-US" altLang="sr-Latn-RS" sz="2400" u="sng" dirty="0"/>
              <a:t>e u </a:t>
            </a:r>
            <a:r>
              <a:rPr lang="en-US" altLang="sr-Latn-RS" sz="2400" u="sng" dirty="0" err="1"/>
              <a:t>nekoj</a:t>
            </a:r>
            <a:r>
              <a:rPr lang="en-US" altLang="sr-Latn-RS" sz="2400" u="sng" dirty="0"/>
              <a:t> od </a:t>
            </a:r>
            <a:r>
              <a:rPr lang="en-US" altLang="sr-Latn-RS" sz="2400" u="sng" dirty="0" err="1"/>
              <a:t>grupa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koju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će</a:t>
            </a:r>
            <a:r>
              <a:rPr lang="en-US" altLang="sr-Latn-RS" sz="2400" u="sng" dirty="0"/>
              <a:t> d</a:t>
            </a:r>
            <a:r>
              <a:rPr lang="sr-Latn-RS" altLang="sr-Latn-RS" sz="2400" u="sng" dirty="0"/>
              <a:t>o</a:t>
            </a:r>
            <a:r>
              <a:rPr lang="en-US" altLang="sr-Latn-RS" sz="2400" u="sng" dirty="0" err="1"/>
              <a:t>govoriti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na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početku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sem</a:t>
            </a:r>
            <a:r>
              <a:rPr lang="sr-Latn-RS" altLang="sr-Latn-RS" sz="2400" u="sng" dirty="0"/>
              <a:t>e</a:t>
            </a:r>
            <a:r>
              <a:rPr lang="en-US" altLang="sr-Latn-RS" sz="2400" u="sng" dirty="0" err="1"/>
              <a:t>stra</a:t>
            </a:r>
            <a:r>
              <a:rPr lang="en-US" altLang="sr-Latn-RS" sz="2400" dirty="0"/>
              <a:t>, a</a:t>
            </a:r>
            <a:r>
              <a:rPr lang="sr-Latn-RS" altLang="sr-Latn-RS" sz="2400" dirty="0"/>
              <a:t> </a:t>
            </a:r>
            <a:r>
              <a:rPr lang="en-US" altLang="sr-Latn-RS" sz="2400" dirty="0"/>
              <a:t>u </a:t>
            </a:r>
            <a:r>
              <a:rPr lang="en-US" altLang="sr-Latn-RS" sz="2400" dirty="0" err="1"/>
              <a:t>skladu</a:t>
            </a:r>
            <a:r>
              <a:rPr lang="en-US" altLang="sr-Latn-RS" sz="2400" dirty="0"/>
              <a:t> s </a:t>
            </a:r>
            <a:r>
              <a:rPr lang="en-US" altLang="sr-Latn-RS" sz="2400" dirty="0" err="1"/>
              <a:t>njihovim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obavezama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poslom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kroz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predavanja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biti</a:t>
            </a:r>
            <a:r>
              <a:rPr lang="en-US" altLang="sr-Latn-RS" sz="2400" dirty="0"/>
              <a:t> za </a:t>
            </a:r>
            <a:r>
              <a:rPr lang="en-US" altLang="sr-Latn-RS" sz="2400" dirty="0" err="1"/>
              <a:t>njih</a:t>
            </a:r>
            <a:r>
              <a:rPr lang="en-US" altLang="sr-Latn-RS" sz="2400" dirty="0"/>
              <a:t> o</a:t>
            </a:r>
            <a:r>
              <a:rPr lang="sr-Latn-RS" altLang="sr-Latn-RS" sz="2400" dirty="0"/>
              <a:t>r</a:t>
            </a:r>
            <a:r>
              <a:rPr lang="en-US" altLang="sr-Latn-RS" sz="2400" dirty="0" err="1"/>
              <a:t>ganizirana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dva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bloka</a:t>
            </a:r>
            <a:r>
              <a:rPr lang="en-US" altLang="sr-Latn-RS" sz="2400" dirty="0"/>
              <a:t> (termini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naknadno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dogovoreni</a:t>
            </a:r>
            <a:r>
              <a:rPr lang="sr-Latn-RS" altLang="sr-Latn-RS" sz="2400" dirty="0"/>
              <a:t>)</a:t>
            </a:r>
            <a:endParaRPr lang="hr-HR" altLang="sr-Latn-RS" sz="2400" dirty="0"/>
          </a:p>
          <a:p>
            <a:pPr algn="just" eaLnBrk="1" hangingPunct="1"/>
            <a:r>
              <a:rPr lang="en-US" altLang="sr-Latn-RS" sz="2400" dirty="0" err="1"/>
              <a:t>Osim</a:t>
            </a:r>
            <a:r>
              <a:rPr lang="en-US" altLang="sr-Latn-RS" sz="2400" dirty="0"/>
              <a:t> toga, t</a:t>
            </a:r>
            <a:r>
              <a:rPr lang="hr-HR" altLang="sr-Latn-RS" sz="2400" dirty="0" err="1"/>
              <a:t>rebaju</a:t>
            </a:r>
            <a:r>
              <a:rPr lang="hr-HR" altLang="sr-Latn-RS" sz="2400" dirty="0"/>
              <a:t> izraditi i predati sve predviđene pismene zadatke –domaće zadaće (8) i pismene osvrte na </a:t>
            </a:r>
            <a:r>
              <a:rPr lang="hr-HR" altLang="sr-Latn-RS" sz="2400" dirty="0" err="1"/>
              <a:t>vanfakultetske</a:t>
            </a:r>
            <a:r>
              <a:rPr lang="hr-HR" altLang="sr-Latn-RS" sz="2400" dirty="0"/>
              <a:t> obaveze (2) – trebaju imati </a:t>
            </a:r>
            <a:r>
              <a:rPr lang="hr-HR" altLang="sr-Latn-RS" sz="2400" u="sng" dirty="0">
                <a:solidFill>
                  <a:schemeClr val="accent2"/>
                </a:solidFill>
              </a:rPr>
              <a:t>mapu koja je uvjet izlaska na ispit</a:t>
            </a:r>
            <a:r>
              <a:rPr lang="hr-HR" altLang="sr-Latn-R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371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2366963" y="101600"/>
            <a:ext cx="7924800" cy="77628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sr-Latn-RS" sz="3600" b="1" dirty="0" err="1">
                <a:solidFill>
                  <a:schemeClr val="accent2"/>
                </a:solidFill>
              </a:rPr>
              <a:t>Ishodi</a:t>
            </a:r>
            <a:r>
              <a:rPr lang="en-US" altLang="sr-Latn-RS" sz="3600" b="1" dirty="0">
                <a:solidFill>
                  <a:schemeClr val="accent2"/>
                </a:solidFill>
              </a:rPr>
              <a:t> </a:t>
            </a:r>
            <a:r>
              <a:rPr lang="en-US" altLang="sr-Latn-RS" sz="3600" b="1" dirty="0" err="1">
                <a:solidFill>
                  <a:schemeClr val="accent2"/>
                </a:solidFill>
              </a:rPr>
              <a:t>učenja</a:t>
            </a:r>
            <a:endParaRPr lang="en-US" altLang="sr-Latn-RS" sz="3600" b="1" dirty="0">
              <a:solidFill>
                <a:schemeClr val="accent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33754" y="884239"/>
            <a:ext cx="11301046" cy="6080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b="1" dirty="0"/>
              <a:t>Nakon uspješno savladanog kolegija student će biti u mogućnosti:</a:t>
            </a:r>
            <a:endParaRPr lang="en-US" altLang="sr-Latn-RS" sz="1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Definirati i opisati</a:t>
            </a:r>
            <a:r>
              <a:rPr lang="hr-HR" altLang="sr-Latn-RS" sz="1800" b="1" dirty="0"/>
              <a:t> </a:t>
            </a:r>
            <a:r>
              <a:rPr lang="hr-HR" altLang="sr-Latn-RS" sz="1800" dirty="0"/>
              <a:t>teorijske koncepte: sistemski pristup, pojedinac u okruženju, koncept rizika i otpornosti u socijalnom radu s pojedincem, briga za mentalno zdravlje pomagača i uloga supervizije u psihosocijalnom radu.  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Definirati, opisati i primijeniti  uz podršku znanja i vještine o procesu planiranih promjena i svim njegovim fazama.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Definirati i prepoznati profesionalne vrijednosti i etiku socijalnog rada te analizirati njihovu primjenu u ustanovama i udrugama koje student posjećuje tijekom terenske nastave.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Definirati i prepoznati  načela uvažavanja perspektive korisnika te razinu njihove primjene u ustanovama i udrugama koje student posjećuje tijekom terenske nastave.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Definirati i prepoznati načela primjene </a:t>
            </a:r>
            <a:r>
              <a:rPr lang="hr-HR" altLang="sr-Latn-RS" sz="1800" dirty="0" err="1"/>
              <a:t>protudiskriminacijske</a:t>
            </a:r>
            <a:r>
              <a:rPr lang="hr-HR" altLang="sr-Latn-RS" sz="1800" dirty="0"/>
              <a:t> prakse, zagovaranja i </a:t>
            </a:r>
            <a:r>
              <a:rPr lang="hr-HR" altLang="sr-Latn-RS" sz="1800" dirty="0" err="1"/>
              <a:t>samozagovaranja</a:t>
            </a:r>
            <a:r>
              <a:rPr lang="hr-HR" altLang="sr-Latn-RS" sz="1800" dirty="0"/>
              <a:t> u socijalnom radu s pojedincem.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Definirati i prepoznati specifičnosti socijalnog rada s pojedincem obzirom na rod i spol.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Sastaviti socijalnu anamnezu tijekom rada na slučaju, objedinjujući podatke iz različitih izvora.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Prepoznati i objasniti načela rada s korisnikom u procesu tugovanja te demonstrirati vještine i znanja potrebne za pružanje podrške korisniku u procesu tugovanja..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Objasniti i primijeniti odgovarajuće komunikacijske vještine u neposrednom radu s korisnikom.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800" dirty="0"/>
              <a:t>Prepoznati, </a:t>
            </a:r>
            <a:r>
              <a:rPr lang="hr-HR" altLang="sr-Latn-RS" sz="1800" dirty="0" err="1"/>
              <a:t>anlizirati</a:t>
            </a:r>
            <a:r>
              <a:rPr lang="hr-HR" altLang="sr-Latn-RS" sz="1800" dirty="0"/>
              <a:t> i evaluirati vlastiti doprinos u procesu usvajanja znanja i vještina (vlastite resurse i ograničenja) te definirati vlastitu odgovornost u procesu cjeloživotnog učenja. 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endParaRPr lang="en-US" altLang="sr-Latn-RS" sz="1600" dirty="0"/>
          </a:p>
        </p:txBody>
      </p:sp>
      <p:pic>
        <p:nvPicPr>
          <p:cNvPr id="10244" name="Picture 4" descr="ANd9GcQoBdhieOcdo2lVBmyQxIaCpnBglqODFn7Ri-qJ8rMDWlj_mo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101600"/>
            <a:ext cx="2484437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15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2214</Words>
  <Application>Microsoft Office PowerPoint</Application>
  <PresentationFormat>Widescreen</PresentationFormat>
  <Paragraphs>194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SimSun</vt:lpstr>
      <vt:lpstr>Arial</vt:lpstr>
      <vt:lpstr>Calibri</vt:lpstr>
      <vt:lpstr>Calibri Light</vt:lpstr>
      <vt:lpstr>Wingdings</vt:lpstr>
      <vt:lpstr>Office Theme</vt:lpstr>
      <vt:lpstr>  Socijalni rad s pojedincem  2019./20.   </vt:lpstr>
      <vt:lpstr>Opis kolegija</vt:lpstr>
      <vt:lpstr>Predavanja i vježbe</vt:lpstr>
      <vt:lpstr>Obaveze studenta vezane uz nastavu na fakultetu</vt:lpstr>
      <vt:lpstr>Vježbe u malim grupama </vt:lpstr>
      <vt:lpstr>Obaveze studenta vezane  uz nastavu van fakulteta(2)</vt:lpstr>
      <vt:lpstr>Oblici provjere znanja</vt:lpstr>
      <vt:lpstr>Obaveze izvanrednih studenata</vt:lpstr>
      <vt:lpstr>Ishodi učenja</vt:lpstr>
      <vt:lpstr>Literatura – obavezni dio</vt:lpstr>
      <vt:lpstr>Literatura – obavezni dio (2)</vt:lpstr>
      <vt:lpstr>Dopunska literatura </vt:lpstr>
      <vt:lpstr> Raspored po temama</vt:lpstr>
      <vt:lpstr>Raspored po temama</vt:lpstr>
      <vt:lpstr>Raspored po temama</vt:lpstr>
      <vt:lpstr>  TERENSKA PRAKSA  – odvija se u ukupnom trajanju od 60 sati tijekom IV. semestra</vt:lpstr>
      <vt:lpstr>PowerPoint Presentation</vt:lpstr>
      <vt:lpstr>CILJEVI TERENSKE PRAKSE</vt:lpstr>
      <vt:lpstr>Ciljevi vezani uz razvijanje vještina socijalnog rada:</vt:lpstr>
      <vt:lpstr>ŠTO JE SUPERVIZIJA?</vt:lpstr>
      <vt:lpstr>Kontakti: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s pojedincem  2019./20.</dc:title>
  <dc:creator>Windows User</dc:creator>
  <cp:lastModifiedBy>Admin</cp:lastModifiedBy>
  <cp:revision>8</cp:revision>
  <dcterms:created xsi:type="dcterms:W3CDTF">2020-02-18T10:41:09Z</dcterms:created>
  <dcterms:modified xsi:type="dcterms:W3CDTF">2020-02-24T00:15:20Z</dcterms:modified>
</cp:coreProperties>
</file>