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69" r:id="rId5"/>
    <p:sldId id="264" r:id="rId6"/>
    <p:sldId id="271" r:id="rId7"/>
    <p:sldId id="272" r:id="rId8"/>
    <p:sldId id="275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Cestovni Prijevoz putnika – odgovornost cestovnog prijevoznika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Vježbe </a:t>
            </a:r>
            <a:r>
              <a:rPr lang="hr-HR" dirty="0" smtClean="0"/>
              <a:t>2018/2019.</a:t>
            </a:r>
            <a:endParaRPr lang="hr-HR" dirty="0" smtClean="0"/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Iva Savić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51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665" y="939807"/>
            <a:ext cx="9286875" cy="5229225"/>
          </a:xfrm>
        </p:spPr>
      </p:pic>
    </p:spTree>
    <p:extLst>
      <p:ext uri="{BB962C8B-B14F-4D97-AF65-F5344CB8AC3E}">
        <p14:creationId xmlns:p14="http://schemas.microsoft.com/office/powerpoint/2010/main" val="12015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</a:t>
            </a:r>
            <a:r>
              <a:rPr lang="hr-HR" dirty="0" smtClean="0"/>
              <a:t>izvori - DOMAĆI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72342"/>
            <a:ext cx="9784080" cy="4909457"/>
          </a:xfrm>
        </p:spPr>
        <p:txBody>
          <a:bodyPr>
            <a:noAutofit/>
          </a:bodyPr>
          <a:lstStyle/>
          <a:p>
            <a:r>
              <a:rPr lang="en-US" sz="2000" dirty="0" smtClean="0"/>
              <a:t>1998-2002</a:t>
            </a:r>
            <a:r>
              <a:rPr lang="en-US" sz="2000" dirty="0"/>
              <a:t>: </a:t>
            </a:r>
            <a:r>
              <a:rPr lang="en-US" sz="2000" dirty="0" err="1"/>
              <a:t>posebne</a:t>
            </a:r>
            <a:r>
              <a:rPr lang="en-US" sz="2000" dirty="0"/>
              <a:t> </a:t>
            </a:r>
            <a:r>
              <a:rPr lang="en-US" sz="2000" dirty="0" err="1"/>
              <a:t>odredbe</a:t>
            </a:r>
            <a:r>
              <a:rPr lang="en-US" sz="2000" dirty="0"/>
              <a:t> o </a:t>
            </a:r>
            <a:r>
              <a:rPr lang="en-US" sz="2000" dirty="0" err="1"/>
              <a:t>ugovoru</a:t>
            </a:r>
            <a:r>
              <a:rPr lang="en-US" sz="2000" dirty="0"/>
              <a:t> o </a:t>
            </a:r>
            <a:r>
              <a:rPr lang="en-US" sz="2000" dirty="0" err="1"/>
              <a:t>prijevozu</a:t>
            </a:r>
            <a:r>
              <a:rPr lang="en-US" sz="2000" dirty="0"/>
              <a:t> </a:t>
            </a:r>
            <a:r>
              <a:rPr lang="en-US" sz="2000" dirty="0" err="1"/>
              <a:t>cestom</a:t>
            </a:r>
            <a:r>
              <a:rPr lang="en-US" sz="2000" dirty="0"/>
              <a:t> u</a:t>
            </a:r>
            <a:r>
              <a:rPr lang="hr-HR" sz="2000" dirty="0"/>
              <a:t> </a:t>
            </a:r>
            <a:r>
              <a:rPr lang="en-US" sz="2000" dirty="0"/>
              <a:t>ZOPCP</a:t>
            </a:r>
          </a:p>
          <a:p>
            <a:r>
              <a:rPr lang="en-US" sz="2000" dirty="0" smtClean="0"/>
              <a:t>2002</a:t>
            </a:r>
            <a:r>
              <a:rPr lang="hr-HR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pl-PL" sz="2000" dirty="0"/>
              <a:t>Izmjene i dopune ZPC-a iz 1998</a:t>
            </a:r>
            <a:r>
              <a:rPr lang="pl-PL" sz="2000" dirty="0" smtClean="0"/>
              <a:t>.</a:t>
            </a:r>
            <a:r>
              <a:rPr lang="hr-HR" sz="2000" i="1" dirty="0" smtClean="0"/>
              <a:t> </a:t>
            </a:r>
            <a:r>
              <a:rPr lang="hr-HR" sz="2000" i="1" dirty="0"/>
              <a:t>&gt;</a:t>
            </a:r>
            <a:r>
              <a:rPr lang="pt-BR" sz="2000" dirty="0"/>
              <a:t> </a:t>
            </a:r>
            <a:r>
              <a:rPr lang="pt-BR" sz="2000" u="sng" dirty="0"/>
              <a:t>BRISANE odredbe </a:t>
            </a:r>
            <a:r>
              <a:rPr lang="hr-HR" sz="2000" u="sng" dirty="0"/>
              <a:t>č</a:t>
            </a:r>
            <a:r>
              <a:rPr lang="pt-BR" sz="2000" u="sng" dirty="0"/>
              <a:t>l. 93-172 o</a:t>
            </a:r>
            <a:r>
              <a:rPr lang="hr-HR" sz="2000" u="sng" dirty="0"/>
              <a:t> ugovoru o prijevozu robe i putnika </a:t>
            </a:r>
            <a:r>
              <a:rPr lang="hr-HR" sz="2000" dirty="0"/>
              <a:t>&gt; Ugovori o prijevozu u cestovnom prometu više nisu uređeni s posebnim zakonom (</a:t>
            </a:r>
            <a:r>
              <a:rPr lang="hr-HR" sz="2000" i="1" dirty="0" err="1"/>
              <a:t>lex</a:t>
            </a:r>
            <a:r>
              <a:rPr lang="hr-HR" sz="2000" i="1" dirty="0"/>
              <a:t> </a:t>
            </a:r>
            <a:r>
              <a:rPr lang="hr-HR" sz="2000" i="1" dirty="0" err="1"/>
              <a:t>specialis</a:t>
            </a:r>
            <a:r>
              <a:rPr lang="hr-HR" sz="2000" i="1" dirty="0" smtClean="0"/>
              <a:t>)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2018. Zakon o prijevozu u cestovnom prometu (NN 41/2018), čl. 97.</a:t>
            </a:r>
          </a:p>
          <a:p>
            <a:pPr lvl="1"/>
            <a:r>
              <a:rPr lang="hr-HR" sz="1800" dirty="0"/>
              <a:t>„Na prava i obveze ugovornih strana u ugovorima iz stavka 1. ovoga članka koje nastanu u obavljanju prijevoza putnika i tereta u cestovnom prometu te u obavljanju drugih djelatnosti reguliranih ovim Zakonom </a:t>
            </a:r>
            <a:r>
              <a:rPr lang="hr-HR" sz="1800" u="sng" dirty="0"/>
              <a:t>na odgovarajući način primjenjuju se odredbe zakona kojim se uređuju osnove obveznih odnosa, odredbe međunarodnih ugovora i konvencija čiji je potpisnik Republika Hrvatska</a:t>
            </a:r>
            <a:r>
              <a:rPr lang="hr-HR" sz="1800" u="sng" dirty="0" smtClean="0"/>
              <a:t>.”</a:t>
            </a:r>
            <a:endParaRPr lang="hr-HR" sz="1800" u="sng" dirty="0"/>
          </a:p>
          <a:p>
            <a:r>
              <a:rPr lang="en-US" sz="2000" u="sng" dirty="0" smtClean="0">
                <a:solidFill>
                  <a:srgbClr val="FF0000"/>
                </a:solidFill>
              </a:rPr>
              <a:t>PRIMJENA </a:t>
            </a:r>
            <a:r>
              <a:rPr lang="en-US" sz="2000" u="sng" dirty="0">
                <a:solidFill>
                  <a:srgbClr val="FF0000"/>
                </a:solidFill>
              </a:rPr>
              <a:t>ZAKONA O OBVEZNIM </a:t>
            </a:r>
            <a:r>
              <a:rPr lang="en-US" sz="2000" u="sng" dirty="0" smtClean="0">
                <a:solidFill>
                  <a:srgbClr val="FF0000"/>
                </a:solidFill>
              </a:rPr>
              <a:t>ODNOSIMA</a:t>
            </a:r>
            <a:endParaRPr lang="hr-HR" sz="2000" u="sng" dirty="0" smtClean="0">
              <a:solidFill>
                <a:srgbClr val="FF0000"/>
              </a:solidFill>
            </a:endParaRPr>
          </a:p>
          <a:p>
            <a:pPr algn="ctr"/>
            <a:r>
              <a:rPr lang="hr-HR" sz="2000" i="1" u="sng" dirty="0">
                <a:solidFill>
                  <a:schemeClr val="accent3"/>
                </a:solidFill>
              </a:rPr>
              <a:t>Vrlo </a:t>
            </a:r>
            <a:r>
              <a:rPr lang="hr-HR" sz="2000" i="1" u="sng" dirty="0" smtClean="0">
                <a:solidFill>
                  <a:schemeClr val="accent3"/>
                </a:solidFill>
              </a:rPr>
              <a:t>općenite odredbe</a:t>
            </a:r>
            <a:endParaRPr lang="hr-HR" sz="2000" i="1" u="sng" dirty="0">
              <a:solidFill>
                <a:schemeClr val="accent3"/>
              </a:solidFill>
            </a:endParaRPr>
          </a:p>
          <a:p>
            <a:pPr algn="ctr"/>
            <a:r>
              <a:rPr lang="hr-HR" sz="2000" i="1" u="sng" dirty="0" smtClean="0">
                <a:solidFill>
                  <a:schemeClr val="accent3"/>
                </a:solidFill>
              </a:rPr>
              <a:t>Predviđa primjenu posebnih </a:t>
            </a:r>
            <a:r>
              <a:rPr lang="hr-HR" sz="2000" i="1" u="sng" dirty="0">
                <a:solidFill>
                  <a:schemeClr val="accent3"/>
                </a:solidFill>
              </a:rPr>
              <a:t>zakona</a:t>
            </a:r>
          </a:p>
          <a:p>
            <a:pPr algn="ctr"/>
            <a:r>
              <a:rPr lang="hr-HR" sz="2000" i="1" u="sng" dirty="0" smtClean="0">
                <a:solidFill>
                  <a:schemeClr val="accent3"/>
                </a:solidFill>
              </a:rPr>
              <a:t>Nema instituta važnih za oslobođenje od odgovornosti prijevoznika</a:t>
            </a:r>
            <a:endParaRPr lang="hr-HR" sz="2000" i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</a:t>
            </a:r>
            <a:r>
              <a:rPr lang="hr-HR" dirty="0"/>
              <a:t>izvori </a:t>
            </a:r>
            <a:r>
              <a:rPr lang="hr-HR" dirty="0" smtClean="0"/>
              <a:t>– međunarodni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379" y="2011679"/>
            <a:ext cx="10093620" cy="4494223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prstClr val="white"/>
              </a:buClr>
            </a:pPr>
            <a:r>
              <a:rPr lang="pl-PL" sz="2000" dirty="0" smtClean="0">
                <a:solidFill>
                  <a:srgbClr val="FF0000"/>
                </a:solidFill>
              </a:rPr>
              <a:t>Konvencija </a:t>
            </a:r>
            <a:r>
              <a:rPr lang="pl-PL" sz="2000" dirty="0">
                <a:solidFill>
                  <a:srgbClr val="FF0000"/>
                </a:solidFill>
              </a:rPr>
              <a:t>o ugovoru o prijevozu putnika i </a:t>
            </a:r>
            <a:r>
              <a:rPr lang="hr-HR" sz="2000" dirty="0">
                <a:solidFill>
                  <a:srgbClr val="FF0000"/>
                </a:solidFill>
              </a:rPr>
              <a:t>prtljage cestom (CVR) 1973. (NN-MU 12/93)</a:t>
            </a:r>
          </a:p>
          <a:p>
            <a:pPr lvl="1">
              <a:lnSpc>
                <a:spcPct val="120000"/>
              </a:lnSpc>
              <a:buClr>
                <a:prstClr val="white"/>
              </a:buClr>
            </a:pPr>
            <a:r>
              <a:rPr lang="hr-HR" dirty="0" smtClean="0"/>
              <a:t>Područje primjene – SAMO 9 </a:t>
            </a:r>
            <a:r>
              <a:rPr lang="hr-HR" dirty="0"/>
              <a:t>država: </a:t>
            </a:r>
            <a:r>
              <a:rPr lang="hr-HR" dirty="0" smtClean="0"/>
              <a:t>Bosna </a:t>
            </a:r>
            <a:r>
              <a:rPr lang="hr-HR" dirty="0"/>
              <a:t>i Hercegovina, Hrvatska, Češka, Latvija, Crna </a:t>
            </a:r>
            <a:r>
              <a:rPr lang="hr-HR" dirty="0" smtClean="0"/>
              <a:t>Gora, Moldavija, Srbija</a:t>
            </a:r>
            <a:r>
              <a:rPr lang="hr-HR" dirty="0"/>
              <a:t>, Slovačka, Ukrajina</a:t>
            </a:r>
          </a:p>
          <a:p>
            <a:pPr lvl="1">
              <a:buClr>
                <a:prstClr val="white"/>
              </a:buClr>
            </a:pPr>
            <a:r>
              <a:rPr lang="hr-HR" dirty="0"/>
              <a:t>Primjena konvencije:</a:t>
            </a:r>
          </a:p>
          <a:p>
            <a:pPr marL="228600" lvl="1" indent="0">
              <a:buClr>
                <a:prstClr val="white"/>
              </a:buClr>
              <a:buNone/>
            </a:pPr>
            <a:r>
              <a:rPr lang="hr-HR" dirty="0"/>
              <a:t>	</a:t>
            </a:r>
            <a:r>
              <a:rPr lang="hr-HR" dirty="0" smtClean="0"/>
              <a:t>polazište </a:t>
            </a:r>
            <a:r>
              <a:rPr lang="hr-HR" dirty="0"/>
              <a:t>ili odredište putovanja, ili oboje, u </a:t>
            </a:r>
            <a:r>
              <a:rPr lang="hr-HR" dirty="0" smtClean="0"/>
              <a:t>državi stranci</a:t>
            </a:r>
            <a:r>
              <a:rPr lang="hr-HR" dirty="0"/>
              <a:t>, neovisno o državljanstvu i </a:t>
            </a:r>
            <a:r>
              <a:rPr lang="hr-HR" dirty="0" smtClean="0"/>
              <a:t>	prebivalištu putnika</a:t>
            </a:r>
            <a:endParaRPr lang="hr-HR" dirty="0"/>
          </a:p>
          <a:p>
            <a:pPr lvl="1">
              <a:buClr>
                <a:prstClr val="white"/>
              </a:buClr>
            </a:pPr>
            <a:r>
              <a:rPr lang="hr-HR" dirty="0" smtClean="0"/>
              <a:t>Ostale </a:t>
            </a:r>
            <a:r>
              <a:rPr lang="hr-HR" dirty="0"/>
              <a:t>države: </a:t>
            </a:r>
            <a:r>
              <a:rPr lang="hr-HR" u="sng" dirty="0"/>
              <a:t>nacionalni</a:t>
            </a:r>
            <a:r>
              <a:rPr lang="hr-HR" dirty="0"/>
              <a:t> </a:t>
            </a:r>
            <a:r>
              <a:rPr lang="hr-HR" dirty="0" smtClean="0"/>
              <a:t>propisi (!)</a:t>
            </a:r>
          </a:p>
          <a:p>
            <a:pPr marL="228600" lvl="1" indent="0">
              <a:buClr>
                <a:prstClr val="white"/>
              </a:buClr>
              <a:buNone/>
            </a:pPr>
            <a:endParaRPr lang="hr-HR" dirty="0" smtClean="0"/>
          </a:p>
          <a:p>
            <a:pPr marL="228600" lvl="1" indent="0">
              <a:buClr>
                <a:prstClr val="white"/>
              </a:buClr>
              <a:buNone/>
            </a:pPr>
            <a:r>
              <a:rPr lang="hr-HR" dirty="0" smtClean="0"/>
              <a:t>Temelj </a:t>
            </a:r>
            <a:r>
              <a:rPr lang="hr-HR" dirty="0"/>
              <a:t>odgovornosti</a:t>
            </a:r>
            <a:r>
              <a:rPr lang="hr-HR" dirty="0">
                <a:solidFill>
                  <a:prstClr val="white"/>
                </a:solidFill>
              </a:rPr>
              <a:t>: </a:t>
            </a:r>
            <a:r>
              <a:rPr lang="hr-HR" dirty="0">
                <a:solidFill>
                  <a:srgbClr val="FF0000"/>
                </a:solidFill>
              </a:rPr>
              <a:t>relativni kauzalitet </a:t>
            </a:r>
            <a:r>
              <a:rPr lang="hr-HR" dirty="0">
                <a:solidFill>
                  <a:srgbClr val="A5300F">
                    <a:lumMod val="60000"/>
                    <a:lumOff val="40000"/>
                  </a:srgbClr>
                </a:solidFill>
              </a:rPr>
              <a:t>&gt; oslobođenje od odgovornosti:</a:t>
            </a:r>
          </a:p>
          <a:p>
            <a:pPr marL="715963" lvl="0" indent="-192088">
              <a:lnSpc>
                <a:spcPct val="120000"/>
              </a:lnSpc>
              <a:buClr>
                <a:prstClr val="white"/>
              </a:buClr>
              <a:buFont typeface="+mj-lt"/>
              <a:buAutoNum type="arabicPeriod"/>
            </a:pPr>
            <a:r>
              <a:rPr lang="pl-PL" sz="2000" dirty="0">
                <a:solidFill>
                  <a:prstClr val="white"/>
                </a:solidFill>
              </a:rPr>
              <a:t>okolnosti koje prijevoznik, ulaganjem one pažnje koja se u konkretnim okolnostima </a:t>
            </a:r>
            <a:r>
              <a:rPr lang="hr-HR" sz="2000" dirty="0">
                <a:solidFill>
                  <a:prstClr val="white"/>
                </a:solidFill>
              </a:rPr>
              <a:t>tog slučaja od njega zahtijevala, nije </a:t>
            </a:r>
            <a:r>
              <a:rPr lang="pl-PL" sz="2000" dirty="0">
                <a:solidFill>
                  <a:prstClr val="white"/>
                </a:solidFill>
              </a:rPr>
              <a:t>mogao izbjeći i čije posljedice nije mogao </a:t>
            </a:r>
            <a:r>
              <a:rPr lang="hr-HR" sz="2000" dirty="0">
                <a:solidFill>
                  <a:prstClr val="white"/>
                </a:solidFill>
              </a:rPr>
              <a:t>spriječiti</a:t>
            </a:r>
          </a:p>
          <a:p>
            <a:pPr lvl="2">
              <a:lnSpc>
                <a:spcPct val="120000"/>
              </a:lnSpc>
              <a:buClr>
                <a:prstClr val="white"/>
              </a:buClr>
            </a:pPr>
            <a:r>
              <a:rPr lang="hr-HR" dirty="0">
                <a:solidFill>
                  <a:prstClr val="white"/>
                </a:solidFill>
              </a:rPr>
              <a:t>objektivna procjena stupnja dužne pažnje</a:t>
            </a:r>
          </a:p>
          <a:p>
            <a:pPr lvl="2">
              <a:lnSpc>
                <a:spcPct val="120000"/>
              </a:lnSpc>
              <a:buClr>
                <a:prstClr val="white"/>
              </a:buClr>
            </a:pPr>
            <a:r>
              <a:rPr lang="nn-NO" dirty="0">
                <a:solidFill>
                  <a:prstClr val="white"/>
                </a:solidFill>
              </a:rPr>
              <a:t>o</a:t>
            </a:r>
            <a:r>
              <a:rPr lang="hr-HR" dirty="0">
                <a:solidFill>
                  <a:prstClr val="white"/>
                </a:solidFill>
              </a:rPr>
              <a:t>č</a:t>
            </a:r>
            <a:r>
              <a:rPr lang="nn-NO" dirty="0">
                <a:solidFill>
                  <a:prstClr val="white"/>
                </a:solidFill>
              </a:rPr>
              <a:t>ekivani standard srednje pažljivog i</a:t>
            </a:r>
            <a:r>
              <a:rPr lang="hr-HR" dirty="0">
                <a:solidFill>
                  <a:prstClr val="white"/>
                </a:solidFill>
              </a:rPr>
              <a:t> sposobnog prijevoznika</a:t>
            </a:r>
          </a:p>
          <a:p>
            <a:pPr marL="715963" lvl="1" indent="-176213">
              <a:buClr>
                <a:prstClr val="white"/>
              </a:buClr>
              <a:buFont typeface="+mj-lt"/>
              <a:buAutoNum type="arabicPeriod" startAt="2"/>
            </a:pPr>
            <a:r>
              <a:rPr lang="hr-HR" dirty="0">
                <a:solidFill>
                  <a:prstClr val="white"/>
                </a:solidFill>
              </a:rPr>
              <a:t>skrivljena radnja/propust putnika ili </a:t>
            </a:r>
            <a:r>
              <a:rPr lang="hr-HR" dirty="0" smtClean="0">
                <a:solidFill>
                  <a:prstClr val="white"/>
                </a:solidFill>
              </a:rPr>
              <a:t>putnikovo nenormalno </a:t>
            </a:r>
            <a:r>
              <a:rPr lang="hr-HR" dirty="0">
                <a:solidFill>
                  <a:prstClr val="white"/>
                </a:solidFill>
              </a:rPr>
              <a:t>ponašanje</a:t>
            </a:r>
          </a:p>
          <a:p>
            <a:endParaRPr lang="hr-HR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3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naknada štete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44167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“</a:t>
            </a:r>
            <a:r>
              <a:rPr lang="hr-HR" dirty="0" err="1" smtClean="0"/>
              <a:t>...sud...pred</a:t>
            </a:r>
            <a:r>
              <a:rPr lang="hr-HR" dirty="0" smtClean="0"/>
              <a:t> kojim se vodi postupak odlučiti će, </a:t>
            </a:r>
            <a:r>
              <a:rPr lang="hr-HR" u="sng" dirty="0" smtClean="0"/>
              <a:t>u skladu s pravom države u kojoj se nalazi </a:t>
            </a:r>
            <a:r>
              <a:rPr lang="hr-HR" u="sng" dirty="0" err="1" smtClean="0"/>
              <a:t>sud</a:t>
            </a:r>
            <a:r>
              <a:rPr lang="hr-HR" dirty="0" err="1" smtClean="0"/>
              <a:t>...o</a:t>
            </a:r>
            <a:r>
              <a:rPr lang="hr-HR" dirty="0" smtClean="0"/>
              <a:t> </a:t>
            </a:r>
            <a:r>
              <a:rPr lang="pl-PL" dirty="0" smtClean="0"/>
              <a:t>povredama za koje postoji pravo na odštetu uslijed </a:t>
            </a:r>
            <a:r>
              <a:rPr lang="hr-HR" dirty="0" smtClean="0"/>
              <a:t>smrti ili ranjavanja ili bilo koje druge fizičke ili psihičke </a:t>
            </a:r>
            <a:r>
              <a:rPr lang="pl-PL" dirty="0" smtClean="0"/>
              <a:t>povrede uzrokovane putniku, kao i o tome </a:t>
            </a:r>
            <a:r>
              <a:rPr lang="pl-PL" u="sng" dirty="0" smtClean="0"/>
              <a:t>koje osobe </a:t>
            </a:r>
            <a:r>
              <a:rPr lang="hr-HR" u="sng" dirty="0" smtClean="0"/>
              <a:t>su ovlaštene na odštetu </a:t>
            </a:r>
            <a:r>
              <a:rPr lang="hr-HR" dirty="0" smtClean="0"/>
              <a:t>za takve povrede.” (čl. 12 CVR)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250.000 GF putnik/putovanje -</a:t>
            </a:r>
            <a:r>
              <a:rPr lang="pl-PL" dirty="0" smtClean="0">
                <a:solidFill>
                  <a:srgbClr val="FF0000"/>
                </a:solidFill>
              </a:rPr>
              <a:t> osim ako nacionalnim pravom nije predviđeno </a:t>
            </a:r>
            <a:r>
              <a:rPr lang="hr-HR" dirty="0" smtClean="0">
                <a:solidFill>
                  <a:srgbClr val="FF0000"/>
                </a:solidFill>
              </a:rPr>
              <a:t>VIŠE</a:t>
            </a:r>
          </a:p>
          <a:p>
            <a:r>
              <a:rPr lang="hr-HR" dirty="0" smtClean="0"/>
              <a:t>500 GF/</a:t>
            </a:r>
            <a:r>
              <a:rPr lang="hr-HR" dirty="0" err="1" smtClean="0"/>
              <a:t>koleto</a:t>
            </a:r>
            <a:r>
              <a:rPr lang="hr-HR" dirty="0" smtClean="0"/>
              <a:t> predane prtljage ili 2.000 GF/putniku</a:t>
            </a:r>
          </a:p>
          <a:p>
            <a:r>
              <a:rPr lang="pl-PL" dirty="0" smtClean="0"/>
              <a:t>1.000 </a:t>
            </a:r>
            <a:r>
              <a:rPr lang="pl-PL" dirty="0" smtClean="0"/>
              <a:t>GF po putniku </a:t>
            </a:r>
            <a:r>
              <a:rPr lang="pl-PL" dirty="0" smtClean="0"/>
              <a:t>za ručnu prtljagu</a:t>
            </a:r>
          </a:p>
          <a:p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gubitak prava na ograničenje:</a:t>
            </a:r>
            <a:r>
              <a:rPr lang="hr-HR" dirty="0" smtClean="0"/>
              <a:t>	namjera ili krajnja nepažnja</a:t>
            </a:r>
          </a:p>
          <a:p>
            <a:endParaRPr lang="hr-HR" dirty="0" smtClean="0"/>
          </a:p>
          <a:p>
            <a:pPr algn="ctr"/>
            <a:r>
              <a:rPr lang="hr-HR" b="1" i="1" dirty="0" smtClean="0">
                <a:solidFill>
                  <a:schemeClr val="accent3"/>
                </a:solidFill>
              </a:rPr>
              <a:t>Koliko je predviđeno hrvatskim pravom?</a:t>
            </a:r>
          </a:p>
          <a:p>
            <a:pPr>
              <a:buNone/>
            </a:pPr>
            <a:r>
              <a:rPr lang="hr-HR" dirty="0" smtClean="0"/>
              <a:t>	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181/2011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Uredba 181/2011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7972" y="2011679"/>
            <a:ext cx="9999027" cy="460983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hr-HR" sz="2400" dirty="0" smtClean="0"/>
              <a:t>Uređuje p</a:t>
            </a:r>
            <a:r>
              <a:rPr lang="en-US" sz="2400" dirty="0" err="1" smtClean="0"/>
              <a:t>rava</a:t>
            </a:r>
            <a:r>
              <a:rPr lang="en-US" sz="2400" dirty="0" smtClean="0"/>
              <a:t> </a:t>
            </a:r>
            <a:r>
              <a:rPr lang="en-US" sz="2400" dirty="0" err="1"/>
              <a:t>putnika</a:t>
            </a:r>
            <a:r>
              <a:rPr lang="en-US" sz="2400" dirty="0"/>
              <a:t> u </a:t>
            </a:r>
            <a:r>
              <a:rPr lang="en-US" sz="2400" dirty="0" err="1" smtClean="0"/>
              <a:t>slučaju</a:t>
            </a:r>
            <a:r>
              <a:rPr lang="hr-HR" sz="24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otkazivanja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prijevoza</a:t>
            </a:r>
            <a:r>
              <a:rPr lang="en-US" sz="2400" dirty="0" smtClean="0"/>
              <a:t>,</a:t>
            </a:r>
            <a:endParaRPr lang="hr-HR" sz="2400" dirty="0" smtClean="0"/>
          </a:p>
          <a:p>
            <a:pPr lvl="1">
              <a:spcBef>
                <a:spcPts val="600"/>
              </a:spcBef>
            </a:pPr>
            <a:r>
              <a:rPr lang="en-US" sz="2400" dirty="0" err="1" smtClean="0">
                <a:solidFill>
                  <a:srgbClr val="FF0000"/>
                </a:solidFill>
              </a:rPr>
              <a:t>zakašnjenja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u </a:t>
            </a:r>
            <a:r>
              <a:rPr lang="en-US" sz="2400" dirty="0" err="1">
                <a:solidFill>
                  <a:srgbClr val="FF0000"/>
                </a:solidFill>
              </a:rPr>
              <a:t>polasku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hr-HR" sz="2400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„</a:t>
            </a:r>
            <a:r>
              <a:rPr lang="en-US" sz="2400" dirty="0" err="1">
                <a:solidFill>
                  <a:srgbClr val="FF0000"/>
                </a:solidFill>
              </a:rPr>
              <a:t>overbookinga</a:t>
            </a:r>
            <a:r>
              <a:rPr lang="en-US" sz="2400" dirty="0" smtClean="0"/>
              <a:t>”</a:t>
            </a:r>
            <a:endParaRPr lang="hr-HR" sz="2400" dirty="0" smtClean="0"/>
          </a:p>
          <a:p>
            <a:pPr marL="228600" lvl="1" indent="0">
              <a:spcBef>
                <a:spcPts val="600"/>
              </a:spcBef>
              <a:buNone/>
            </a:pP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linij</a:t>
            </a:r>
            <a:r>
              <a:rPr lang="hr-HR" sz="2400" smtClean="0"/>
              <a:t>ama</a:t>
            </a:r>
            <a:r>
              <a:rPr lang="en-US" sz="2400" smtClean="0"/>
              <a:t> </a:t>
            </a:r>
            <a:r>
              <a:rPr lang="en-US" sz="2400" dirty="0"/>
              <a:t>≥ 250 </a:t>
            </a:r>
            <a:r>
              <a:rPr lang="en-US" sz="2400" dirty="0" smtClean="0"/>
              <a:t>km</a:t>
            </a:r>
            <a:endParaRPr lang="hr-HR" sz="2400" dirty="0" smtClean="0"/>
          </a:p>
          <a:p>
            <a:pPr marL="228600" lvl="1" indent="0">
              <a:spcBef>
                <a:spcPts val="600"/>
              </a:spcBef>
              <a:buNone/>
            </a:pPr>
            <a:endParaRPr lang="hr-HR" sz="2400" dirty="0"/>
          </a:p>
          <a:p>
            <a:pPr lvl="1">
              <a:spcBef>
                <a:spcPts val="600"/>
              </a:spcBef>
            </a:pPr>
            <a:r>
              <a:rPr lang="hr-HR" sz="2400" dirty="0" smtClean="0"/>
              <a:t>Izračun naknade štete?</a:t>
            </a:r>
            <a:endParaRPr lang="en-US" sz="2400" dirty="0"/>
          </a:p>
          <a:p>
            <a:pPr algn="just"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7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osiguranje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Odgovornost cestovnog prijevoznika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Automobilsko osiguranje (AO)</a:t>
            </a:r>
          </a:p>
          <a:p>
            <a:pPr lvl="1"/>
            <a:r>
              <a:rPr lang="pl-PL" dirty="0"/>
              <a:t>Zakon o obveznim osiguranjima u prometu </a:t>
            </a:r>
            <a:r>
              <a:rPr lang="pl-PL" dirty="0" smtClean="0"/>
              <a:t>(NN</a:t>
            </a:r>
            <a:r>
              <a:rPr lang="nn-NO" dirty="0" smtClean="0"/>
              <a:t> </a:t>
            </a:r>
            <a:r>
              <a:rPr lang="nn-NO" dirty="0"/>
              <a:t>151/05, 36/09, 75/09 i 76/13</a:t>
            </a:r>
            <a:r>
              <a:rPr lang="pl-PL" dirty="0" smtClean="0"/>
              <a:t>)</a:t>
            </a:r>
            <a:endParaRPr lang="hr-HR" dirty="0" smtClean="0"/>
          </a:p>
          <a:p>
            <a:pPr lvl="1"/>
            <a:r>
              <a:rPr lang="pt-BR" dirty="0"/>
              <a:t>Najniža osigurana svota temeljem ugovora o osiguranju od </a:t>
            </a:r>
            <a:r>
              <a:rPr lang="hr-HR" dirty="0" smtClean="0"/>
              <a:t>AO (u slučaju </a:t>
            </a:r>
            <a:r>
              <a:rPr lang="hr-HR" dirty="0"/>
              <a:t>štete zbog smrti, tjelesne ozljede i oštećenja </a:t>
            </a:r>
            <a:r>
              <a:rPr lang="hr-HR" dirty="0" smtClean="0"/>
              <a:t>zdravlja) </a:t>
            </a:r>
            <a:r>
              <a:rPr lang="hr-H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iznosa od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42,750.000 HRK</a:t>
            </a:r>
          </a:p>
          <a:p>
            <a:pPr marL="228600" lvl="1" indent="0">
              <a:buNone/>
            </a:pPr>
            <a:endParaRPr lang="hr-HR" dirty="0"/>
          </a:p>
          <a:p>
            <a:pPr marL="174625" lvl="1" indent="-174625"/>
            <a:r>
              <a:rPr lang="hr-H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Obvezno osiguranje putnika</a:t>
            </a:r>
          </a:p>
          <a:p>
            <a:pPr lvl="1"/>
            <a:r>
              <a:rPr lang="hr-HR" dirty="0" smtClean="0"/>
              <a:t>Zakon o obveznim osiguranjima u prometu </a:t>
            </a:r>
            <a:endParaRPr lang="hr-HR" dirty="0" smtClean="0"/>
          </a:p>
          <a:p>
            <a:pPr lvl="1"/>
            <a:r>
              <a:rPr lang="hr-HR" dirty="0" smtClean="0"/>
              <a:t>Uvjet </a:t>
            </a:r>
            <a:r>
              <a:rPr lang="hr-HR" dirty="0" smtClean="0"/>
              <a:t>za pružanje usluge javnog putničkog prijevoza</a:t>
            </a:r>
          </a:p>
          <a:p>
            <a:pPr lvl="1"/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40 tis. HRK/putnik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 slučaj smrti –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neovisno o odgovornosti prijevoznika</a:t>
            </a:r>
          </a:p>
          <a:p>
            <a:pPr lvl="1">
              <a:buNone/>
            </a:pPr>
            <a:endParaRPr lang="hr-HR" dirty="0" smtClean="0"/>
          </a:p>
          <a:p>
            <a:pPr marL="177800" lvl="1" indent="-177800"/>
            <a:r>
              <a:rPr lang="hr-H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Osiguranje profesionalne djelatnosti</a:t>
            </a:r>
          </a:p>
        </p:txBody>
      </p:sp>
    </p:spTree>
    <p:extLst>
      <p:ext uri="{BB962C8B-B14F-4D97-AF65-F5344CB8AC3E}">
        <p14:creationId xmlns:p14="http://schemas.microsoft.com/office/powerpoint/2010/main" val="8136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913</TotalTime>
  <Words>432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Cestovni Prijevoz putnika – odgovornost cestovnog prijevoznika</vt:lpstr>
      <vt:lpstr>PowerPoint Presentation</vt:lpstr>
      <vt:lpstr>Pravni izvori - DOMAĆI</vt:lpstr>
      <vt:lpstr>Pravni izvori – međunarodni</vt:lpstr>
      <vt:lpstr>naknada štete</vt:lpstr>
      <vt:lpstr>Uredba 181/2011</vt:lpstr>
      <vt:lpstr>Uredba 181/2011</vt:lpstr>
      <vt:lpstr>osiguranje</vt:lpstr>
      <vt:lpstr>Odgovornost cestovnog prijevoznika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Cestovni Prijevoz putnika – odgovornost cestovnog prijevoznika</dc:title>
  <dc:creator>Iva Savić</dc:creator>
  <cp:lastModifiedBy>Iva Savić</cp:lastModifiedBy>
  <cp:revision>52</cp:revision>
  <dcterms:created xsi:type="dcterms:W3CDTF">2017-04-18T13:00:38Z</dcterms:created>
  <dcterms:modified xsi:type="dcterms:W3CDTF">2019-03-25T15:06:40Z</dcterms:modified>
</cp:coreProperties>
</file>