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78" r:id="rId5"/>
    <p:sldId id="262" r:id="rId6"/>
    <p:sldId id="277" r:id="rId7"/>
    <p:sldId id="264" r:id="rId8"/>
    <p:sldId id="279" r:id="rId9"/>
    <p:sldId id="280" r:id="rId10"/>
    <p:sldId id="265" r:id="rId11"/>
    <p:sldId id="267" r:id="rId12"/>
    <p:sldId id="281" r:id="rId13"/>
    <p:sldId id="270" r:id="rId14"/>
    <p:sldId id="282" r:id="rId15"/>
    <p:sldId id="283" r:id="rId16"/>
    <p:sldId id="271" r:id="rId17"/>
    <p:sldId id="285" r:id="rId18"/>
    <p:sldId id="286" r:id="rId19"/>
    <p:sldId id="287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1"/>
  </p:normalViewPr>
  <p:slideViewPr>
    <p:cSldViewPr snapToGrid="0" snapToObjects="1">
      <p:cViewPr varScale="1">
        <p:scale>
          <a:sx n="74" d="100"/>
          <a:sy n="74" d="100"/>
        </p:scale>
        <p:origin x="1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ACB79-EB48-4B89-99CB-AC872254D563}" type="doc">
      <dgm:prSet loTypeId="urn:microsoft.com/office/officeart/2005/8/layout/vList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8EFCD2C-67EE-450A-AE94-B523CC322720}">
      <dgm:prSet/>
      <dgm:spPr/>
      <dgm:t>
        <a:bodyPr/>
        <a:lstStyle/>
        <a:p>
          <a:r>
            <a:rPr lang="en-US" baseline="0"/>
            <a:t>“Liberal Government of Judges” (Adam Sulikowski)</a:t>
          </a:r>
          <a:endParaRPr lang="en-US"/>
        </a:p>
      </dgm:t>
    </dgm:pt>
    <dgm:pt modelId="{91B5FC5E-E688-43F8-98AE-F455CEB3A029}" type="parTrans" cxnId="{43E6791F-F585-4365-BC60-98F274CDF258}">
      <dgm:prSet/>
      <dgm:spPr/>
      <dgm:t>
        <a:bodyPr/>
        <a:lstStyle/>
        <a:p>
          <a:endParaRPr lang="en-US"/>
        </a:p>
      </dgm:t>
    </dgm:pt>
    <dgm:pt modelId="{B3133731-E2C0-48FC-905B-61A155EE3253}" type="sibTrans" cxnId="{43E6791F-F585-4365-BC60-98F274CDF258}">
      <dgm:prSet/>
      <dgm:spPr/>
      <dgm:t>
        <a:bodyPr/>
        <a:lstStyle/>
        <a:p>
          <a:endParaRPr lang="en-US"/>
        </a:p>
      </dgm:t>
    </dgm:pt>
    <dgm:pt modelId="{F4495EC2-2D30-4D80-9F68-7C7C1FD236E2}">
      <dgm:prSet/>
      <dgm:spPr/>
      <dgm:t>
        <a:bodyPr/>
        <a:lstStyle/>
        <a:p>
          <a:r>
            <a:rPr lang="en-US" baseline="0"/>
            <a:t>The Rise of Neoliberalism  (cf. for a critical assessment Ran Hirschl, </a:t>
          </a:r>
          <a:r>
            <a:rPr lang="en-US" i="1" baseline="0"/>
            <a:t>Towards Juristocracy: The Origins and Consequences of the New Constitutionalism</a:t>
          </a:r>
          <a:r>
            <a:rPr lang="en-US" baseline="0"/>
            <a:t>, 2007)</a:t>
          </a:r>
          <a:endParaRPr lang="en-US"/>
        </a:p>
      </dgm:t>
    </dgm:pt>
    <dgm:pt modelId="{8AA61887-9062-4C14-BCC0-C21CF5EEAB46}" type="parTrans" cxnId="{48A6A5F3-FE9F-47B3-8BE4-3353F0690C41}">
      <dgm:prSet/>
      <dgm:spPr/>
      <dgm:t>
        <a:bodyPr/>
        <a:lstStyle/>
        <a:p>
          <a:endParaRPr lang="en-US"/>
        </a:p>
      </dgm:t>
    </dgm:pt>
    <dgm:pt modelId="{26F9C412-BD26-4EF7-BAC4-0F858E1862FD}" type="sibTrans" cxnId="{48A6A5F3-FE9F-47B3-8BE4-3353F0690C41}">
      <dgm:prSet/>
      <dgm:spPr/>
      <dgm:t>
        <a:bodyPr/>
        <a:lstStyle/>
        <a:p>
          <a:endParaRPr lang="en-US"/>
        </a:p>
      </dgm:t>
    </dgm:pt>
    <dgm:pt modelId="{17808759-BB0B-4503-9C78-261012B2C97B}">
      <dgm:prSet/>
      <dgm:spPr/>
      <dgm:t>
        <a:bodyPr/>
        <a:lstStyle/>
        <a:p>
          <a:r>
            <a:rPr lang="en-GB" baseline="0" noProof="0" dirty="0"/>
            <a:t>The political elite is unaware of the enormous power of courts exercising constitutional review =&gt; non-political nominations to the courts</a:t>
          </a:r>
          <a:endParaRPr lang="en-GB" noProof="0" dirty="0"/>
        </a:p>
      </dgm:t>
    </dgm:pt>
    <dgm:pt modelId="{3A117DF3-0E74-4855-A524-CF7C3EDC759C}" type="parTrans" cxnId="{496283F5-CD2F-40B8-A010-6CF22429BDAC}">
      <dgm:prSet/>
      <dgm:spPr/>
      <dgm:t>
        <a:bodyPr/>
        <a:lstStyle/>
        <a:p>
          <a:endParaRPr lang="en-US"/>
        </a:p>
      </dgm:t>
    </dgm:pt>
    <dgm:pt modelId="{F3DA6CCF-9F34-4E80-965A-01E9F2A4E957}" type="sibTrans" cxnId="{496283F5-CD2F-40B8-A010-6CF22429BDAC}">
      <dgm:prSet/>
      <dgm:spPr/>
      <dgm:t>
        <a:bodyPr/>
        <a:lstStyle/>
        <a:p>
          <a:endParaRPr lang="en-US"/>
        </a:p>
      </dgm:t>
    </dgm:pt>
    <dgm:pt modelId="{7E30FEC2-6F89-CF40-B658-C35502AB3817}" type="pres">
      <dgm:prSet presAssocID="{A3CACB79-EB48-4B89-99CB-AC872254D563}" presName="linear" presStyleCnt="0">
        <dgm:presLayoutVars>
          <dgm:animLvl val="lvl"/>
          <dgm:resizeHandles val="exact"/>
        </dgm:presLayoutVars>
      </dgm:prSet>
      <dgm:spPr/>
    </dgm:pt>
    <dgm:pt modelId="{6EDEDCB5-F21F-0D47-AFF6-85694C556F2E}" type="pres">
      <dgm:prSet presAssocID="{68EFCD2C-67EE-450A-AE94-B523CC3227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F3788A-E2C4-3E42-B32B-388DAF87CBDE}" type="pres">
      <dgm:prSet presAssocID="{B3133731-E2C0-48FC-905B-61A155EE3253}" presName="spacer" presStyleCnt="0"/>
      <dgm:spPr/>
    </dgm:pt>
    <dgm:pt modelId="{DEA2F52F-20CA-9142-8B34-02B8271ECB56}" type="pres">
      <dgm:prSet presAssocID="{F4495EC2-2D30-4D80-9F68-7C7C1FD236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6B6B5B-31A6-724C-B4CC-7082583D6E8F}" type="pres">
      <dgm:prSet presAssocID="{26F9C412-BD26-4EF7-BAC4-0F858E1862FD}" presName="spacer" presStyleCnt="0"/>
      <dgm:spPr/>
    </dgm:pt>
    <dgm:pt modelId="{3E2C6386-2127-5449-B6B7-F302A294317C}" type="pres">
      <dgm:prSet presAssocID="{17808759-BB0B-4503-9C78-261012B2C9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3E6791F-F585-4365-BC60-98F274CDF258}" srcId="{A3CACB79-EB48-4B89-99CB-AC872254D563}" destId="{68EFCD2C-67EE-450A-AE94-B523CC322720}" srcOrd="0" destOrd="0" parTransId="{91B5FC5E-E688-43F8-98AE-F455CEB3A029}" sibTransId="{B3133731-E2C0-48FC-905B-61A155EE3253}"/>
    <dgm:cxn modelId="{BDB26C80-B017-F24D-BDDB-93CD7723A53B}" type="presOf" srcId="{68EFCD2C-67EE-450A-AE94-B523CC322720}" destId="{6EDEDCB5-F21F-0D47-AFF6-85694C556F2E}" srcOrd="0" destOrd="0" presId="urn:microsoft.com/office/officeart/2005/8/layout/vList2"/>
    <dgm:cxn modelId="{0530CC90-8ACF-1144-992F-2A297F347D75}" type="presOf" srcId="{A3CACB79-EB48-4B89-99CB-AC872254D563}" destId="{7E30FEC2-6F89-CF40-B658-C35502AB3817}" srcOrd="0" destOrd="0" presId="urn:microsoft.com/office/officeart/2005/8/layout/vList2"/>
    <dgm:cxn modelId="{A3F8C6D8-7D7C-004A-919B-B4874FB08E2B}" type="presOf" srcId="{F4495EC2-2D30-4D80-9F68-7C7C1FD236E2}" destId="{DEA2F52F-20CA-9142-8B34-02B8271ECB56}" srcOrd="0" destOrd="0" presId="urn:microsoft.com/office/officeart/2005/8/layout/vList2"/>
    <dgm:cxn modelId="{48A6A5F3-FE9F-47B3-8BE4-3353F0690C41}" srcId="{A3CACB79-EB48-4B89-99CB-AC872254D563}" destId="{F4495EC2-2D30-4D80-9F68-7C7C1FD236E2}" srcOrd="1" destOrd="0" parTransId="{8AA61887-9062-4C14-BCC0-C21CF5EEAB46}" sibTransId="{26F9C412-BD26-4EF7-BAC4-0F858E1862FD}"/>
    <dgm:cxn modelId="{496283F5-CD2F-40B8-A010-6CF22429BDAC}" srcId="{A3CACB79-EB48-4B89-99CB-AC872254D563}" destId="{17808759-BB0B-4503-9C78-261012B2C97B}" srcOrd="2" destOrd="0" parTransId="{3A117DF3-0E74-4855-A524-CF7C3EDC759C}" sibTransId="{F3DA6CCF-9F34-4E80-965A-01E9F2A4E957}"/>
    <dgm:cxn modelId="{3941B5FC-57E3-A943-A291-4DF1326E92BA}" type="presOf" srcId="{17808759-BB0B-4503-9C78-261012B2C97B}" destId="{3E2C6386-2127-5449-B6B7-F302A294317C}" srcOrd="0" destOrd="0" presId="urn:microsoft.com/office/officeart/2005/8/layout/vList2"/>
    <dgm:cxn modelId="{953E7E1F-3892-C846-A128-9C194736571E}" type="presParOf" srcId="{7E30FEC2-6F89-CF40-B658-C35502AB3817}" destId="{6EDEDCB5-F21F-0D47-AFF6-85694C556F2E}" srcOrd="0" destOrd="0" presId="urn:microsoft.com/office/officeart/2005/8/layout/vList2"/>
    <dgm:cxn modelId="{89C39E26-E956-D14A-A20A-0175058A6A9B}" type="presParOf" srcId="{7E30FEC2-6F89-CF40-B658-C35502AB3817}" destId="{9AF3788A-E2C4-3E42-B32B-388DAF87CBDE}" srcOrd="1" destOrd="0" presId="urn:microsoft.com/office/officeart/2005/8/layout/vList2"/>
    <dgm:cxn modelId="{8837759F-A432-6F4B-B935-353254C1F470}" type="presParOf" srcId="{7E30FEC2-6F89-CF40-B658-C35502AB3817}" destId="{DEA2F52F-20CA-9142-8B34-02B8271ECB56}" srcOrd="2" destOrd="0" presId="urn:microsoft.com/office/officeart/2005/8/layout/vList2"/>
    <dgm:cxn modelId="{76B14294-BE2F-644F-9982-2C927CA2656B}" type="presParOf" srcId="{7E30FEC2-6F89-CF40-B658-C35502AB3817}" destId="{C46B6B5B-31A6-724C-B4CC-7082583D6E8F}" srcOrd="3" destOrd="0" presId="urn:microsoft.com/office/officeart/2005/8/layout/vList2"/>
    <dgm:cxn modelId="{72B20F11-A21E-D04F-B5C6-5AB0E4673E52}" type="presParOf" srcId="{7E30FEC2-6F89-CF40-B658-C35502AB3817}" destId="{3E2C6386-2127-5449-B6B7-F302A29431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17ADB-37C0-4AC5-87ED-782A3F078D84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71E83B2-809D-4C77-8E85-F0222355065A}">
      <dgm:prSet/>
      <dgm:spPr/>
      <dgm:t>
        <a:bodyPr/>
        <a:lstStyle/>
        <a:p>
          <a:r>
            <a:rPr lang="en-GB"/>
            <a:t>The Politicians realize that the ConCourts are able to affect domestic politics (the first government of PiS in Poland, the beginning of this century in the Czech Republic)</a:t>
          </a:r>
          <a:endParaRPr lang="en-US"/>
        </a:p>
      </dgm:t>
    </dgm:pt>
    <dgm:pt modelId="{87F55E86-D189-47D7-96F6-DA909DF4248E}" type="parTrans" cxnId="{AD416991-A1C1-4E7D-A944-3DC64BAE6A48}">
      <dgm:prSet/>
      <dgm:spPr/>
      <dgm:t>
        <a:bodyPr/>
        <a:lstStyle/>
        <a:p>
          <a:endParaRPr lang="en-US"/>
        </a:p>
      </dgm:t>
    </dgm:pt>
    <dgm:pt modelId="{AAE1C8A8-05B6-4B9F-B77B-226E02FFFC8C}" type="sibTrans" cxnId="{AD416991-A1C1-4E7D-A944-3DC64BAE6A48}">
      <dgm:prSet/>
      <dgm:spPr/>
      <dgm:t>
        <a:bodyPr/>
        <a:lstStyle/>
        <a:p>
          <a:endParaRPr lang="en-US"/>
        </a:p>
      </dgm:t>
    </dgm:pt>
    <dgm:pt modelId="{B8BFF289-EAC4-438F-B358-E3289A27D431}">
      <dgm:prSet/>
      <dgm:spPr/>
      <dgm:t>
        <a:bodyPr/>
        <a:lstStyle/>
        <a:p>
          <a:r>
            <a:rPr lang="en-GB"/>
            <a:t>The change in the 21 Century: politicians are much more proactive vis-à-vis using their power to influence the composition of the tribunal</a:t>
          </a:r>
          <a:endParaRPr lang="en-US"/>
        </a:p>
      </dgm:t>
    </dgm:pt>
    <dgm:pt modelId="{271B0282-C954-4D0A-B856-6A8FBF963F07}" type="parTrans" cxnId="{995B8B82-CAAC-40B5-B2AD-CB271F8D7219}">
      <dgm:prSet/>
      <dgm:spPr/>
      <dgm:t>
        <a:bodyPr/>
        <a:lstStyle/>
        <a:p>
          <a:endParaRPr lang="en-US"/>
        </a:p>
      </dgm:t>
    </dgm:pt>
    <dgm:pt modelId="{D41C8A8B-B2E2-4DA9-BB34-F599C04A3250}" type="sibTrans" cxnId="{995B8B82-CAAC-40B5-B2AD-CB271F8D7219}">
      <dgm:prSet/>
      <dgm:spPr/>
      <dgm:t>
        <a:bodyPr/>
        <a:lstStyle/>
        <a:p>
          <a:endParaRPr lang="en-US"/>
        </a:p>
      </dgm:t>
    </dgm:pt>
    <dgm:pt modelId="{3ADD18ED-3FB2-4265-8251-E94CF9520ED3}">
      <dgm:prSet/>
      <dgm:spPr/>
      <dgm:t>
        <a:bodyPr/>
        <a:lstStyle/>
        <a:p>
          <a:r>
            <a:rPr lang="en-GB"/>
            <a:t>The appointment procedure has become overtly political X it is in conflict with the foundational fiction of non-political legal reasoning</a:t>
          </a:r>
          <a:endParaRPr lang="en-US"/>
        </a:p>
      </dgm:t>
    </dgm:pt>
    <dgm:pt modelId="{4C568731-4A38-4635-97D8-9FF993AAC166}" type="parTrans" cxnId="{80FE865E-8842-4E47-BED0-FA9ED98977D9}">
      <dgm:prSet/>
      <dgm:spPr/>
      <dgm:t>
        <a:bodyPr/>
        <a:lstStyle/>
        <a:p>
          <a:endParaRPr lang="en-US"/>
        </a:p>
      </dgm:t>
    </dgm:pt>
    <dgm:pt modelId="{922BAB89-2456-467E-96F8-EABE238FBCFC}" type="sibTrans" cxnId="{80FE865E-8842-4E47-BED0-FA9ED98977D9}">
      <dgm:prSet/>
      <dgm:spPr/>
      <dgm:t>
        <a:bodyPr/>
        <a:lstStyle/>
        <a:p>
          <a:endParaRPr lang="en-US"/>
        </a:p>
      </dgm:t>
    </dgm:pt>
    <dgm:pt modelId="{B180E2CB-D68B-9846-A2BC-1C686F6DAA01}" type="pres">
      <dgm:prSet presAssocID="{27917ADB-37C0-4AC5-87ED-782A3F078D84}" presName="Name0" presStyleCnt="0">
        <dgm:presLayoutVars>
          <dgm:dir/>
          <dgm:animLvl val="lvl"/>
          <dgm:resizeHandles val="exact"/>
        </dgm:presLayoutVars>
      </dgm:prSet>
      <dgm:spPr/>
    </dgm:pt>
    <dgm:pt modelId="{9A6304FA-27B2-8A46-82E8-3C864E5B271B}" type="pres">
      <dgm:prSet presAssocID="{3ADD18ED-3FB2-4265-8251-E94CF9520ED3}" presName="boxAndChildren" presStyleCnt="0"/>
      <dgm:spPr/>
    </dgm:pt>
    <dgm:pt modelId="{2D700B48-2E80-244C-BB0E-B2B8606A14EA}" type="pres">
      <dgm:prSet presAssocID="{3ADD18ED-3FB2-4265-8251-E94CF9520ED3}" presName="parentTextBox" presStyleLbl="node1" presStyleIdx="0" presStyleCnt="3"/>
      <dgm:spPr/>
    </dgm:pt>
    <dgm:pt modelId="{51BEC715-0D37-A741-A93D-F0589B1C129C}" type="pres">
      <dgm:prSet presAssocID="{D41C8A8B-B2E2-4DA9-BB34-F599C04A3250}" presName="sp" presStyleCnt="0"/>
      <dgm:spPr/>
    </dgm:pt>
    <dgm:pt modelId="{58E520E6-5C35-F44B-B151-9A45EFCCF755}" type="pres">
      <dgm:prSet presAssocID="{B8BFF289-EAC4-438F-B358-E3289A27D431}" presName="arrowAndChildren" presStyleCnt="0"/>
      <dgm:spPr/>
    </dgm:pt>
    <dgm:pt modelId="{8396E069-D5D9-EB40-A2E5-91442418E520}" type="pres">
      <dgm:prSet presAssocID="{B8BFF289-EAC4-438F-B358-E3289A27D431}" presName="parentTextArrow" presStyleLbl="node1" presStyleIdx="1" presStyleCnt="3"/>
      <dgm:spPr/>
    </dgm:pt>
    <dgm:pt modelId="{64169A1E-88F4-AB4C-AA77-1CA58F43AF19}" type="pres">
      <dgm:prSet presAssocID="{AAE1C8A8-05B6-4B9F-B77B-226E02FFFC8C}" presName="sp" presStyleCnt="0"/>
      <dgm:spPr/>
    </dgm:pt>
    <dgm:pt modelId="{D9E0FE11-8FDA-5344-9877-7B0102F6495C}" type="pres">
      <dgm:prSet presAssocID="{171E83B2-809D-4C77-8E85-F0222355065A}" presName="arrowAndChildren" presStyleCnt="0"/>
      <dgm:spPr/>
    </dgm:pt>
    <dgm:pt modelId="{E1935E5A-8F89-154E-80EE-469BE322714A}" type="pres">
      <dgm:prSet presAssocID="{171E83B2-809D-4C77-8E85-F0222355065A}" presName="parentTextArrow" presStyleLbl="node1" presStyleIdx="2" presStyleCnt="3"/>
      <dgm:spPr/>
    </dgm:pt>
  </dgm:ptLst>
  <dgm:cxnLst>
    <dgm:cxn modelId="{59A90138-3952-B448-9B71-969FABF9B2E1}" type="presOf" srcId="{B8BFF289-EAC4-438F-B358-E3289A27D431}" destId="{8396E069-D5D9-EB40-A2E5-91442418E520}" srcOrd="0" destOrd="0" presId="urn:microsoft.com/office/officeart/2005/8/layout/process4"/>
    <dgm:cxn modelId="{80FE865E-8842-4E47-BED0-FA9ED98977D9}" srcId="{27917ADB-37C0-4AC5-87ED-782A3F078D84}" destId="{3ADD18ED-3FB2-4265-8251-E94CF9520ED3}" srcOrd="2" destOrd="0" parTransId="{4C568731-4A38-4635-97D8-9FF993AAC166}" sibTransId="{922BAB89-2456-467E-96F8-EABE238FBCFC}"/>
    <dgm:cxn modelId="{995B8B82-CAAC-40B5-B2AD-CB271F8D7219}" srcId="{27917ADB-37C0-4AC5-87ED-782A3F078D84}" destId="{B8BFF289-EAC4-438F-B358-E3289A27D431}" srcOrd="1" destOrd="0" parTransId="{271B0282-C954-4D0A-B856-6A8FBF963F07}" sibTransId="{D41C8A8B-B2E2-4DA9-BB34-F599C04A3250}"/>
    <dgm:cxn modelId="{AD416991-A1C1-4E7D-A944-3DC64BAE6A48}" srcId="{27917ADB-37C0-4AC5-87ED-782A3F078D84}" destId="{171E83B2-809D-4C77-8E85-F0222355065A}" srcOrd="0" destOrd="0" parTransId="{87F55E86-D189-47D7-96F6-DA909DF4248E}" sibTransId="{AAE1C8A8-05B6-4B9F-B77B-226E02FFFC8C}"/>
    <dgm:cxn modelId="{E9A36398-DAEE-0840-B43C-BD23FAFAE6A2}" type="presOf" srcId="{3ADD18ED-3FB2-4265-8251-E94CF9520ED3}" destId="{2D700B48-2E80-244C-BB0E-B2B8606A14EA}" srcOrd="0" destOrd="0" presId="urn:microsoft.com/office/officeart/2005/8/layout/process4"/>
    <dgm:cxn modelId="{012748A5-EED6-AD47-BA90-C5F1622B22F6}" type="presOf" srcId="{171E83B2-809D-4C77-8E85-F0222355065A}" destId="{E1935E5A-8F89-154E-80EE-469BE322714A}" srcOrd="0" destOrd="0" presId="urn:microsoft.com/office/officeart/2005/8/layout/process4"/>
    <dgm:cxn modelId="{77C9F0CA-40B4-2542-90BC-7B8024E44AC9}" type="presOf" srcId="{27917ADB-37C0-4AC5-87ED-782A3F078D84}" destId="{B180E2CB-D68B-9846-A2BC-1C686F6DAA01}" srcOrd="0" destOrd="0" presId="urn:microsoft.com/office/officeart/2005/8/layout/process4"/>
    <dgm:cxn modelId="{12F61255-43FB-4C4C-B038-45CD69EB7920}" type="presParOf" srcId="{B180E2CB-D68B-9846-A2BC-1C686F6DAA01}" destId="{9A6304FA-27B2-8A46-82E8-3C864E5B271B}" srcOrd="0" destOrd="0" presId="urn:microsoft.com/office/officeart/2005/8/layout/process4"/>
    <dgm:cxn modelId="{7882C903-D2AC-B347-8DE5-88F4DA46B47A}" type="presParOf" srcId="{9A6304FA-27B2-8A46-82E8-3C864E5B271B}" destId="{2D700B48-2E80-244C-BB0E-B2B8606A14EA}" srcOrd="0" destOrd="0" presId="urn:microsoft.com/office/officeart/2005/8/layout/process4"/>
    <dgm:cxn modelId="{BE79CFBD-FC03-2349-9DB9-B585B7F05105}" type="presParOf" srcId="{B180E2CB-D68B-9846-A2BC-1C686F6DAA01}" destId="{51BEC715-0D37-A741-A93D-F0589B1C129C}" srcOrd="1" destOrd="0" presId="urn:microsoft.com/office/officeart/2005/8/layout/process4"/>
    <dgm:cxn modelId="{AD3C7323-36D8-F840-B25F-90FB11456CCA}" type="presParOf" srcId="{B180E2CB-D68B-9846-A2BC-1C686F6DAA01}" destId="{58E520E6-5C35-F44B-B151-9A45EFCCF755}" srcOrd="2" destOrd="0" presId="urn:microsoft.com/office/officeart/2005/8/layout/process4"/>
    <dgm:cxn modelId="{FC47D342-01F0-6C4C-A994-804D1F5E2DC3}" type="presParOf" srcId="{58E520E6-5C35-F44B-B151-9A45EFCCF755}" destId="{8396E069-D5D9-EB40-A2E5-91442418E520}" srcOrd="0" destOrd="0" presId="urn:microsoft.com/office/officeart/2005/8/layout/process4"/>
    <dgm:cxn modelId="{B8A8E2AC-F3BD-D84D-BC45-9103B06F0ACA}" type="presParOf" srcId="{B180E2CB-D68B-9846-A2BC-1C686F6DAA01}" destId="{64169A1E-88F4-AB4C-AA77-1CA58F43AF19}" srcOrd="3" destOrd="0" presId="urn:microsoft.com/office/officeart/2005/8/layout/process4"/>
    <dgm:cxn modelId="{57FF883B-4EBB-9542-9074-69302A394891}" type="presParOf" srcId="{B180E2CB-D68B-9846-A2BC-1C686F6DAA01}" destId="{D9E0FE11-8FDA-5344-9877-7B0102F6495C}" srcOrd="4" destOrd="0" presId="urn:microsoft.com/office/officeart/2005/8/layout/process4"/>
    <dgm:cxn modelId="{B9B3487E-FDC7-6143-9F28-327463D16463}" type="presParOf" srcId="{D9E0FE11-8FDA-5344-9877-7B0102F6495C}" destId="{E1935E5A-8F89-154E-80EE-469BE32271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EDCB5-F21F-0D47-AFF6-85694C556F2E}">
      <dsp:nvSpPr>
        <dsp:cNvPr id="0" name=""/>
        <dsp:cNvSpPr/>
      </dsp:nvSpPr>
      <dsp:spPr>
        <a:xfrm>
          <a:off x="0" y="515402"/>
          <a:ext cx="6683374" cy="1147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“Liberal Government of Judges” (Adam Sulikowski)</a:t>
          </a:r>
          <a:endParaRPr lang="en-US" sz="2300" kern="1200"/>
        </a:p>
      </dsp:txBody>
      <dsp:txXfrm>
        <a:off x="56035" y="571437"/>
        <a:ext cx="6571304" cy="1035809"/>
      </dsp:txXfrm>
    </dsp:sp>
    <dsp:sp modelId="{DEA2F52F-20CA-9142-8B34-02B8271ECB56}">
      <dsp:nvSpPr>
        <dsp:cNvPr id="0" name=""/>
        <dsp:cNvSpPr/>
      </dsp:nvSpPr>
      <dsp:spPr>
        <a:xfrm>
          <a:off x="0" y="1729522"/>
          <a:ext cx="6683374" cy="1147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The Rise of Neoliberalism  (cf. for a critical assessment Ran Hirschl, </a:t>
          </a:r>
          <a:r>
            <a:rPr lang="en-US" sz="2300" i="1" kern="1200" baseline="0"/>
            <a:t>Towards Juristocracy: The Origins and Consequences of the New Constitutionalism</a:t>
          </a:r>
          <a:r>
            <a:rPr lang="en-US" sz="2300" kern="1200" baseline="0"/>
            <a:t>, 2007)</a:t>
          </a:r>
          <a:endParaRPr lang="en-US" sz="2300" kern="1200"/>
        </a:p>
      </dsp:txBody>
      <dsp:txXfrm>
        <a:off x="56035" y="1785557"/>
        <a:ext cx="6571304" cy="1035809"/>
      </dsp:txXfrm>
    </dsp:sp>
    <dsp:sp modelId="{3E2C6386-2127-5449-B6B7-F302A294317C}">
      <dsp:nvSpPr>
        <dsp:cNvPr id="0" name=""/>
        <dsp:cNvSpPr/>
      </dsp:nvSpPr>
      <dsp:spPr>
        <a:xfrm>
          <a:off x="0" y="2943642"/>
          <a:ext cx="6683374" cy="1147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baseline="0" noProof="0" dirty="0"/>
            <a:t>The political elite is unaware of the enormous power of courts exercising constitutional review =&gt; non-political nominations to the courts</a:t>
          </a:r>
          <a:endParaRPr lang="en-GB" sz="2300" kern="1200" noProof="0" dirty="0"/>
        </a:p>
      </dsp:txBody>
      <dsp:txXfrm>
        <a:off x="56035" y="2999677"/>
        <a:ext cx="6571304" cy="1035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00B48-2E80-244C-BB0E-B2B8606A14EA}">
      <dsp:nvSpPr>
        <dsp:cNvPr id="0" name=""/>
        <dsp:cNvSpPr/>
      </dsp:nvSpPr>
      <dsp:spPr>
        <a:xfrm>
          <a:off x="0" y="3467876"/>
          <a:ext cx="6683374" cy="11382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appointment procedure has become overtly political X it is in conflict with the foundational fiction of non-political legal reasoning</a:t>
          </a:r>
          <a:endParaRPr lang="en-US" sz="2100" kern="1200"/>
        </a:p>
      </dsp:txBody>
      <dsp:txXfrm>
        <a:off x="0" y="3467876"/>
        <a:ext cx="6683374" cy="1138234"/>
      </dsp:txXfrm>
    </dsp:sp>
    <dsp:sp modelId="{8396E069-D5D9-EB40-A2E5-91442418E520}">
      <dsp:nvSpPr>
        <dsp:cNvPr id="0" name=""/>
        <dsp:cNvSpPr/>
      </dsp:nvSpPr>
      <dsp:spPr>
        <a:xfrm rot="10800000">
          <a:off x="0" y="1734345"/>
          <a:ext cx="6683374" cy="1750604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change in the 21 Century: politicians are much more proactive vis-à-vis using their power to influence the composition of the tribunal</a:t>
          </a:r>
          <a:endParaRPr lang="en-US" sz="2100" kern="1200"/>
        </a:p>
      </dsp:txBody>
      <dsp:txXfrm rot="10800000">
        <a:off x="0" y="1734345"/>
        <a:ext cx="6683374" cy="1137490"/>
      </dsp:txXfrm>
    </dsp:sp>
    <dsp:sp modelId="{E1935E5A-8F89-154E-80EE-469BE322714A}">
      <dsp:nvSpPr>
        <dsp:cNvPr id="0" name=""/>
        <dsp:cNvSpPr/>
      </dsp:nvSpPr>
      <dsp:spPr>
        <a:xfrm rot="10800000">
          <a:off x="0" y="814"/>
          <a:ext cx="6683374" cy="1750604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Politicians realize that the ConCourts are able to affect domestic politics (the first government of PiS in Poland, the beginning of this century in the Czech Republic)</a:t>
          </a:r>
          <a:endParaRPr lang="en-US" sz="2100" kern="1200"/>
        </a:p>
      </dsp:txBody>
      <dsp:txXfrm rot="10800000">
        <a:off x="0" y="814"/>
        <a:ext cx="6683374" cy="1137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C3667-0A87-3A4C-B99A-7D6251574DC8}" type="datetimeFigureOut">
              <a:rPr lang="cs-CZ" smtClean="0"/>
              <a:t>23.04.18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AA2E8-9EC6-264C-A3F1-9153CBCEBD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9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RISE and Fall of the </a:t>
            </a:r>
            <a:r>
              <a:rPr lang="en-GB" dirty="0" err="1"/>
              <a:t>postcommunist</a:t>
            </a:r>
            <a:r>
              <a:rPr lang="en-GB" dirty="0"/>
              <a:t> constitutional courts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Zdeněk Kühn</a:t>
            </a:r>
          </a:p>
        </p:txBody>
      </p:sp>
    </p:spTree>
    <p:extLst>
      <p:ext uri="{BB962C8B-B14F-4D97-AF65-F5344CB8AC3E}">
        <p14:creationId xmlns:p14="http://schemas.microsoft.com/office/powerpoint/2010/main" val="118014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E194D91-9FD4-4CB4-AD8E-C842798FF2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87B275B-62BF-40C0-95BA-606F0ACCA8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10A455-9AFC-F945-9580-2837509CD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5876" r="1" b="1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DE5781-D150-7442-9A80-A51F71636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32824" r="1" b="1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DE8805-3EA4-4406-A843-10FB62D154C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2099E-AFE3-450F-AC2A-7A52DE3546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2BC5777-6C9B-4A78-9BA6-92FA4E86BD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sz="3100"/>
              <a:t>Early deviations from the narrative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GB" sz="2400" cap="none" dirty="0"/>
              <a:t>The Russian Constitutional Crisis of 1992-1993 (incl. packing the court from 13 to 19 members by President Yeltsin)</a:t>
            </a:r>
          </a:p>
          <a:p>
            <a:r>
              <a:rPr lang="en-GB" sz="2400" cap="none" dirty="0"/>
              <a:t>The story of </a:t>
            </a:r>
            <a:r>
              <a:rPr lang="en-GB" sz="2400" cap="none" dirty="0" err="1"/>
              <a:t>ConCourt</a:t>
            </a:r>
            <a:r>
              <a:rPr lang="en-GB" sz="2400" cap="none" dirty="0"/>
              <a:t> of Kazakhstan etc.</a:t>
            </a:r>
          </a:p>
        </p:txBody>
      </p:sp>
    </p:spTree>
    <p:extLst>
      <p:ext uri="{BB962C8B-B14F-4D97-AF65-F5344CB8AC3E}">
        <p14:creationId xmlns:p14="http://schemas.microsoft.com/office/powerpoint/2010/main" val="167470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D21FCB-56CB-4EFA-A79A-A9A8EC0F72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ECFE78-7482-8444-BC5E-4B1475EA8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8061" y="1115595"/>
            <a:ext cx="6200163" cy="4169609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027BD9-272C-4CC4-9396-1708F8B1F4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pPr algn="l"/>
            <a:r>
              <a:rPr lang="en-GB" sz="3200"/>
              <a:t>The rise of illiberal democracy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r>
              <a:rPr lang="en-GB" sz="2800" cap="none" dirty="0"/>
              <a:t>Postliberal populism</a:t>
            </a:r>
          </a:p>
          <a:p>
            <a:r>
              <a:rPr lang="en-GB" sz="2800" cap="none" dirty="0"/>
              <a:t>The questionable internalization of liberal constitutionalism in the region of CEE</a:t>
            </a:r>
          </a:p>
          <a:p>
            <a:endParaRPr lang="en-GB" sz="1600" cap="none" dirty="0"/>
          </a:p>
          <a:p>
            <a:endParaRPr lang="en-GB" sz="1600" cap="none" dirty="0"/>
          </a:p>
        </p:txBody>
      </p:sp>
    </p:spTree>
    <p:extLst>
      <p:ext uri="{BB962C8B-B14F-4D97-AF65-F5344CB8AC3E}">
        <p14:creationId xmlns:p14="http://schemas.microsoft.com/office/powerpoint/2010/main" val="181359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Impact on the </a:t>
            </a:r>
            <a:r>
              <a:rPr lang="en-GB" dirty="0" err="1"/>
              <a:t>CONcourts</a:t>
            </a:r>
            <a:endParaRPr lang="en-GB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BC27ECB-32DB-4BB8-85E5-81331E1A469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75369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864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655363F-5F56-5B42-BA9E-9F577506F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628" r="20261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The Impact on the </a:t>
            </a:r>
            <a:r>
              <a:rPr lang="en-US" b="1" dirty="0" err="1"/>
              <a:t>CONCOurts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cap="none" dirty="0"/>
              <a:t>The way the courts are filled matters:</a:t>
            </a:r>
          </a:p>
          <a:p>
            <a:pPr marL="0" indent="0">
              <a:buNone/>
            </a:pPr>
            <a:r>
              <a:rPr lang="en-GB" cap="none" dirty="0"/>
              <a:t>Parliamentary elections (Croatia, Hungary, Poland, Latvia, Lithuania): simple majority or supermajority</a:t>
            </a:r>
          </a:p>
          <a:p>
            <a:pPr marL="0" indent="0">
              <a:buNone/>
            </a:pPr>
            <a:r>
              <a:rPr lang="en-GB" cap="none" dirty="0"/>
              <a:t>Presidential appointments with the approval of the Senate (Russia, Czech Republic, Slovenia), modified in Slovakia </a:t>
            </a:r>
          </a:p>
          <a:p>
            <a:pPr marL="0" indent="0">
              <a:buNone/>
            </a:pPr>
            <a:r>
              <a:rPr lang="en-GB" cap="none" dirty="0"/>
              <a:t>More institutions appoints: Bulgaria</a:t>
            </a:r>
          </a:p>
          <a:p>
            <a:pPr marL="0" indent="0">
              <a:buNone/>
            </a:pPr>
            <a:r>
              <a:rPr lang="en-GB" cap="none" dirty="0"/>
              <a:t>The problem of vacancies and other crisis in those models</a:t>
            </a:r>
          </a:p>
          <a:p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93921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6F2B05-D14A-46C1-B94D-81BAFA34CA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91C146-412D-344F-834D-751BE724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739068"/>
            <a:ext cx="3995592" cy="535491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21F734-A85A-4FEA-8CB8-6C72B8195C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GB" dirty="0"/>
              <a:t>The Impact on the courts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GB" sz="3200" cap="none" dirty="0"/>
              <a:t>The problem does not apply exclusively to the region of CEE</a:t>
            </a:r>
          </a:p>
          <a:p>
            <a:r>
              <a:rPr lang="en-GB" sz="3200" cap="none" dirty="0"/>
              <a:t>See the UK and the tabloids’ hostile attacks on judges</a:t>
            </a:r>
          </a:p>
          <a:p>
            <a:endParaRPr lang="en-GB" cap="none" dirty="0"/>
          </a:p>
          <a:p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69087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254AE-C4CD-426D-A6E8-7FA13B0F88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DE1B61-FBC3-5C43-BD2A-8E05FCF9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832732"/>
            <a:ext cx="4770219" cy="2492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53434-A0C7-4A81-8EB0-D460DAD9BB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A249ED-E8F7-6746-BFBE-0EBD3EB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GB" dirty="0"/>
              <a:t>The Impact on the courts III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724E66-6224-5C4D-95A1-6A2C81752E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dirty="0"/>
              <a:t>The opinion of this so-called judge, which essentially takes law-enforcement away from our country, is ridiculous and will be overturned!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Donald J. Trump, Verified account,  @</a:t>
            </a:r>
            <a:r>
              <a:rPr lang="en-US" sz="1700" dirty="0" err="1"/>
              <a:t>realDonaldTrump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45th President of the United States of America🇺🇸5:12 AM - 4 Feb 2017</a:t>
            </a:r>
          </a:p>
        </p:txBody>
      </p:sp>
    </p:spTree>
    <p:extLst>
      <p:ext uri="{BB962C8B-B14F-4D97-AF65-F5344CB8AC3E}">
        <p14:creationId xmlns:p14="http://schemas.microsoft.com/office/powerpoint/2010/main" val="230528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fall of </a:t>
            </a:r>
            <a:r>
              <a:rPr lang="en-GB" b="1" dirty="0" err="1"/>
              <a:t>conCOURTS</a:t>
            </a:r>
            <a:r>
              <a:rPr lang="en-GB" b="1" dirty="0"/>
              <a:t> in the 21 century?</a:t>
            </a:r>
            <a:br>
              <a:rPr lang="en-GB" b="1" dirty="0"/>
            </a:br>
            <a:r>
              <a:rPr lang="en-GB" b="1" dirty="0"/>
              <a:t>Current Challenges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5000" cap="none" dirty="0"/>
              <a:t>Polish Constitutional Tribunal Crisis 2015-2016: Complete disrespect of the </a:t>
            </a:r>
            <a:r>
              <a:rPr lang="en-GB" sz="5000" cap="none" dirty="0" err="1"/>
              <a:t>ConCourt</a:t>
            </a:r>
            <a:r>
              <a:rPr lang="en-GB" sz="5000" cap="none" dirty="0"/>
              <a:t> and its subsequent hostile takeover =&gt; </a:t>
            </a:r>
            <a:r>
              <a:rPr lang="en-GB" sz="5000" cap="none" dirty="0" err="1"/>
              <a:t>ConCourt</a:t>
            </a:r>
            <a:r>
              <a:rPr lang="en-GB" sz="5000" cap="none" dirty="0"/>
              <a:t> unable to protect the constitution, serves as an agent of the government and the ruling coalition</a:t>
            </a:r>
          </a:p>
          <a:p>
            <a:r>
              <a:rPr lang="en-GB" sz="5000" cap="none" dirty="0"/>
              <a:t>Complete dominance over the court’s composition – Hungary</a:t>
            </a:r>
          </a:p>
          <a:p>
            <a:endParaRPr lang="en-GB" sz="5000" cap="none" dirty="0"/>
          </a:p>
          <a:p>
            <a:endParaRPr lang="en-GB" cap="none" dirty="0"/>
          </a:p>
          <a:p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02996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455D2-A073-2F4E-A87A-9B1323EE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Current Challenges 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A0F098-9E94-6146-9754-ABF8429354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cap="none" dirty="0" err="1"/>
              <a:t>ConCourt</a:t>
            </a:r>
            <a:r>
              <a:rPr lang="en-US" sz="2800" cap="none" dirty="0"/>
              <a:t> Running Too Wild, Being Overtly Activist, without Clear Methodological Guidelines and Self-Restraint – Czech Republic – Unconstitutional </a:t>
            </a:r>
            <a:r>
              <a:rPr lang="en-US" sz="2800" cap="none" dirty="0" err="1"/>
              <a:t>Const</a:t>
            </a:r>
            <a:r>
              <a:rPr lang="en-US" sz="2800" cap="none" dirty="0"/>
              <a:t> Law, Slovak Pension Saga, or most recently, Electronic Registration Of Payments</a:t>
            </a:r>
          </a:p>
        </p:txBody>
      </p:sp>
    </p:spTree>
    <p:extLst>
      <p:ext uri="{BB962C8B-B14F-4D97-AF65-F5344CB8AC3E}">
        <p14:creationId xmlns:p14="http://schemas.microsoft.com/office/powerpoint/2010/main" val="33558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CA28956-C56F-4FF3-B5FA-94AFABD3F3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C359E835-CE77-4DCC-8EC3-1924094D3B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A650D3-38E2-8C4A-B9B9-A7B1ED6AD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0" r="19807" b="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B03B59B5-123A-4DC5-87BD-6D3E22FA65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B014CF1-96B0-B14B-B496-CE1D367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General Courts and the “</a:t>
            </a:r>
            <a:r>
              <a:rPr lang="en-US" dirty="0" err="1"/>
              <a:t>Kelsenian</a:t>
            </a:r>
            <a:r>
              <a:rPr lang="en-US" dirty="0"/>
              <a:t> Dilemma”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653924-47DF-524B-9A1E-F5FD7ABA0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What Chance Do the General Courts Have to Stand Up for Democracy against the Authoritarian Regime?</a:t>
            </a:r>
          </a:p>
          <a:p>
            <a:r>
              <a:rPr lang="en-US" sz="2400" cap="none" dirty="0"/>
              <a:t>Clashes with the </a:t>
            </a:r>
            <a:r>
              <a:rPr lang="en-US" sz="2400" cap="none" dirty="0" err="1"/>
              <a:t>ConCourts</a:t>
            </a:r>
            <a:r>
              <a:rPr lang="en-US" sz="2400" cap="none" dirty="0"/>
              <a:t> (Czech Republic)</a:t>
            </a:r>
          </a:p>
          <a:p>
            <a:endParaRPr lang="en-US" cap="non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58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20AEA-7CAF-4A83-BE2E-EAF010B8B7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0FCD49-2060-48B9-8212-8A5F1DF472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3503757-790D-CA47-B4BB-60CC937897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alphaModFix amt="35000"/>
            <a:extLst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A45DCD-B5FB-4A86-88D2-91088C7FFC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C8B008-D2DF-324E-9D0E-64451384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Do the people care about Democracy?</a:t>
            </a:r>
          </a:p>
        </p:txBody>
      </p:sp>
    </p:spTree>
    <p:extLst>
      <p:ext uri="{BB962C8B-B14F-4D97-AF65-F5344CB8AC3E}">
        <p14:creationId xmlns:p14="http://schemas.microsoft.com/office/powerpoint/2010/main" val="3267397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Origins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57548"/>
            <a:ext cx="10363826" cy="4560125"/>
          </a:xfrm>
        </p:spPr>
        <p:txBody>
          <a:bodyPr>
            <a:normAutofit/>
          </a:bodyPr>
          <a:lstStyle/>
          <a:p>
            <a:r>
              <a:rPr lang="en-GB" sz="3200" cap="none" dirty="0">
                <a:latin typeface="Arial" charset="0"/>
                <a:ea typeface="Arial" charset="0"/>
                <a:cs typeface="Arial" charset="0"/>
              </a:rPr>
              <a:t>Constitutional Courts as the part of CEE legal tradition?</a:t>
            </a:r>
          </a:p>
          <a:p>
            <a:pPr marL="0" indent="0">
              <a:buNone/>
            </a:pPr>
            <a:r>
              <a:rPr lang="en-GB" sz="2800" cap="none" dirty="0">
                <a:latin typeface="Arial" charset="0"/>
                <a:ea typeface="Arial" charset="0"/>
                <a:cs typeface="Arial" charset="0"/>
              </a:rPr>
              <a:t>	Austrian Imperial Court (</a:t>
            </a:r>
            <a:r>
              <a:rPr lang="en-GB" sz="2800" i="1" cap="none" dirty="0" err="1">
                <a:latin typeface="Arial" charset="0"/>
                <a:ea typeface="Arial" charset="0"/>
                <a:cs typeface="Arial" charset="0"/>
              </a:rPr>
              <a:t>Reichsgericht</a:t>
            </a:r>
            <a:r>
              <a:rPr lang="en-GB" sz="2800" i="1" cap="none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GB" sz="2800" cap="none" dirty="0">
                <a:latin typeface="Arial" charset="0"/>
                <a:ea typeface="Arial" charset="0"/>
                <a:cs typeface="Arial" charset="0"/>
              </a:rPr>
              <a:t>, 1869 – 1919, the 	first version of constitutional complaints (political rights)</a:t>
            </a:r>
          </a:p>
          <a:p>
            <a:pPr marL="0" indent="0">
              <a:buNone/>
            </a:pPr>
            <a:r>
              <a:rPr lang="en-GB" sz="2800" cap="none" dirty="0">
                <a:latin typeface="Arial" charset="0"/>
                <a:ea typeface="Arial" charset="0"/>
                <a:cs typeface="Arial" charset="0"/>
              </a:rPr>
              <a:t>	Czechoslovak and Austrian constitutional courts, both 	established in 1920, the first centralized constitutional 	review in the world</a:t>
            </a:r>
          </a:p>
          <a:p>
            <a:endParaRPr lang="en-GB" sz="1400" cap="none" dirty="0">
              <a:latin typeface="Arial" charset="0"/>
              <a:ea typeface="Arial" charset="0"/>
              <a:cs typeface="Arial" charset="0"/>
            </a:endParaRPr>
          </a:p>
          <a:p>
            <a:endParaRPr lang="en-GB" sz="140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55CADE-DCE0-447F-B290-2AE78E5E55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45587C-701C-48A1-9B6B-10C3DF81A8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0AC99F3-F7A8-2344-9752-5A79C9204D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8430" r="15846"/>
          <a:stretch/>
        </p:blipFill>
        <p:spPr>
          <a:xfrm>
            <a:off x="8860" y="10"/>
            <a:ext cx="7737661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CF545-7AAF-4A13-8871-089E929E85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2CE1EA-E974-7645-BB62-D18EACB6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CONCLUSION:</a:t>
            </a:r>
            <a:br>
              <a:rPr lang="en-US" sz="4400" dirty="0"/>
            </a:br>
            <a:r>
              <a:rPr lang="en-US" sz="4400" dirty="0"/>
              <a:t>What kind of an Identity of cee Legal systems?</a:t>
            </a:r>
          </a:p>
        </p:txBody>
      </p:sp>
    </p:spTree>
    <p:extLst>
      <p:ext uri="{BB962C8B-B14F-4D97-AF65-F5344CB8AC3E}">
        <p14:creationId xmlns:p14="http://schemas.microsoft.com/office/powerpoint/2010/main" val="163474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BC702F-3321-A14D-A5EF-ED72ACAA4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19991" r="27115" b="-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Origins II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 fontScale="92500"/>
          </a:bodyPr>
          <a:lstStyle/>
          <a:p>
            <a:r>
              <a:rPr lang="en-GB" sz="2400" cap="none" dirty="0">
                <a:latin typeface="Arial" charset="0"/>
                <a:ea typeface="Arial" charset="0"/>
                <a:cs typeface="Arial" charset="0"/>
              </a:rPr>
              <a:t>The end of the first constitutional courts in the 1930s – in Austria effectively in 1934, ultimately in 1938</a:t>
            </a:r>
          </a:p>
          <a:p>
            <a:r>
              <a:rPr lang="en-GB" sz="2400" cap="none" dirty="0">
                <a:latin typeface="Arial" charset="0"/>
                <a:ea typeface="Arial" charset="0"/>
                <a:cs typeface="Arial" charset="0"/>
              </a:rPr>
              <a:t>The rising illiberal and authoritarian regime in Austria since the 1930s</a:t>
            </a:r>
          </a:p>
          <a:p>
            <a:pPr marL="0" indent="0">
              <a:buNone/>
            </a:pPr>
            <a:endParaRPr lang="en-GB" sz="1800" cap="none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sz="1800" cap="none" dirty="0">
              <a:latin typeface="Arial" charset="0"/>
              <a:ea typeface="Arial" charset="0"/>
              <a:cs typeface="Arial" charset="0"/>
            </a:endParaRPr>
          </a:p>
          <a:p>
            <a:endParaRPr lang="en-GB" sz="180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7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446F2B05-D14A-46C1-B94D-81BAFA34CA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9434EC-27B3-4249-89B2-327DBA883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7" r="2936"/>
          <a:stretch/>
        </p:blipFill>
        <p:spPr>
          <a:xfrm>
            <a:off x="995174" y="618517"/>
            <a:ext cx="3292172" cy="559601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1">
            <a:extLst>
              <a:ext uri="{FF2B5EF4-FFF2-40B4-BE49-F238E27FC236}">
                <a16:creationId xmlns:a16="http://schemas.microsoft.com/office/drawing/2014/main" id="{DC21F734-A85A-4FEA-8CB8-6C72B8195C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E3CF4E-A529-BE42-9986-D506E5BB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The Origins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52FBA0-E373-084B-8DB3-2FD960187E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cap="none" dirty="0"/>
              <a:t>Czechoslovakia of the 1930s: the problems with the nominations of the judges, should be nominated by the chambers of the parliament and government and then appointed by the president X no political will to make nominations</a:t>
            </a:r>
          </a:p>
          <a:p>
            <a:pPr>
              <a:lnSpc>
                <a:spcPct val="110000"/>
              </a:lnSpc>
            </a:pPr>
            <a:r>
              <a:rPr lang="en-US" cap="none" dirty="0"/>
              <a:t>The Court existed between 1921 and 1931, became vacant in 1931 and reemerged in 1938, ceased to exist shortly after the Nazi occupation in 1939</a:t>
            </a:r>
          </a:p>
          <a:p>
            <a:pPr>
              <a:lnSpc>
                <a:spcPct val="110000"/>
              </a:lnSpc>
            </a:pPr>
            <a:r>
              <a:rPr lang="en-US" cap="none" dirty="0"/>
              <a:t>On the left, CJ </a:t>
            </a:r>
            <a:r>
              <a:rPr lang="en-US" cap="none" dirty="0" err="1"/>
              <a:t>Krejčí</a:t>
            </a:r>
            <a:r>
              <a:rPr lang="en-US" cap="none" dirty="0"/>
              <a:t>, the second chief justice 1938-1939</a:t>
            </a:r>
          </a:p>
          <a:p>
            <a:pPr>
              <a:lnSpc>
                <a:spcPct val="110000"/>
              </a:lnSpc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643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F012C5-2940-4F3E-BB5E-B8B2C9E829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37C977-E7E3-44AC-AEC8-2E27641909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DF37D-86A3-45DB-B1C1-580462D4BB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GB" sz="3400">
                <a:solidFill>
                  <a:schemeClr val="bg1"/>
                </a:solidFill>
              </a:rPr>
              <a:t>Communism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cap="none" dirty="0">
                <a:latin typeface="Arial" charset="0"/>
                <a:ea typeface="Arial" charset="0"/>
                <a:cs typeface="Arial" charset="0"/>
              </a:rPr>
              <a:t>Yugoslavia : </a:t>
            </a:r>
            <a:r>
              <a:rPr lang="en-GB" cap="none" dirty="0" err="1">
                <a:latin typeface="Arial" charset="0"/>
                <a:ea typeface="Arial" charset="0"/>
                <a:cs typeface="Arial" charset="0"/>
              </a:rPr>
              <a:t>concourts</a:t>
            </a:r>
            <a:r>
              <a:rPr lang="en-GB" cap="none" dirty="0">
                <a:latin typeface="Arial" charset="0"/>
                <a:ea typeface="Arial" charset="0"/>
                <a:cs typeface="Arial" charset="0"/>
              </a:rPr>
              <a:t> established in 1963, cf. its decision making during the break-up of Yugoslavia in 1991</a:t>
            </a:r>
          </a:p>
          <a:p>
            <a:pPr>
              <a:lnSpc>
                <a:spcPct val="110000"/>
              </a:lnSpc>
            </a:pPr>
            <a:r>
              <a:rPr lang="en-GB" cap="none" dirty="0">
                <a:latin typeface="Arial" charset="0"/>
                <a:ea typeface="Arial" charset="0"/>
                <a:cs typeface="Arial" charset="0"/>
              </a:rPr>
              <a:t>Poland (law of 1982, started to function in 1986)</a:t>
            </a:r>
          </a:p>
        </p:txBody>
      </p:sp>
    </p:spTree>
    <p:extLst>
      <p:ext uri="{BB962C8B-B14F-4D97-AF65-F5344CB8AC3E}">
        <p14:creationId xmlns:p14="http://schemas.microsoft.com/office/powerpoint/2010/main" val="187273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210F8D-F7F2-47FC-91CB-247E361A59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F05CEC-9F9D-C84B-9B33-722F8CC7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753210"/>
            <a:ext cx="5452537" cy="290329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09D60-00A2-43CB-85EE-55A4E714BF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ED930B-B008-A84B-B3EA-470928E9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en-GB" dirty="0"/>
              <a:t>The rise of constitutional Tribunals after 1989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2615F5-59B3-7144-A345-A82F513FE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 lnSpcReduction="10000"/>
          </a:bodyPr>
          <a:lstStyle/>
          <a:p>
            <a:r>
              <a:rPr lang="en-GB" sz="1800" cap="none" dirty="0">
                <a:latin typeface="Arial" charset="0"/>
                <a:ea typeface="Arial" charset="0"/>
                <a:cs typeface="Arial" charset="0"/>
              </a:rPr>
              <a:t>Celebratory articles of the 1990s and early 2000s</a:t>
            </a:r>
          </a:p>
          <a:p>
            <a:r>
              <a:rPr lang="en-US" sz="1800" dirty="0"/>
              <a:t>“</a:t>
            </a:r>
            <a:r>
              <a:rPr lang="en-US" sz="1800" i="1" cap="none" dirty="0"/>
              <a:t>The Third Generation of Constitutional Courts</a:t>
            </a:r>
            <a:r>
              <a:rPr lang="en-US" sz="1800" cap="none" dirty="0"/>
              <a:t>” (L. </a:t>
            </a:r>
            <a:r>
              <a:rPr lang="en-US" sz="1800" cap="none" dirty="0" err="1"/>
              <a:t>Sólyom</a:t>
            </a:r>
            <a:r>
              <a:rPr lang="en-US" sz="1800" cap="none" dirty="0"/>
              <a:t>, To the Tenth Anniversary of Constitutional Review, In: G. </a:t>
            </a:r>
            <a:r>
              <a:rPr lang="en-US" sz="1800" cap="none" dirty="0" err="1"/>
              <a:t>Halmai</a:t>
            </a:r>
            <a:r>
              <a:rPr lang="en-US" sz="1800" cap="none" dirty="0"/>
              <a:t> (ed.): </a:t>
            </a:r>
            <a:r>
              <a:rPr lang="en-US" sz="1800" i="1" cap="none" dirty="0"/>
              <a:t>The Constitution Found? The First Nine Years of Hungarian Constitutional Review on Fundamental Rights</a:t>
            </a:r>
            <a:r>
              <a:rPr lang="en-US" sz="1800" cap="none" dirty="0"/>
              <a:t>, Budapest 2000, 21 ff. ) </a:t>
            </a:r>
          </a:p>
          <a:p>
            <a:r>
              <a:rPr lang="en-US" sz="1800" cap="none" dirty="0"/>
              <a:t>Did the peoples of CEE understand what </a:t>
            </a:r>
            <a:r>
              <a:rPr lang="en-US" sz="1800" cap="none" dirty="0" err="1"/>
              <a:t>concourts</a:t>
            </a:r>
            <a:r>
              <a:rPr lang="en-US" sz="1800" cap="none" dirty="0"/>
              <a:t> are about?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415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B03AA-C0EB-4104-84F8-E1AB8BFBE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C41B14-FA61-6246-8C70-C1F01F780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12080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C2B723-6C2F-49DE-A429-50BDFD1ADB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Specific features of the 1990</a:t>
            </a:r>
            <a:r>
              <a:rPr lang="en-US" cap="none" dirty="0"/>
              <a:t>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GB" sz="2800" cap="none" dirty="0"/>
              <a:t>Judicial activism, unrestrained and seemingly unopposed judge-made law</a:t>
            </a:r>
          </a:p>
          <a:p>
            <a:pPr lvl="1"/>
            <a:r>
              <a:rPr lang="en-GB" sz="2800" cap="none" dirty="0"/>
              <a:t>“Invisible constitution” (László </a:t>
            </a:r>
            <a:r>
              <a:rPr lang="en-GB" sz="2800" cap="none" dirty="0" err="1"/>
              <a:t>Sólyom’s</a:t>
            </a:r>
            <a:r>
              <a:rPr lang="en-GB" sz="2800" cap="none" dirty="0"/>
              <a:t> concurring opinion in the </a:t>
            </a:r>
            <a:r>
              <a:rPr lang="en-GB" sz="2800" i="1" cap="none" dirty="0"/>
              <a:t>Death Penalty Case</a:t>
            </a:r>
            <a:r>
              <a:rPr lang="en-GB" sz="2800" cap="none" dirty="0"/>
              <a:t>, the decision of the Hungarian </a:t>
            </a:r>
            <a:r>
              <a:rPr lang="en-GB" sz="2800" cap="none" dirty="0" err="1"/>
              <a:t>ConCourt</a:t>
            </a:r>
            <a:r>
              <a:rPr lang="en-GB" sz="2800" cap="none" dirty="0"/>
              <a:t> no. 23/1990 of October 31, 1990)</a:t>
            </a:r>
          </a:p>
          <a:p>
            <a:pPr lvl="1"/>
            <a:r>
              <a:rPr lang="en-GB" sz="2800" cap="none" dirty="0"/>
              <a:t>For a similar example see 1998 Polish </a:t>
            </a:r>
            <a:r>
              <a:rPr lang="en-GB" sz="2800" i="1" cap="none" dirty="0"/>
              <a:t>Abortion case </a:t>
            </a:r>
            <a:r>
              <a:rPr lang="en-GB" sz="2800" cap="none" dirty="0"/>
              <a:t>or the Czech law relating to the restitution of the nationalized property</a:t>
            </a:r>
          </a:p>
          <a:p>
            <a:pPr lvl="1"/>
            <a:r>
              <a:rPr lang="en-GB" sz="2800" cap="none" dirty="0"/>
              <a:t>Constitutional Courts as </a:t>
            </a:r>
            <a:r>
              <a:rPr lang="en-GB" sz="2800" b="1" cap="none" dirty="0"/>
              <a:t>agents of social change and Europeanization</a:t>
            </a:r>
            <a:r>
              <a:rPr lang="en-GB" sz="2800" cap="none" dirty="0"/>
              <a:t> of their national legal system</a:t>
            </a:r>
          </a:p>
          <a:p>
            <a:pPr lvl="1"/>
            <a:endParaRPr lang="en-GB" sz="2800" cap="none" dirty="0"/>
          </a:p>
        </p:txBody>
      </p:sp>
    </p:spTree>
    <p:extLst>
      <p:ext uri="{BB962C8B-B14F-4D97-AF65-F5344CB8AC3E}">
        <p14:creationId xmlns:p14="http://schemas.microsoft.com/office/powerpoint/2010/main" val="130673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6F2B05-D14A-46C1-B94D-81BAFA34CA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670E38-66D4-D34B-8386-8D5B8C58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589" y="618517"/>
            <a:ext cx="3735342" cy="559601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21F734-A85A-4FEA-8CB8-6C72B8195C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2ED726-B0DB-5245-87CC-2240480E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sz="3300" dirty="0"/>
              <a:t>The conditions for the rise of the </a:t>
            </a:r>
            <a:r>
              <a:rPr lang="en-US" sz="3300" dirty="0" err="1"/>
              <a:t>concourts</a:t>
            </a:r>
            <a:r>
              <a:rPr lang="en-US" sz="3300" dirty="0"/>
              <a:t> after the fall of communism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521FCD-6436-284A-875B-B839130AA0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The Consensus of Liberal Constitutionalism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Skepticism about direct democracy and referendums, democracy is not only about the rule of majority but also about the protection of some core principles against majority</a:t>
            </a:r>
          </a:p>
          <a:p>
            <a:r>
              <a:rPr lang="en-GB" cap="none" dirty="0">
                <a:latin typeface="Arial" charset="0"/>
                <a:cs typeface="Arial" charset="0"/>
              </a:rPr>
              <a:t>“The end of history” thesis, the ultimate victory of liberal capitalism </a:t>
            </a:r>
            <a:r>
              <a:rPr lang="en-GB" cap="none" dirty="0">
                <a:latin typeface="Arial" charset="0"/>
                <a:cs typeface="Arial" charset="0"/>
                <a:sym typeface="Wingdings" pitchFamily="2" charset="2"/>
              </a:rPr>
              <a:t> </a:t>
            </a:r>
          </a:p>
          <a:p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32979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2ED726-B0DB-5245-87CC-2240480E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100"/>
              <a:t>The conditions for the rise of the concourts after the fall of communism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55A7919-F811-47E8-A16E-F1679D88DEB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4283167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874246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947</TotalTime>
  <Words>867</Words>
  <Application>Microsoft Macintosh PowerPoint</Application>
  <PresentationFormat>Širokoúhlá obrazovka</PresentationFormat>
  <Paragraphs>68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Kapka</vt:lpstr>
      <vt:lpstr>The RISE and Fall of the postcommunist constitutional courts</vt:lpstr>
      <vt:lpstr>The Origins I</vt:lpstr>
      <vt:lpstr>The Origins II</vt:lpstr>
      <vt:lpstr>The Origins III</vt:lpstr>
      <vt:lpstr>Communism</vt:lpstr>
      <vt:lpstr>The rise of constitutional Tribunals after 1989</vt:lpstr>
      <vt:lpstr>Specific features of the 1990s</vt:lpstr>
      <vt:lpstr>The conditions for the rise of the concourts after the fall of communism</vt:lpstr>
      <vt:lpstr>The conditions for the rise of the concourts after the fall of communism</vt:lpstr>
      <vt:lpstr>Early deviations from the narrative</vt:lpstr>
      <vt:lpstr>The rise of illiberal democracy</vt:lpstr>
      <vt:lpstr>The Impact on the CONcourts</vt:lpstr>
      <vt:lpstr>The Impact on the CONCOurts</vt:lpstr>
      <vt:lpstr>The Impact on the courts II</vt:lpstr>
      <vt:lpstr>The Impact on the courts III</vt:lpstr>
      <vt:lpstr>The fall of conCOURTS in the 21 century? Current Challenges</vt:lpstr>
      <vt:lpstr>Current Challenges II</vt:lpstr>
      <vt:lpstr>General Courts and the “Kelsenian Dilemma”</vt:lpstr>
      <vt:lpstr>Do the people care about Democracy?</vt:lpstr>
      <vt:lpstr>CONCLUSION: What kind of an Identity of cee Legal systems?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Antidiskriminační právo Vybrané otázky</dc:title>
  <dc:creator>Zdenek Kuhn</dc:creator>
  <cp:lastModifiedBy/>
  <cp:revision>50</cp:revision>
  <dcterms:created xsi:type="dcterms:W3CDTF">2017-01-16T15:51:44Z</dcterms:created>
  <dcterms:modified xsi:type="dcterms:W3CDTF">2018-04-23T19:39:22Z</dcterms:modified>
</cp:coreProperties>
</file>