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1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2325-BBF7-464A-8446-5604ACAC5D90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980A-1DBF-485B-A6E5-8063C4E853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599E-1F03-4016-97F6-3C79F96A6CCA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6EF9-F74F-43DD-A4E5-B3C66C8CE5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A92D-2AE1-4702-9093-99299FA466B9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B6EF-2F56-4FD1-80E4-F9FE2744F7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F73F-22FC-4FF4-8CBD-B53E63DBF128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936A-31B9-46D4-9783-C29BD245C8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191D-DBA6-4EC9-A664-3A960C052F64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2B2A-6861-4D9C-8741-1A89A59916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C750-74D7-4273-97F6-C89F994838E7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641F-B429-4AD5-8D09-141B0FC446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E2B2-45FC-479F-ACAA-984F8232BE7B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D500-EF80-4D77-86D3-26122D9BBE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4723-1F09-4CC4-9483-7106CCB92458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787E-2951-4408-B2B6-B9E16C3FD3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19D-4EA8-4D35-BBE0-0AAC654FE9F0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1D67-C477-4011-8F51-8DA3488DA2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5FD6-8B27-4987-92E8-7180EBD39B9C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F625-4AE9-45F4-8E88-78FEE6E67A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D755-9BAD-4960-B201-E055F5B7DAFE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73E2-F3D4-4E68-B800-B2547D2C42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21B4E-E44A-4F2E-8025-647E7332C396}" type="datetimeFigureOut">
              <a:rPr lang="sr-Latn-CS"/>
              <a:pPr>
                <a:defRPr/>
              </a:pPr>
              <a:t>1.12.2014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8F320-C480-4EDC-A8F4-E895F13B51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nsumers/safety/rapex/alerts/main/index.cfm?event=main.weeklyOverview&amp;web_report_id=1141&amp;selectedTabIdx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>
          <a:xfrm>
            <a:off x="539750" y="2205038"/>
            <a:ext cx="8064500" cy="2879725"/>
          </a:xfrm>
        </p:spPr>
        <p:txBody>
          <a:bodyPr/>
          <a:lstStyle/>
          <a:p>
            <a:pPr eaLnBrk="1" hangingPunct="1"/>
            <a:r>
              <a:rPr lang="hr-HR" sz="4400" b="1" smtClean="0"/>
              <a:t>ZAŠTITA ZDRAVLJA I SIGURNOSTI POTROŠAČA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CILJEVI NORMIZACIJE</a:t>
            </a:r>
          </a:p>
          <a:p>
            <a:pPr lvl="1" eaLnBrk="1" hangingPunct="1"/>
            <a:r>
              <a:rPr lang="hr-HR" smtClean="0"/>
              <a:t>povećanje razine sigurnosti proizvoda i procesa, čuvanje zdravlja i života ljudi te zaštita okoliša</a:t>
            </a:r>
          </a:p>
          <a:p>
            <a:pPr lvl="1" eaLnBrk="1" hangingPunct="1"/>
            <a:r>
              <a:rPr lang="hr-HR" smtClean="0"/>
              <a:t>promicanje kakvoće proizvoda, procesa i usluga</a:t>
            </a:r>
          </a:p>
          <a:p>
            <a:pPr lvl="1" eaLnBrk="1" hangingPunct="1"/>
            <a:r>
              <a:rPr lang="hr-HR" smtClean="0"/>
              <a:t>osiguranje svrsishodne uporabe rada, materijala i energije</a:t>
            </a:r>
          </a:p>
          <a:p>
            <a:pPr lvl="1" eaLnBrk="1" hangingPunct="1"/>
            <a:r>
              <a:rPr lang="hr-HR" smtClean="0"/>
              <a:t>poboljšanje proizvodne učinkovitosti, ograničenje raznolikosti, osiguranje spojivosti i zamjenjivosti</a:t>
            </a:r>
          </a:p>
          <a:p>
            <a:pPr lvl="1" eaLnBrk="1" hangingPunct="1"/>
            <a:r>
              <a:rPr lang="vi-VN" smtClean="0">
                <a:latin typeface="Book Antiqua" pitchFamily="18" charset="0"/>
              </a:rPr>
              <a:t>otklanjanje tehničkih zapreka u međunarodnoj trgovini</a:t>
            </a: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600" smtClean="0"/>
              <a:t>MEĐUNARODNE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200" smtClean="0"/>
              <a:t>ISO 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smtClean="0"/>
              <a:t>(</a:t>
            </a:r>
            <a:r>
              <a:rPr lang="hr-HR" sz="2000" i="1" smtClean="0"/>
              <a:t>International Organisation for Standards</a:t>
            </a:r>
            <a:r>
              <a:rPr lang="hr-HR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r-HR" sz="2600" smtClean="0"/>
              <a:t>REGIONALNE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200" smtClean="0"/>
              <a:t>EN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i="1" smtClean="0"/>
              <a:t>European Committee for Standardisation</a:t>
            </a:r>
            <a:r>
              <a:rPr lang="hr-HR" sz="2000" smtClean="0"/>
              <a:t> – CEN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i="1" smtClean="0"/>
              <a:t>European Committee for Electrotechnical Standardisation</a:t>
            </a:r>
            <a:r>
              <a:rPr lang="hr-HR" sz="2000" smtClean="0"/>
              <a:t> – CENELEC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i="1" smtClean="0"/>
              <a:t>European Telecommunication Standards Institute</a:t>
            </a:r>
            <a:r>
              <a:rPr lang="hr-HR" sz="2000" smtClean="0"/>
              <a:t> - ETSI</a:t>
            </a:r>
          </a:p>
          <a:p>
            <a:pPr lvl="2" eaLnBrk="1" hangingPunct="1">
              <a:lnSpc>
                <a:spcPct val="80000"/>
              </a:lnSpc>
            </a:pPr>
            <a:endParaRPr lang="hr-HR" sz="2000" smtClean="0"/>
          </a:p>
          <a:p>
            <a:pPr eaLnBrk="1" hangingPunct="1">
              <a:lnSpc>
                <a:spcPct val="80000"/>
              </a:lnSpc>
            </a:pPr>
            <a:r>
              <a:rPr lang="hr-HR" sz="2600" smtClean="0"/>
              <a:t>NACIONALNE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200" smtClean="0"/>
              <a:t>HRN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smtClean="0"/>
              <a:t>Hrvatski zavod za norme 	</a:t>
            </a:r>
          </a:p>
          <a:p>
            <a:pPr eaLnBrk="1" hangingPunct="1">
              <a:lnSpc>
                <a:spcPct val="80000"/>
              </a:lnSpc>
            </a:pPr>
            <a:endParaRPr lang="hr-H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Temeljni sigurnosti zahtjevi određuju koji stupanj sigurnosti određeni proizvod mora zadovoljiti, dok norme određuju na koji način postići taj stupanj sigurnosti</a:t>
            </a:r>
          </a:p>
          <a:p>
            <a:pPr eaLnBrk="1" hangingPunct="1"/>
            <a:r>
              <a:rPr lang="hr-HR" smtClean="0"/>
              <a:t>Unatoč njihovoj dobrovoljnosti, primjena odgovarajućih norma stvara predmnjevu da je određeni proizvod SIGURAN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Projektiranje (dizajniranje) proizvoda</a:t>
            </a:r>
          </a:p>
          <a:p>
            <a:pPr eaLnBrk="1" hangingPunct="1"/>
            <a:r>
              <a:rPr lang="hr-HR" smtClean="0"/>
              <a:t>Izrada proizvoda</a:t>
            </a:r>
          </a:p>
          <a:p>
            <a:pPr eaLnBrk="1" hangingPunct="1"/>
            <a:r>
              <a:rPr lang="hr-HR" smtClean="0"/>
              <a:t>Obavještavanje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Koncept “prihvatljivog rizika”</a:t>
            </a:r>
          </a:p>
          <a:p>
            <a:pPr eaLnBrk="1" hangingPunct="1"/>
            <a:r>
              <a:rPr lang="hr-HR" smtClean="0"/>
              <a:t>Minimalni sigurnosni standardi</a:t>
            </a:r>
          </a:p>
          <a:p>
            <a:pPr eaLnBrk="1" hangingPunct="1"/>
            <a:r>
              <a:rPr lang="hr-HR" i="1" smtClean="0"/>
              <a:t>Risk-utility</a:t>
            </a:r>
            <a:r>
              <a:rPr lang="hr-HR" smtClean="0"/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68313" y="188913"/>
            <a:ext cx="8242300" cy="1439862"/>
          </a:xfrm>
          <a:noFill/>
        </p:spPr>
      </p:pic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Opći sustav sigurnosti</a:t>
            </a:r>
          </a:p>
          <a:p>
            <a:pPr eaLnBrk="1" hangingPunct="1"/>
            <a:r>
              <a:rPr lang="hr-HR" smtClean="0"/>
              <a:t>Posebni sustavi sigurnosti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Directive 2001/95/EC of the European Parliament and of the Council of 3 December 2001 on general product safety</a:t>
            </a:r>
          </a:p>
          <a:p>
            <a:pPr eaLnBrk="1" hangingPunct="1"/>
            <a:r>
              <a:rPr lang="hr-HR" smtClean="0"/>
              <a:t>Zakon o općoj sigurnosti proizvoda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Ova se pravila primjenjuju kad poseban propis ne uređuje područje sigurnosti određenoga proizvoda</a:t>
            </a:r>
          </a:p>
          <a:p>
            <a:pPr eaLnBrk="1" hangingPunct="1"/>
            <a:r>
              <a:rPr lang="hr-HR" smtClean="0"/>
              <a:t>Ako poseban propis uređuje područje sigurnosti određenog proizvoda, ova se pravila primjenjuju samo na aspekte i rizike, odnosno vrste rizika za taj proizvod koji nisu uređeni tim posebnim propisom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800" dirty="0" smtClean="0"/>
              <a:t>Siguran proizvod označava bilo koji proizvod koji u normalnim ili razumno predvidivim uvjetima uporabe, uključujući trajanje i po potrebi stavljanje u uporabu, zahtjeve za ugradbu i održavanje, </a:t>
            </a:r>
            <a:r>
              <a:rPr lang="hr-HR" sz="1800" b="1" dirty="0" smtClean="0"/>
              <a:t>ne predstavlja nikakav rizik ili samo najmanji rizik spojiv s uporabom proizvoda te koji se smatra prihvatljivim i sukladnim s visokom razinom zaštite sigurnosti i zdravlja ljudi</a:t>
            </a:r>
            <a:r>
              <a:rPr lang="hr-HR" sz="1800" dirty="0" smtClean="0"/>
              <a:t>, posebno uzimajući u obzir sljedeće elemente: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 smtClean="0"/>
              <a:t> karakteristike proizvoda, osobito njegov sastav, pakiranje, upute za sklapanje te po potrebi ugradbu i održavanje,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 smtClean="0"/>
              <a:t>utjecaj nekog proizvoda na druge proizvode u slučaju kad se razumno može predvidjeti da će se on upotrebljavati s drugim proizvodima,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 smtClean="0"/>
              <a:t>predstavljanje proizvoda, njegovo označavanje, upozorenja i upute za njegovu uporabu i uklanjanje i sve druge oznake ili obavijesti koje se odnose na taj proizvod,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800" dirty="0" smtClean="0"/>
              <a:t>kategorije potrošača koji su izloženi riziku kad upotrebljavaju određeni proizvod, osobito djeca i starije osobe.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dirty="0" smtClean="0"/>
              <a:t>Mogućnost postizanja više razine sigurnosti ili dostupnost drugih proizvoda koji predstavljaju manji rizik ne čini dovoljan razlog da se neki proizvod smatra opasnim.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/>
              <a:t>Smatra se da je proizvod siguran ako: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je sukladan tehničkom propisu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u nedostatku propisa, ako je sukldan hrvatskim normama kojima su preuzete europepske norme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u nedostatku takvih norma, ako je sukladan hrvatskim normama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preporukama Europske komisije kojima se daju upute za ocjenu sigurnosti proizvoda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pravilima dobre prakse u području sigurnosti proizvoda koja su na snazi u dotičnom sektoru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trenutačnoj razini znanosti i tehnike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razini sigurnosti koju potrošači objektivno očekuju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400" dirty="0" smtClean="0"/>
              <a:t>Zakon o općoj sigurnosti proizvoda (NN </a:t>
            </a:r>
            <a:r>
              <a:rPr lang="hr-HR" sz="2400" dirty="0" smtClean="0"/>
              <a:t>30/09, 139/10, 14/14)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Zakon o tehničkim zahtjevima za proizvode i ocjenjivanju sukladnosti (NN 80/13)</a:t>
            </a:r>
          </a:p>
          <a:p>
            <a:pPr eaLnBrk="1" hangingPunct="1"/>
            <a:r>
              <a:rPr lang="hr-HR" sz="2400" dirty="0" smtClean="0"/>
              <a:t>Zakon o predmetima opće uporabe (NN </a:t>
            </a:r>
            <a:r>
              <a:rPr lang="hr-HR" sz="2400" dirty="0" smtClean="0"/>
              <a:t>39/13, 47/14)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Zakon o lijekovima (NN </a:t>
            </a:r>
            <a:r>
              <a:rPr lang="hr-HR" sz="2400" dirty="0" smtClean="0"/>
              <a:t>76/13, 90/14)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Zakon o medicinskim proizvodima (NN 76/13)</a:t>
            </a:r>
          </a:p>
          <a:p>
            <a:pPr eaLnBrk="1" hangingPunct="1"/>
            <a:r>
              <a:rPr lang="hr-HR" sz="2400" dirty="0" smtClean="0"/>
              <a:t>Zakon o hrani (NN </a:t>
            </a:r>
            <a:r>
              <a:rPr lang="hr-HR" sz="2400" dirty="0" smtClean="0"/>
              <a:t>81/13, 14/14)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Zakon o normizaciji (NN 80/13)</a:t>
            </a:r>
          </a:p>
          <a:p>
            <a:pPr eaLnBrk="1" hangingPunct="1"/>
            <a:r>
              <a:rPr lang="hr-HR" sz="2400" dirty="0" smtClean="0"/>
              <a:t>Zakon o akreditaciji (NN 158/03, 75/09, 56/13)</a:t>
            </a:r>
          </a:p>
          <a:p>
            <a:pPr eaLnBrk="1" hangingPunct="1"/>
            <a:r>
              <a:rPr lang="hr-HR" sz="2400" dirty="0" smtClean="0"/>
              <a:t>Zakon o zračnom prometu (NN 69/09, 84/11, </a:t>
            </a:r>
            <a:r>
              <a:rPr lang="hr-HR" sz="2400" dirty="0" smtClean="0"/>
              <a:t>54/13, 127/13, 92/14)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i="1" smtClean="0"/>
              <a:t>Proizvođačem</a:t>
            </a:r>
            <a:r>
              <a:rPr lang="hr-HR" i="1" smtClean="0"/>
              <a:t> </a:t>
            </a:r>
            <a:r>
              <a:rPr lang="hr-HR" smtClean="0"/>
              <a:t>se smatra:</a:t>
            </a:r>
          </a:p>
          <a:p>
            <a:pPr eaLnBrk="1" hangingPunct="1"/>
            <a:r>
              <a:rPr lang="hr-HR" smtClean="0"/>
              <a:t>– proizvođač proizvoda (onaj tko proizvodi ili prerađuje proizvod ili se predstavlja kao proizvođač)</a:t>
            </a:r>
          </a:p>
          <a:p>
            <a:pPr eaLnBrk="1" hangingPunct="1"/>
            <a:r>
              <a:rPr lang="hr-HR" smtClean="0"/>
              <a:t>ovlašteni zastupnik ili predstavnik proizvođača ili uvoznik</a:t>
            </a:r>
          </a:p>
          <a:p>
            <a:pPr eaLnBrk="1" hangingPunct="1"/>
            <a:r>
              <a:rPr lang="hr-HR" smtClean="0"/>
              <a:t>svaka druga pravna ili fizička osoba u opskrbnom lancu, u mjeri u kojoj njezine djelatnosti mogu utjecati na sigurnosne karakteristike proizvoda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400" b="1" smtClean="0"/>
              <a:t>Stavljati na tržište samo sigurne proizvode</a:t>
            </a:r>
          </a:p>
          <a:p>
            <a:pPr eaLnBrk="1" hangingPunct="1"/>
            <a:r>
              <a:rPr lang="hr-HR" sz="2400" smtClean="0"/>
              <a:t>obavještavati potrošače i druge korisnike o rizicima te poduzeti mjere opreza protiv tih rizika</a:t>
            </a:r>
          </a:p>
          <a:p>
            <a:pPr eaLnBrk="1" hangingPunct="1"/>
            <a:r>
              <a:rPr lang="hr-HR" sz="2400" smtClean="0"/>
              <a:t>poduzeti mjere koje im omogućuju pravodobno obavješćivanje o opasnostima koje ti proizvodi mogu predstavljati te poduzimati odgovarajuće mjere, po potrebi i povlačenje proizvoda s tržišta ili povrat proizvoda od potrošača, kako bi se izbjegli rizici</a:t>
            </a:r>
          </a:p>
          <a:p>
            <a:pPr marL="742950" lvl="1" indent="-285750" eaLnBrk="1" hangingPunct="1"/>
            <a:r>
              <a:rPr lang="hr-HR" sz="2000" smtClean="0"/>
              <a:t>poduzeti mjeru povrata proizvoda od potrošača samo u krajnjem slučaju kada druge mjere nisu dovoljne za sprječavanje određenih rizika, kada smatraju prijeko potrebnim ili kada su na to obvezani od strane nadležnog tijela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200" b="1" smtClean="0"/>
              <a:t>Dječje igračke</a:t>
            </a:r>
            <a:r>
              <a:rPr lang="hr-HR" sz="2200" smtClean="0"/>
              <a:t> (Direktiva 2005/84/EZ, Direktiva 2009/48/EZ)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Pirotehnika</a:t>
            </a:r>
            <a:r>
              <a:rPr lang="hr-HR" sz="2200" smtClean="0"/>
              <a:t> (Direktiva 2007/23/EZ)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Strojevi</a:t>
            </a:r>
            <a:r>
              <a:rPr lang="hr-HR" sz="2200" smtClean="0"/>
              <a:t> (Direktiva 2006/42/EZ)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Žičare</a:t>
            </a:r>
            <a:r>
              <a:rPr lang="hr-HR" sz="2200" smtClean="0"/>
              <a:t> (Direktiva 2000/9/EZ)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Lijekovi i medicinski proizvodi</a:t>
            </a:r>
            <a:r>
              <a:rPr lang="hr-HR" sz="2200" smtClean="0"/>
              <a:t> (Direktiva 93/42/EEZ)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Uređaji pod pritiskom</a:t>
            </a:r>
            <a:r>
              <a:rPr lang="hr-HR" sz="2200" smtClean="0"/>
              <a:t> (Direktiva 97/23/EZ, Direktiva 2009/105/EZ)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Plinske instalacije</a:t>
            </a:r>
            <a:r>
              <a:rPr lang="hr-HR" sz="2200" smtClean="0"/>
              <a:t> (Direktiva 92/42/EEZ, Direktiva 2009/142/EZ)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Električni uređaji</a:t>
            </a:r>
            <a:r>
              <a:rPr lang="hr-HR" sz="2200" smtClean="0"/>
              <a:t> (Direktiva 2006/95/EZ)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Telekomunikacijski uređaji</a:t>
            </a:r>
            <a:r>
              <a:rPr lang="hr-HR" sz="2200" smtClean="0"/>
              <a:t> (Direktiva 1999/5/EZ)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Putnički brodovi</a:t>
            </a:r>
            <a:r>
              <a:rPr lang="hr-HR" sz="2200" smtClean="0"/>
              <a:t> (Direktiva 98/18/EZ)</a:t>
            </a:r>
          </a:p>
          <a:p>
            <a:pPr eaLnBrk="1" hangingPunct="1">
              <a:lnSpc>
                <a:spcPct val="90000"/>
              </a:lnSpc>
            </a:pPr>
            <a:r>
              <a:rPr lang="hr-HR" sz="2200" b="1" smtClean="0"/>
              <a:t>Zrakoplovi</a:t>
            </a:r>
            <a:r>
              <a:rPr lang="hr-HR" sz="2200" smtClean="0"/>
              <a:t> (Uredba </a:t>
            </a:r>
            <a:r>
              <a:rPr lang="hr-HR" sz="2000" smtClean="0"/>
              <a:t>1592/2002, Uredba 1702/2003)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400" b="1" smtClean="0"/>
              <a:t>Hrana</a:t>
            </a:r>
          </a:p>
          <a:p>
            <a:pPr lvl="1" eaLnBrk="1" hangingPunct="1"/>
            <a:r>
              <a:rPr lang="hr-HR" sz="2000" smtClean="0"/>
              <a:t>Zakon o hrani</a:t>
            </a:r>
          </a:p>
          <a:p>
            <a:pPr eaLnBrk="1" hangingPunct="1"/>
            <a:r>
              <a:rPr lang="hr-HR" sz="2400" b="1" smtClean="0"/>
              <a:t>Dječje igračke</a:t>
            </a:r>
          </a:p>
          <a:p>
            <a:pPr lvl="1" eaLnBrk="1" hangingPunct="1"/>
            <a:r>
              <a:rPr lang="hr-HR" sz="2000" smtClean="0"/>
              <a:t>Pravilnik o zdravstvenoj ispravnosti i sigurnosti igračaka</a:t>
            </a:r>
          </a:p>
          <a:p>
            <a:pPr eaLnBrk="1" hangingPunct="1"/>
            <a:r>
              <a:rPr lang="hr-HR" sz="2400" b="1" smtClean="0"/>
              <a:t>Lijekovi</a:t>
            </a:r>
          </a:p>
          <a:p>
            <a:pPr lvl="1" eaLnBrk="1" hangingPunct="1"/>
            <a:r>
              <a:rPr lang="hr-HR" sz="2000" smtClean="0"/>
              <a:t>Zakon o lijekovima</a:t>
            </a:r>
          </a:p>
          <a:p>
            <a:pPr eaLnBrk="1" hangingPunct="1"/>
            <a:r>
              <a:rPr lang="hr-HR" sz="2400" b="1" smtClean="0"/>
              <a:t>Pirotehnička sredstva</a:t>
            </a:r>
          </a:p>
          <a:p>
            <a:pPr lvl="1" eaLnBrk="1" hangingPunct="1"/>
            <a:r>
              <a:rPr lang="hr-HR" sz="2000" smtClean="0"/>
              <a:t>Pravilnik o sigurnosnim zahtjevima za pirotehnička sredstva te uvjetima za njihovu podjelu</a:t>
            </a:r>
          </a:p>
          <a:p>
            <a:pPr eaLnBrk="1" hangingPunct="1"/>
            <a:r>
              <a:rPr lang="hr-HR" sz="2400" b="1" smtClean="0"/>
              <a:t>Zrakoplovi</a:t>
            </a:r>
          </a:p>
          <a:p>
            <a:pPr lvl="1" eaLnBrk="1" hangingPunct="1"/>
            <a:r>
              <a:rPr lang="hr-HR" sz="2000" smtClean="0"/>
              <a:t>Pravilnik o certifikaciji zrakoplova te projektnih i proizvodnih organizacija</a:t>
            </a:r>
          </a:p>
          <a:p>
            <a:pPr eaLnBrk="1" hangingPunct="1"/>
            <a:endParaRPr lang="hr-H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Propisom se određuje postupak ocjenjivanja sukladnosti za svaku skupinu proizvoda na koju se propis odnosi</a:t>
            </a:r>
          </a:p>
          <a:p>
            <a:pPr lvl="1" eaLnBrk="1" hangingPunct="1"/>
            <a:r>
              <a:rPr lang="hr-HR" smtClean="0"/>
              <a:t>Predtržišni model</a:t>
            </a:r>
          </a:p>
          <a:p>
            <a:pPr lvl="1" eaLnBrk="1" hangingPunct="1"/>
            <a:r>
              <a:rPr lang="hr-HR" smtClean="0"/>
              <a:t>Model samostalne ocjene sukladnosti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400" smtClean="0"/>
              <a:t>Proizvođač preuzima odgovornost za sukladnost proizvoda davanjem izjave o sukladnosti</a:t>
            </a:r>
          </a:p>
          <a:p>
            <a:pPr eaLnBrk="1" hangingPunct="1"/>
            <a:r>
              <a:rPr lang="hr-HR" sz="2400" smtClean="0"/>
              <a:t>U izjavi o sukladnosti mora se navesti da su ispunjeni tehnički zahtjevi utvrđeni u propisima koji se primjenjuju na određeni proizvod </a:t>
            </a:r>
          </a:p>
          <a:p>
            <a:pPr eaLnBrk="1" hangingPunct="1"/>
            <a:r>
              <a:rPr lang="hr-HR" sz="2400" smtClean="0"/>
              <a:t>Izjava o sukladnosti mora sadržavati elemente utvrđene u propisima </a:t>
            </a:r>
          </a:p>
          <a:p>
            <a:pPr eaLnBrk="1" hangingPunct="1"/>
            <a:r>
              <a:rPr lang="hr-HR" sz="2400" smtClean="0"/>
              <a:t>Ministar nadležan za gospodarstvo pravilnikom propisuje oblik, sadržaj, izgled i način upotrebe oznake sukladnosti</a:t>
            </a:r>
          </a:p>
          <a:p>
            <a:pPr eaLnBrk="1" hangingPunct="1"/>
            <a:r>
              <a:rPr lang="hr-HR" sz="2400" b="1" smtClean="0"/>
              <a:t>CE</a:t>
            </a:r>
            <a:r>
              <a:rPr lang="hr-HR" sz="2400" smtClean="0"/>
              <a:t> (</a:t>
            </a:r>
            <a:r>
              <a:rPr lang="sr-Latn-CS" sz="2400" i="1" smtClean="0"/>
              <a:t>Conformité Européenne</a:t>
            </a:r>
            <a:r>
              <a:rPr lang="hr-HR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74638" y="268288"/>
            <a:ext cx="8588375" cy="1158875"/>
          </a:xfrm>
          <a:noFill/>
        </p:spPr>
      </p:pic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Lijekovi</a:t>
            </a:r>
          </a:p>
          <a:p>
            <a:pPr lvl="1" eaLnBrk="1" hangingPunct="1"/>
            <a:r>
              <a:rPr lang="hr-HR" b="1" smtClean="0"/>
              <a:t>Agencija za lijekove i medicinske proizvod</a:t>
            </a:r>
          </a:p>
          <a:p>
            <a:pPr eaLnBrk="1" hangingPunct="1"/>
            <a:r>
              <a:rPr lang="hr-HR" smtClean="0"/>
              <a:t>“Nova” hrana GMO i hrana za posebne prehrambene potrebe</a:t>
            </a:r>
          </a:p>
          <a:p>
            <a:pPr lvl="1" eaLnBrk="1" hangingPunct="1"/>
            <a:r>
              <a:rPr lang="hr-HR" b="1" smtClean="0"/>
              <a:t>Ministarstvo zdravstva i socijalne skrbi</a:t>
            </a:r>
          </a:p>
          <a:p>
            <a:pPr eaLnBrk="1" hangingPunct="1"/>
            <a:r>
              <a:rPr lang="hr-HR" smtClean="0"/>
              <a:t>Zrakoplovi</a:t>
            </a:r>
          </a:p>
          <a:p>
            <a:pPr lvl="1" eaLnBrk="1" hangingPunct="1"/>
            <a:r>
              <a:rPr lang="hr-HR" b="1" smtClean="0"/>
              <a:t>Agencija za civilno zrakoplovstvo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RAPEX (</a:t>
            </a:r>
            <a:r>
              <a:rPr lang="en-GB" i="1" dirty="0" smtClean="0"/>
              <a:t>Rapid alert system for dangerous consumer products</a:t>
            </a:r>
            <a:r>
              <a:rPr lang="hr-HR" dirty="0" smtClean="0"/>
              <a:t>)</a:t>
            </a:r>
          </a:p>
          <a:p>
            <a:pPr eaLnBrk="1" hangingPunct="1"/>
            <a:r>
              <a:rPr lang="hr-HR" dirty="0" smtClean="0"/>
              <a:t>Sustav </a:t>
            </a:r>
            <a:r>
              <a:rPr lang="hr-HR" dirty="0" smtClean="0"/>
              <a:t>brze razmjene obavijesti </a:t>
            </a:r>
          </a:p>
          <a:p>
            <a:pPr lvl="1" eaLnBrk="1" hangingPunct="1"/>
            <a:r>
              <a:rPr lang="hr-HR" dirty="0" smtClean="0"/>
              <a:t>Uredba o sustavu brze razmjene službenih obavijesti o proizvodima koji predstavljaju rizik za zdravlje i sigurnost </a:t>
            </a:r>
            <a:r>
              <a:rPr lang="hr-HR" dirty="0" smtClean="0"/>
              <a:t>potrošača</a:t>
            </a:r>
          </a:p>
          <a:p>
            <a:pPr lvl="1" eaLnBrk="1" hangingPunct="1"/>
            <a:endParaRPr lang="hr-HR" dirty="0"/>
          </a:p>
          <a:p>
            <a:pPr marL="585788" lvl="1" indent="0" eaLnBrk="1" hangingPunct="1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ec.europa.eu/</a:t>
            </a:r>
            <a:r>
              <a:rPr lang="hr-HR" dirty="0" err="1" smtClean="0">
                <a:hlinkClick r:id="rId3"/>
              </a:rPr>
              <a:t>consumers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safety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rapex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alerts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main</a:t>
            </a:r>
            <a:r>
              <a:rPr lang="hr-HR" dirty="0" smtClean="0">
                <a:hlinkClick r:id="rId3"/>
              </a:rPr>
              <a:t>/</a:t>
            </a:r>
            <a:r>
              <a:rPr lang="hr-HR" dirty="0" err="1" smtClean="0">
                <a:hlinkClick r:id="rId3"/>
              </a:rPr>
              <a:t>index.cfm</a:t>
            </a:r>
            <a:r>
              <a:rPr lang="hr-HR" dirty="0" smtClean="0">
                <a:hlinkClick r:id="rId3"/>
              </a:rPr>
              <a:t>?</a:t>
            </a:r>
            <a:r>
              <a:rPr lang="hr-HR" dirty="0" err="1" smtClean="0">
                <a:hlinkClick r:id="rId3"/>
              </a:rPr>
              <a:t>event</a:t>
            </a:r>
            <a:r>
              <a:rPr lang="hr-HR" dirty="0" smtClean="0">
                <a:hlinkClick r:id="rId3"/>
              </a:rPr>
              <a:t>=</a:t>
            </a:r>
            <a:r>
              <a:rPr lang="hr-HR" dirty="0" err="1" smtClean="0">
                <a:hlinkClick r:id="rId3"/>
              </a:rPr>
              <a:t>main.weeklyOverview</a:t>
            </a:r>
            <a:r>
              <a:rPr lang="hr-HR" dirty="0" smtClean="0">
                <a:hlinkClick r:id="rId3"/>
              </a:rPr>
              <a:t>&amp;web_</a:t>
            </a:r>
            <a:r>
              <a:rPr lang="hr-HR" dirty="0" err="1" smtClean="0">
                <a:hlinkClick r:id="rId3"/>
              </a:rPr>
              <a:t>report</a:t>
            </a:r>
            <a:r>
              <a:rPr lang="hr-HR" dirty="0" smtClean="0">
                <a:hlinkClick r:id="rId3"/>
              </a:rPr>
              <a:t>_</a:t>
            </a:r>
            <a:r>
              <a:rPr lang="hr-HR" dirty="0" err="1" smtClean="0">
                <a:hlinkClick r:id="rId3"/>
              </a:rPr>
              <a:t>id</a:t>
            </a:r>
            <a:r>
              <a:rPr lang="hr-HR" dirty="0" smtClean="0">
                <a:hlinkClick r:id="rId3"/>
              </a:rPr>
              <a:t>=1141&amp;</a:t>
            </a:r>
            <a:r>
              <a:rPr lang="hr-HR" dirty="0" err="1" smtClean="0">
                <a:hlinkClick r:id="rId3"/>
              </a:rPr>
              <a:t>selectedTabIdx</a:t>
            </a:r>
            <a:r>
              <a:rPr lang="hr-HR" smtClean="0">
                <a:hlinkClick r:id="rId3"/>
              </a:rPr>
              <a:t>=1</a:t>
            </a:r>
            <a:endParaRPr lang="hr-HR" smtClean="0"/>
          </a:p>
          <a:p>
            <a:pPr marL="585788" lvl="1" indent="0" eaLnBrk="1" hangingPunct="1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146050"/>
            <a:ext cx="8242300" cy="1281113"/>
          </a:xfrm>
          <a:noFill/>
        </p:spPr>
      </p:pic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Prevencijska funkcija</a:t>
            </a:r>
          </a:p>
          <a:p>
            <a:pPr lvl="1" eaLnBrk="1" hangingPunct="1"/>
            <a:r>
              <a:rPr lang="hr-HR" smtClean="0"/>
              <a:t>javnopravni sustavi sigurnosti proizvoda</a:t>
            </a:r>
          </a:p>
          <a:p>
            <a:pPr eaLnBrk="1" hangingPunct="1"/>
            <a:r>
              <a:rPr lang="hr-HR" smtClean="0"/>
              <a:t>Kompenzacijska funkcija</a:t>
            </a:r>
          </a:p>
          <a:p>
            <a:pPr lvl="1" eaLnBrk="1" hangingPunct="1"/>
            <a:r>
              <a:rPr lang="hr-HR" smtClean="0"/>
              <a:t>privatnopravna pravila o odgovornosti za neispravan proizvod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  <a:noFill/>
        </p:spPr>
      </p:pic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Uredba o sustavu brze razmjene službenih obavijesti o proizvodima koji predstavljaju rizik za zdravlje i sigurnost potrošača (NN 5/11)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obavješćivanju o proizvodu koji je opasan za potrošače (NN 55/10, 90/10)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hrani bez </a:t>
            </a:r>
            <a:r>
              <a:rPr lang="hr-HR" sz="2000" dirty="0" err="1" smtClean="0"/>
              <a:t>glutena</a:t>
            </a:r>
            <a:r>
              <a:rPr lang="hr-HR" sz="2000" dirty="0" smtClean="0"/>
              <a:t> (NN 83/10)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hrani za posebne prehrambene potrebe (NN 88/10)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zdravstvenoj ispravnosti i sigurnosti igračaka (NN 115/08)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tehničkim zahtjevima za elektroenergetska postrojenja nazivnih izmjeničnih napona iznad 1 kV (NN 105/10)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tehničkim zahtjevima žičara za prijevoz osoba (NN 4/10)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dirty="0" smtClean="0"/>
              <a:t>Pravilnik o certifikaciji zrakoplova te projektnih i proizvodnih organizacija (NN 134/09, 56/10)</a:t>
            </a:r>
          </a:p>
          <a:p>
            <a:pPr eaLnBrk="1" hangingPunct="1">
              <a:lnSpc>
                <a:spcPct val="80000"/>
              </a:lnSpc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endParaRPr lang="hr-H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PREVENTIVNA FUNKCIJA SUSTAVA</a:t>
            </a:r>
          </a:p>
          <a:p>
            <a:pPr eaLnBrk="1" hangingPunct="1"/>
            <a:r>
              <a:rPr lang="hr-HR" smtClean="0"/>
              <a:t>KOMPENZACIJSKA FUNKCIJA SUSTAVA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/>
              <a:t>JAVNOPRAVNI MODEL UREĐENJA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TEMELJNI SIGURNOSNI ZAHTJEVI UTVRĐENI PROPISOM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EUROPSKA UNIJA (HRVTSKA)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SAD (u periodu od 1972-1981)</a:t>
            </a:r>
          </a:p>
          <a:p>
            <a:pPr lvl="2" eaLnBrk="1" hangingPunct="1">
              <a:lnSpc>
                <a:spcPct val="90000"/>
              </a:lnSpc>
            </a:pPr>
            <a:r>
              <a:rPr lang="hr-HR" i="1" smtClean="0"/>
              <a:t>Consumer Product Safety Act</a:t>
            </a:r>
          </a:p>
          <a:p>
            <a:pPr lvl="2" eaLnBrk="1" hangingPunct="1">
              <a:lnSpc>
                <a:spcPct val="90000"/>
              </a:lnSpc>
            </a:pPr>
            <a:r>
              <a:rPr lang="hr-HR" i="1" smtClean="0"/>
              <a:t>Consumer Product Safety Commission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PRIVATNOPRAVNI MODEL UREĐENJA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TEMELJNE SIGURNOSNE ZAHTJEVE UTVRĐUJE INDUSTRIJA, ODNOSNO PRIVATNA NORMIZACIJSKA TIJELA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/>
              <a:t>SAD (do 1972 i od 1981 na ovamo)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364538" cy="1158875"/>
          </a:xfrm>
        </p:spPr>
      </p:pic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STARI PRISTUP</a:t>
            </a:r>
          </a:p>
          <a:p>
            <a:pPr lvl="1" eaLnBrk="1" hangingPunct="1"/>
            <a:r>
              <a:rPr lang="hr-HR" smtClean="0"/>
              <a:t>do sredine 80-ih godina XX. st.</a:t>
            </a:r>
          </a:p>
          <a:p>
            <a:pPr lvl="1" eaLnBrk="1" hangingPunct="1"/>
            <a:r>
              <a:rPr lang="hr-HR" smtClean="0"/>
              <a:t>direktive tehničkog zakonodavstva sadrže temeljne sigurnosne zahtjeve  te detaljne i precizne tehničke specifikacije projektiranja, izrade te tehničkih i funkcionalnih karakteristika proizvoda</a:t>
            </a:r>
          </a:p>
          <a:p>
            <a:pPr lvl="1" eaLnBrk="1" hangingPunct="1"/>
            <a:r>
              <a:rPr lang="hr-HR" smtClean="0"/>
              <a:t>Karakterizira ga dugotrajnost izrade, skupoća, nedemokratičnost te dvojbenost krajnjih rezultata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600" smtClean="0"/>
              <a:t>NOVI PRISTUP</a:t>
            </a:r>
          </a:p>
          <a:p>
            <a:pPr lvl="1" eaLnBrk="1" hangingPunct="1"/>
            <a:r>
              <a:rPr lang="hr-HR" sz="2200" smtClean="0"/>
              <a:t>od sredine 80-ih godina XX. st.</a:t>
            </a:r>
          </a:p>
          <a:p>
            <a:pPr lvl="1" eaLnBrk="1" hangingPunct="1"/>
            <a:r>
              <a:rPr lang="hr-HR" sz="2200" smtClean="0"/>
              <a:t>Rezolucija o novom pristupu (</a:t>
            </a:r>
            <a:r>
              <a:rPr lang="hr-HR" sz="2200" i="1" smtClean="0"/>
              <a:t>Council Resolution of 7 May 1985 on a new approach to technical harmonisation and standards</a:t>
            </a:r>
            <a:r>
              <a:rPr lang="hr-HR" sz="2200" smtClean="0"/>
              <a:t>)</a:t>
            </a:r>
          </a:p>
          <a:p>
            <a:pPr lvl="1" eaLnBrk="1" hangingPunct="1"/>
            <a:r>
              <a:rPr lang="hr-HR" sz="2200" smtClean="0"/>
              <a:t>Zakon o tehničkim zahtjevima za proizvode i ocjenjivanju sukladnosti</a:t>
            </a:r>
          </a:p>
          <a:p>
            <a:pPr lvl="1" eaLnBrk="1" hangingPunct="1"/>
            <a:r>
              <a:rPr lang="hr-HR" sz="2200" smtClean="0"/>
              <a:t>Uvodi se distinkcija između:</a:t>
            </a:r>
          </a:p>
          <a:p>
            <a:pPr lvl="2" eaLnBrk="1" hangingPunct="1"/>
            <a:r>
              <a:rPr lang="hr-HR" sz="2000" smtClean="0"/>
              <a:t>temeljnih sigurnosnih zahtjeva (</a:t>
            </a:r>
            <a:r>
              <a:rPr lang="hr-HR" sz="2000" i="1" smtClean="0"/>
              <a:t>essential safety requirements</a:t>
            </a:r>
            <a:r>
              <a:rPr lang="hr-HR" sz="2000" smtClean="0"/>
              <a:t>)</a:t>
            </a:r>
          </a:p>
          <a:p>
            <a:pPr lvl="2" eaLnBrk="1" hangingPunct="1"/>
            <a:r>
              <a:rPr lang="hr-HR" sz="2000" smtClean="0"/>
              <a:t>norma (</a:t>
            </a:r>
            <a:r>
              <a:rPr lang="hr-HR" sz="2000" i="1" smtClean="0"/>
              <a:t>standards</a:t>
            </a:r>
            <a:r>
              <a:rPr lang="hr-HR" sz="2000" smtClean="0"/>
              <a:t>)</a:t>
            </a:r>
          </a:p>
          <a:p>
            <a:pPr lvl="2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hr-HR" sz="2000" smtClean="0"/>
              <a:t>temelji se na sinergijskom učinku temeljnih sigurnosnih zahtjeva i norma</a:t>
            </a:r>
          </a:p>
          <a:p>
            <a:pPr eaLnBrk="1" hangingPunct="1"/>
            <a:endParaRPr lang="hr-H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itle 6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2525"/>
          </a:xfrm>
        </p:spPr>
      </p:pic>
      <p:sp>
        <p:nvSpPr>
          <p:cNvPr id="20482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hr-HR" cap="none" smtClean="0"/>
              <a:t>TEMELJNI SIGURNOSNI ZAHTJEVI</a:t>
            </a:r>
          </a:p>
        </p:txBody>
      </p:sp>
      <p:sp>
        <p:nvSpPr>
          <p:cNvPr id="20483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 algn="ctr" eaLnBrk="1" hangingPunct="1"/>
            <a:r>
              <a:rPr lang="hr-HR" cap="none" smtClean="0"/>
              <a:t>NORME</a:t>
            </a:r>
          </a:p>
        </p:txBody>
      </p:sp>
      <p:sp>
        <p:nvSpPr>
          <p:cNvPr id="20484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sadržani u propisima teh. zakonodavstva</a:t>
            </a:r>
          </a:p>
          <a:p>
            <a:pPr eaLnBrk="1" hangingPunct="1"/>
            <a:r>
              <a:rPr lang="hr-HR" smtClean="0"/>
              <a:t>primjena im je obvezatna</a:t>
            </a:r>
          </a:p>
          <a:p>
            <a:pPr eaLnBrk="1" hangingPunct="1"/>
            <a:r>
              <a:rPr lang="hr-HR" smtClean="0"/>
              <a:t>donose ih političari</a:t>
            </a:r>
          </a:p>
          <a:p>
            <a:pPr eaLnBrk="1" hangingPunct="1"/>
            <a:endParaRPr lang="hr-HR" smtClean="0"/>
          </a:p>
        </p:txBody>
      </p:sp>
      <p:sp>
        <p:nvSpPr>
          <p:cNvPr id="20485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000" smtClean="0"/>
              <a:t>dokument za opću i višekratnu uporabu, donesena konsenzusom od mjerodavnog tijela koji sadrži pravila, upute ili značajke aktivnosti ili njihove rezultate i koja jamči najbolji stupnja uređenosti u datim uvjetima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smtClean="0"/>
              <a:t>donose ih neovisna regulatorna (javnopravna ili privatnopravna tijela)</a:t>
            </a:r>
          </a:p>
          <a:p>
            <a:pPr eaLnBrk="1" hangingPunct="1">
              <a:lnSpc>
                <a:spcPct val="80000"/>
              </a:lnSpc>
            </a:pPr>
            <a:r>
              <a:rPr lang="hr-HR" sz="2000" smtClean="0"/>
              <a:t>u načelu su dobrovoljne</a:t>
            </a:r>
          </a:p>
          <a:p>
            <a:pPr eaLnBrk="1" hangingPunct="1">
              <a:lnSpc>
                <a:spcPct val="80000"/>
              </a:lnSpc>
            </a:pPr>
            <a:endParaRPr lang="hr-H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150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NAČELA</a:t>
            </a:r>
          </a:p>
          <a:p>
            <a:pPr lvl="1" eaLnBrk="1" hangingPunct="1"/>
            <a:r>
              <a:rPr lang="hr-HR" smtClean="0"/>
              <a:t>pravo dragovoljnog sudjelovanja svih zainteresiranih strana u postupku pripreme norma</a:t>
            </a:r>
          </a:p>
          <a:p>
            <a:pPr lvl="1" eaLnBrk="1" hangingPunct="1"/>
            <a:r>
              <a:rPr lang="hr-HR" smtClean="0"/>
              <a:t>Prihvaćanje norma te dragovoljna uporaba norma</a:t>
            </a:r>
          </a:p>
          <a:p>
            <a:pPr lvl="1" eaLnBrk="1" hangingPunct="1"/>
            <a:r>
              <a:rPr lang="hr-HR" smtClean="0"/>
              <a:t>konsenzus o sadržaju norma</a:t>
            </a:r>
          </a:p>
          <a:p>
            <a:pPr lvl="1" eaLnBrk="1" hangingPunct="1"/>
            <a:r>
              <a:rPr lang="hr-HR" smtClean="0"/>
              <a:t> javnost rada u svim njegovim fazama i obavješćivanje javnosti na prikladan način</a:t>
            </a:r>
          </a:p>
          <a:p>
            <a:pPr lvl="1" eaLnBrk="1" hangingPunct="1"/>
            <a:r>
              <a:rPr lang="hr-HR" smtClean="0"/>
              <a:t>sprječavanje prevladavanja pojedinačnih interesa nad zajedničkim interesom</a:t>
            </a:r>
          </a:p>
          <a:p>
            <a:pPr lvl="1" eaLnBrk="1" hangingPunct="1"/>
            <a:r>
              <a:rPr lang="vi-VN" smtClean="0">
                <a:latin typeface="Book Antiqua" pitchFamily="18" charset="0"/>
              </a:rPr>
              <a:t>međusobna usklađenost norma</a:t>
            </a:r>
          </a:p>
          <a:p>
            <a:pPr lvl="1" eaLnBrk="1" hangingPunct="1"/>
            <a:r>
              <a:rPr lang="vi-VN" smtClean="0">
                <a:latin typeface="Book Antiqua" pitchFamily="18" charset="0"/>
              </a:rPr>
              <a:t>uzimanje u obzir dostignutog stanja tehnike i pravila</a:t>
            </a: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1372</Words>
  <Application>Microsoft Office PowerPoint</Application>
  <PresentationFormat>On-screen Show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Pravni fakultet u Zagrebu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ZDRAVLJA I SIGURNOSTI POTROŠAČA</dc:title>
  <dc:creator>qwe</dc:creator>
  <cp:lastModifiedBy>Marko Baretić</cp:lastModifiedBy>
  <cp:revision>15</cp:revision>
  <dcterms:created xsi:type="dcterms:W3CDTF">1980-03-03T11:45:23Z</dcterms:created>
  <dcterms:modified xsi:type="dcterms:W3CDTF">2014-12-01T13:09:43Z</dcterms:modified>
</cp:coreProperties>
</file>