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5"/>
  </p:notesMasterIdLst>
  <p:sldIdLst>
    <p:sldId id="373" r:id="rId2"/>
    <p:sldId id="407" r:id="rId3"/>
    <p:sldId id="523" r:id="rId4"/>
    <p:sldId id="522" r:id="rId5"/>
    <p:sldId id="377" r:id="rId6"/>
    <p:sldId id="408" r:id="rId7"/>
    <p:sldId id="409" r:id="rId8"/>
    <p:sldId id="513" r:id="rId9"/>
    <p:sldId id="406" r:id="rId10"/>
    <p:sldId id="332" r:id="rId11"/>
    <p:sldId id="334" r:id="rId12"/>
    <p:sldId id="335" r:id="rId13"/>
    <p:sldId id="521" r:id="rId14"/>
    <p:sldId id="414" r:id="rId15"/>
    <p:sldId id="345" r:id="rId16"/>
    <p:sldId id="341" r:id="rId17"/>
    <p:sldId id="375" r:id="rId18"/>
    <p:sldId id="412" r:id="rId19"/>
    <p:sldId id="403" r:id="rId20"/>
    <p:sldId id="411" r:id="rId21"/>
    <p:sldId id="416" r:id="rId22"/>
    <p:sldId id="514" r:id="rId23"/>
    <p:sldId id="384" r:id="rId24"/>
    <p:sldId id="430" r:id="rId25"/>
    <p:sldId id="450" r:id="rId26"/>
    <p:sldId id="511" r:id="rId27"/>
    <p:sldId id="441" r:id="rId28"/>
    <p:sldId id="443" r:id="rId29"/>
    <p:sldId id="393" r:id="rId30"/>
    <p:sldId id="517" r:id="rId31"/>
    <p:sldId id="515" r:id="rId32"/>
    <p:sldId id="516" r:id="rId33"/>
    <p:sldId id="296" r:id="rId34"/>
    <p:sldId id="419" r:id="rId35"/>
    <p:sldId id="417" r:id="rId36"/>
    <p:sldId id="436" r:id="rId37"/>
    <p:sldId id="448" r:id="rId38"/>
    <p:sldId id="500" r:id="rId39"/>
    <p:sldId id="447" r:id="rId40"/>
    <p:sldId id="428" r:id="rId41"/>
    <p:sldId id="397" r:id="rId42"/>
    <p:sldId id="293" r:id="rId43"/>
    <p:sldId id="305" r:id="rId44"/>
    <p:sldId id="456" r:id="rId45"/>
    <p:sldId id="458" r:id="rId46"/>
    <p:sldId id="459" r:id="rId47"/>
    <p:sldId id="462" r:id="rId48"/>
    <p:sldId id="460" r:id="rId49"/>
    <p:sldId id="274" r:id="rId50"/>
    <p:sldId id="461" r:id="rId51"/>
    <p:sldId id="463" r:id="rId52"/>
    <p:sldId id="464" r:id="rId53"/>
    <p:sldId id="465" r:id="rId54"/>
    <p:sldId id="466" r:id="rId55"/>
    <p:sldId id="467" r:id="rId56"/>
    <p:sldId id="468" r:id="rId57"/>
    <p:sldId id="472" r:id="rId58"/>
    <p:sldId id="471" r:id="rId59"/>
    <p:sldId id="473" r:id="rId60"/>
    <p:sldId id="474" r:id="rId61"/>
    <p:sldId id="477" r:id="rId62"/>
    <p:sldId id="475" r:id="rId63"/>
    <p:sldId id="478" r:id="rId64"/>
    <p:sldId id="518" r:id="rId65"/>
    <p:sldId id="499" r:id="rId66"/>
    <p:sldId id="520" r:id="rId67"/>
    <p:sldId id="519" r:id="rId68"/>
    <p:sldId id="476" r:id="rId69"/>
    <p:sldId id="480" r:id="rId70"/>
    <p:sldId id="479" r:id="rId71"/>
    <p:sldId id="481" r:id="rId72"/>
    <p:sldId id="483" r:id="rId73"/>
    <p:sldId id="484" r:id="rId74"/>
    <p:sldId id="485" r:id="rId75"/>
    <p:sldId id="488" r:id="rId76"/>
    <p:sldId id="489" r:id="rId77"/>
    <p:sldId id="490" r:id="rId78"/>
    <p:sldId id="491" r:id="rId79"/>
    <p:sldId id="492" r:id="rId80"/>
    <p:sldId id="498" r:id="rId81"/>
    <p:sldId id="494" r:id="rId82"/>
    <p:sldId id="495" r:id="rId83"/>
    <p:sldId id="391" r:id="rId84"/>
  </p:sldIdLst>
  <p:sldSz cx="9144000" cy="6858000" type="screen4x3"/>
  <p:notesSz cx="6797675" cy="9926638"/>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794" autoAdjust="0"/>
  </p:normalViewPr>
  <p:slideViewPr>
    <p:cSldViewPr>
      <p:cViewPr varScale="1">
        <p:scale>
          <a:sx n="106" d="100"/>
          <a:sy n="106" d="100"/>
        </p:scale>
        <p:origin x="1800"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97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BC62B2F-389E-4088-BDB1-C431D57F7E42}" type="datetimeFigureOut">
              <a:rPr lang="hr-HR" smtClean="0"/>
              <a:t>29.03.2023.</a:t>
            </a:fld>
            <a:endParaRPr lang="hr-HR"/>
          </a:p>
        </p:txBody>
      </p:sp>
      <p:sp>
        <p:nvSpPr>
          <p:cNvPr id="4" name="Rezervirano mjesto slike slajd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70A8E70-02E2-43CF-ACED-AD6F8A2C0AA6}" type="slidenum">
              <a:rPr lang="hr-HR" smtClean="0"/>
              <a:t>‹#›</a:t>
            </a:fld>
            <a:endParaRPr lang="hr-HR"/>
          </a:p>
        </p:txBody>
      </p:sp>
    </p:spTree>
    <p:extLst>
      <p:ext uri="{BB962C8B-B14F-4D97-AF65-F5344CB8AC3E}">
        <p14:creationId xmlns:p14="http://schemas.microsoft.com/office/powerpoint/2010/main" val="281746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770A8E70-02E2-43CF-ACED-AD6F8A2C0AA6}" type="slidenum">
              <a:rPr lang="hr-HR" smtClean="0"/>
              <a:t>33</a:t>
            </a:fld>
            <a:endParaRPr lang="hr-HR"/>
          </a:p>
        </p:txBody>
      </p:sp>
    </p:spTree>
    <p:extLst>
      <p:ext uri="{BB962C8B-B14F-4D97-AF65-F5344CB8AC3E}">
        <p14:creationId xmlns:p14="http://schemas.microsoft.com/office/powerpoint/2010/main" val="287875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B6797C-5C09-434B-9982-67D88D1B7727}" type="slidenum">
              <a:rPr lang="hr-HR" altLang="sr-Latn-RS"/>
              <a:pPr eaLnBrk="1" hangingPunct="1"/>
              <a:t>36</a:t>
            </a:fld>
            <a:endParaRPr lang="hr-HR" altLang="sr-Latn-R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44200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grpSp>
      <p:sp>
        <p:nvSpPr>
          <p:cNvPr id="37927"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hr-HR" noProof="0"/>
              <a:t>Click to edit Master subtitle style</a:t>
            </a:r>
          </a:p>
        </p:txBody>
      </p:sp>
      <p:sp>
        <p:nvSpPr>
          <p:cNvPr id="3792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hr-HR" noProof="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hr-HR">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hr-HR">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AF387A08-C507-4CB3-880B-E7CE5C1146AC}" type="slidenum">
              <a:rPr lang="hr-HR">
                <a:solidFill>
                  <a:srgbClr val="FFFFFF"/>
                </a:solidFill>
              </a:rPr>
              <a:pPr>
                <a:defRPr/>
              </a:pPr>
              <a:t>‹#›</a:t>
            </a:fld>
            <a:endParaRPr lang="hr-HR">
              <a:solidFill>
                <a:srgbClr val="FFFFFF"/>
              </a:solidFill>
            </a:endParaRPr>
          </a:p>
        </p:txBody>
      </p:sp>
    </p:spTree>
    <p:extLst>
      <p:ext uri="{BB962C8B-B14F-4D97-AF65-F5344CB8AC3E}">
        <p14:creationId xmlns:p14="http://schemas.microsoft.com/office/powerpoint/2010/main" val="38514954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39"/>
          <p:cNvSpPr>
            <a:spLocks noGrp="1" noChangeArrowheads="1"/>
          </p:cNvSpPr>
          <p:nvPr>
            <p:ph type="dt" sz="half" idx="10"/>
          </p:nvPr>
        </p:nvSpPr>
        <p:spPr>
          <a:ln/>
        </p:spPr>
        <p:txBody>
          <a:bodyPr/>
          <a:lstStyle>
            <a:lvl1pPr>
              <a:defRPr/>
            </a:lvl1pPr>
          </a:lstStyle>
          <a:p>
            <a:pPr>
              <a:defRPr/>
            </a:pPr>
            <a:endParaRPr lang="hr-HR">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hr-HR">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9E5F044-175C-4526-A51A-D5A2C4E8FACF}" type="slidenum">
              <a:rPr lang="hr-HR">
                <a:solidFill>
                  <a:srgbClr val="FFFFFF"/>
                </a:solidFill>
              </a:rPr>
              <a:pPr>
                <a:defRPr/>
              </a:pPr>
              <a:t>‹#›</a:t>
            </a:fld>
            <a:endParaRPr lang="hr-HR">
              <a:solidFill>
                <a:srgbClr val="FFFFFF"/>
              </a:solidFill>
            </a:endParaRPr>
          </a:p>
        </p:txBody>
      </p:sp>
    </p:spTree>
    <p:extLst>
      <p:ext uri="{BB962C8B-B14F-4D97-AF65-F5344CB8AC3E}">
        <p14:creationId xmlns:p14="http://schemas.microsoft.com/office/powerpoint/2010/main" val="14271796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7813"/>
            <a:ext cx="2057400" cy="5853112"/>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457200" y="277813"/>
            <a:ext cx="6019800" cy="5853112"/>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39"/>
          <p:cNvSpPr>
            <a:spLocks noGrp="1" noChangeArrowheads="1"/>
          </p:cNvSpPr>
          <p:nvPr>
            <p:ph type="dt" sz="half" idx="10"/>
          </p:nvPr>
        </p:nvSpPr>
        <p:spPr>
          <a:ln/>
        </p:spPr>
        <p:txBody>
          <a:bodyPr/>
          <a:lstStyle>
            <a:lvl1pPr>
              <a:defRPr/>
            </a:lvl1pPr>
          </a:lstStyle>
          <a:p>
            <a:pPr>
              <a:defRPr/>
            </a:pPr>
            <a:endParaRPr lang="hr-HR">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hr-HR">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897078D3-A046-4237-BAD4-FEF8BB366CD6}" type="slidenum">
              <a:rPr lang="hr-HR">
                <a:solidFill>
                  <a:srgbClr val="FFFFFF"/>
                </a:solidFill>
              </a:rPr>
              <a:pPr>
                <a:defRPr/>
              </a:pPr>
              <a:t>‹#›</a:t>
            </a:fld>
            <a:endParaRPr lang="hr-HR">
              <a:solidFill>
                <a:srgbClr val="FFFFFF"/>
              </a:solidFill>
            </a:endParaRPr>
          </a:p>
        </p:txBody>
      </p:sp>
    </p:spTree>
    <p:extLst>
      <p:ext uri="{BB962C8B-B14F-4D97-AF65-F5344CB8AC3E}">
        <p14:creationId xmlns:p14="http://schemas.microsoft.com/office/powerpoint/2010/main" val="14700031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39"/>
          <p:cNvSpPr>
            <a:spLocks noGrp="1" noChangeArrowheads="1"/>
          </p:cNvSpPr>
          <p:nvPr>
            <p:ph type="dt" sz="half" idx="10"/>
          </p:nvPr>
        </p:nvSpPr>
        <p:spPr>
          <a:ln/>
        </p:spPr>
        <p:txBody>
          <a:bodyPr/>
          <a:lstStyle>
            <a:lvl1pPr>
              <a:defRPr/>
            </a:lvl1pPr>
          </a:lstStyle>
          <a:p>
            <a:pPr>
              <a:defRPr/>
            </a:pPr>
            <a:endParaRPr lang="hr-HR">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hr-HR">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602C20F7-D1BF-4CA3-8F4C-825A60797181}" type="slidenum">
              <a:rPr lang="hr-HR">
                <a:solidFill>
                  <a:srgbClr val="FFFFFF"/>
                </a:solidFill>
              </a:rPr>
              <a:pPr>
                <a:defRPr/>
              </a:pPr>
              <a:t>‹#›</a:t>
            </a:fld>
            <a:endParaRPr lang="hr-HR">
              <a:solidFill>
                <a:srgbClr val="FFFFFF"/>
              </a:solidFill>
            </a:endParaRPr>
          </a:p>
        </p:txBody>
      </p:sp>
    </p:spTree>
    <p:extLst>
      <p:ext uri="{BB962C8B-B14F-4D97-AF65-F5344CB8AC3E}">
        <p14:creationId xmlns:p14="http://schemas.microsoft.com/office/powerpoint/2010/main" val="10959280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
        <p:nvSpPr>
          <p:cNvPr id="4" name="Rectangle 39"/>
          <p:cNvSpPr>
            <a:spLocks noGrp="1" noChangeArrowheads="1"/>
          </p:cNvSpPr>
          <p:nvPr>
            <p:ph type="dt" sz="half" idx="10"/>
          </p:nvPr>
        </p:nvSpPr>
        <p:spPr>
          <a:ln/>
        </p:spPr>
        <p:txBody>
          <a:bodyPr/>
          <a:lstStyle>
            <a:lvl1pPr>
              <a:defRPr/>
            </a:lvl1pPr>
          </a:lstStyle>
          <a:p>
            <a:pPr>
              <a:defRPr/>
            </a:pPr>
            <a:endParaRPr lang="hr-HR">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hr-HR">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E1FF7090-3192-4CCE-BC01-C29DBA9C2A6C}" type="slidenum">
              <a:rPr lang="hr-HR">
                <a:solidFill>
                  <a:srgbClr val="FFFFFF"/>
                </a:solidFill>
              </a:rPr>
              <a:pPr>
                <a:defRPr/>
              </a:pPr>
              <a:t>‹#›</a:t>
            </a:fld>
            <a:endParaRPr lang="hr-HR">
              <a:solidFill>
                <a:srgbClr val="FFFFFF"/>
              </a:solidFill>
            </a:endParaRPr>
          </a:p>
        </p:txBody>
      </p:sp>
    </p:spTree>
    <p:extLst>
      <p:ext uri="{BB962C8B-B14F-4D97-AF65-F5344CB8AC3E}">
        <p14:creationId xmlns:p14="http://schemas.microsoft.com/office/powerpoint/2010/main" val="11211013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ctangle 39"/>
          <p:cNvSpPr>
            <a:spLocks noGrp="1" noChangeArrowheads="1"/>
          </p:cNvSpPr>
          <p:nvPr>
            <p:ph type="dt" sz="half" idx="10"/>
          </p:nvPr>
        </p:nvSpPr>
        <p:spPr>
          <a:ln/>
        </p:spPr>
        <p:txBody>
          <a:bodyPr/>
          <a:lstStyle>
            <a:lvl1pPr>
              <a:defRPr/>
            </a:lvl1pPr>
          </a:lstStyle>
          <a:p>
            <a:pPr>
              <a:defRPr/>
            </a:pPr>
            <a:endParaRPr lang="hr-HR">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hr-HR">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2C987481-D3A3-40DB-A634-790137DD4513}" type="slidenum">
              <a:rPr lang="hr-HR">
                <a:solidFill>
                  <a:srgbClr val="FFFFFF"/>
                </a:solidFill>
              </a:rPr>
              <a:pPr>
                <a:defRPr/>
              </a:pPr>
              <a:t>‹#›</a:t>
            </a:fld>
            <a:endParaRPr lang="hr-HR">
              <a:solidFill>
                <a:srgbClr val="FFFFFF"/>
              </a:solidFill>
            </a:endParaRPr>
          </a:p>
        </p:txBody>
      </p:sp>
    </p:spTree>
    <p:extLst>
      <p:ext uri="{BB962C8B-B14F-4D97-AF65-F5344CB8AC3E}">
        <p14:creationId xmlns:p14="http://schemas.microsoft.com/office/powerpoint/2010/main" val="28720691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ctangle 39"/>
          <p:cNvSpPr>
            <a:spLocks noGrp="1" noChangeArrowheads="1"/>
          </p:cNvSpPr>
          <p:nvPr>
            <p:ph type="dt" sz="half" idx="10"/>
          </p:nvPr>
        </p:nvSpPr>
        <p:spPr>
          <a:ln/>
        </p:spPr>
        <p:txBody>
          <a:bodyPr/>
          <a:lstStyle>
            <a:lvl1pPr>
              <a:defRPr/>
            </a:lvl1pPr>
          </a:lstStyle>
          <a:p>
            <a:pPr>
              <a:defRPr/>
            </a:pPr>
            <a:endParaRPr lang="hr-HR">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hr-HR">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3A91F663-CFBD-4ED8-A02C-3FDBDA355DF2}" type="slidenum">
              <a:rPr lang="hr-HR">
                <a:solidFill>
                  <a:srgbClr val="FFFFFF"/>
                </a:solidFill>
              </a:rPr>
              <a:pPr>
                <a:defRPr/>
              </a:pPr>
              <a:t>‹#›</a:t>
            </a:fld>
            <a:endParaRPr lang="hr-HR">
              <a:solidFill>
                <a:srgbClr val="FFFFFF"/>
              </a:solidFill>
            </a:endParaRPr>
          </a:p>
        </p:txBody>
      </p:sp>
    </p:spTree>
    <p:extLst>
      <p:ext uri="{BB962C8B-B14F-4D97-AF65-F5344CB8AC3E}">
        <p14:creationId xmlns:p14="http://schemas.microsoft.com/office/powerpoint/2010/main" val="21916868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ctangle 39"/>
          <p:cNvSpPr>
            <a:spLocks noGrp="1" noChangeArrowheads="1"/>
          </p:cNvSpPr>
          <p:nvPr>
            <p:ph type="dt" sz="half" idx="10"/>
          </p:nvPr>
        </p:nvSpPr>
        <p:spPr>
          <a:ln/>
        </p:spPr>
        <p:txBody>
          <a:bodyPr/>
          <a:lstStyle>
            <a:lvl1pPr>
              <a:defRPr/>
            </a:lvl1pPr>
          </a:lstStyle>
          <a:p>
            <a:pPr>
              <a:defRPr/>
            </a:pPr>
            <a:endParaRPr lang="hr-HR">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hr-HR">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7AB765FC-F356-4D3F-9F40-F3B65AD82BBB}" type="slidenum">
              <a:rPr lang="hr-HR">
                <a:solidFill>
                  <a:srgbClr val="FFFFFF"/>
                </a:solidFill>
              </a:rPr>
              <a:pPr>
                <a:defRPr/>
              </a:pPr>
              <a:t>‹#›</a:t>
            </a:fld>
            <a:endParaRPr lang="hr-HR">
              <a:solidFill>
                <a:srgbClr val="FFFFFF"/>
              </a:solidFill>
            </a:endParaRPr>
          </a:p>
        </p:txBody>
      </p:sp>
    </p:spTree>
    <p:extLst>
      <p:ext uri="{BB962C8B-B14F-4D97-AF65-F5344CB8AC3E}">
        <p14:creationId xmlns:p14="http://schemas.microsoft.com/office/powerpoint/2010/main" val="14953691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hr-HR">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hr-HR">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2B883E75-A805-4469-8392-D2AA3DE4C8DA}" type="slidenum">
              <a:rPr lang="hr-HR">
                <a:solidFill>
                  <a:srgbClr val="FFFFFF"/>
                </a:solidFill>
              </a:rPr>
              <a:pPr>
                <a:defRPr/>
              </a:pPr>
              <a:t>‹#›</a:t>
            </a:fld>
            <a:endParaRPr lang="hr-HR">
              <a:solidFill>
                <a:srgbClr val="FFFFFF"/>
              </a:solidFill>
            </a:endParaRPr>
          </a:p>
        </p:txBody>
      </p:sp>
    </p:spTree>
    <p:extLst>
      <p:ext uri="{BB962C8B-B14F-4D97-AF65-F5344CB8AC3E}">
        <p14:creationId xmlns:p14="http://schemas.microsoft.com/office/powerpoint/2010/main" val="18680870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ctangle 39"/>
          <p:cNvSpPr>
            <a:spLocks noGrp="1" noChangeArrowheads="1"/>
          </p:cNvSpPr>
          <p:nvPr>
            <p:ph type="dt" sz="half" idx="10"/>
          </p:nvPr>
        </p:nvSpPr>
        <p:spPr>
          <a:ln/>
        </p:spPr>
        <p:txBody>
          <a:bodyPr/>
          <a:lstStyle>
            <a:lvl1pPr>
              <a:defRPr/>
            </a:lvl1pPr>
          </a:lstStyle>
          <a:p>
            <a:pPr>
              <a:defRPr/>
            </a:pPr>
            <a:endParaRPr lang="hr-HR">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hr-HR">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0919FF45-558E-420F-902C-4A6F96601BA9}" type="slidenum">
              <a:rPr lang="hr-HR">
                <a:solidFill>
                  <a:srgbClr val="FFFFFF"/>
                </a:solidFill>
              </a:rPr>
              <a:pPr>
                <a:defRPr/>
              </a:pPr>
              <a:t>‹#›</a:t>
            </a:fld>
            <a:endParaRPr lang="hr-HR">
              <a:solidFill>
                <a:srgbClr val="FFFFFF"/>
              </a:solidFill>
            </a:endParaRPr>
          </a:p>
        </p:txBody>
      </p:sp>
    </p:spTree>
    <p:extLst>
      <p:ext uri="{BB962C8B-B14F-4D97-AF65-F5344CB8AC3E}">
        <p14:creationId xmlns:p14="http://schemas.microsoft.com/office/powerpoint/2010/main" val="35832500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ctangle 39"/>
          <p:cNvSpPr>
            <a:spLocks noGrp="1" noChangeArrowheads="1"/>
          </p:cNvSpPr>
          <p:nvPr>
            <p:ph type="dt" sz="half" idx="10"/>
          </p:nvPr>
        </p:nvSpPr>
        <p:spPr>
          <a:ln/>
        </p:spPr>
        <p:txBody>
          <a:bodyPr/>
          <a:lstStyle>
            <a:lvl1pPr>
              <a:defRPr/>
            </a:lvl1pPr>
          </a:lstStyle>
          <a:p>
            <a:pPr>
              <a:defRPr/>
            </a:pPr>
            <a:endParaRPr lang="hr-HR">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hr-HR">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EAB6997D-F821-491E-96DC-C6219ED68DD6}" type="slidenum">
              <a:rPr lang="hr-HR">
                <a:solidFill>
                  <a:srgbClr val="FFFFFF"/>
                </a:solidFill>
              </a:rPr>
              <a:pPr>
                <a:defRPr/>
              </a:pPr>
              <a:t>‹#›</a:t>
            </a:fld>
            <a:endParaRPr lang="hr-HR">
              <a:solidFill>
                <a:srgbClr val="FFFFFF"/>
              </a:solidFill>
            </a:endParaRPr>
          </a:p>
        </p:txBody>
      </p:sp>
    </p:spTree>
    <p:extLst>
      <p:ext uri="{BB962C8B-B14F-4D97-AF65-F5344CB8AC3E}">
        <p14:creationId xmlns:p14="http://schemas.microsoft.com/office/powerpoint/2010/main" val="38155341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3686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6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6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7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7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7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7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7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7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76"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77"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78"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79"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80"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8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8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83"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8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8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8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87"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8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8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9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9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9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9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9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9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89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9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9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hr-HR">
                <a:solidFill>
                  <a:srgbClr val="FFFFFF"/>
                </a:solidFill>
              </a:endParaRPr>
            </a:p>
          </p:txBody>
        </p:sp>
        <p:sp>
          <p:nvSpPr>
            <p:cNvPr id="36899"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sp>
          <p:nvSpPr>
            <p:cNvPr id="36900"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hr-HR">
                <a:solidFill>
                  <a:srgbClr val="FFFFFF"/>
                </a:solidFill>
              </a:endParaRPr>
            </a:p>
          </p:txBody>
        </p:sp>
      </p:grpSp>
      <p:sp>
        <p:nvSpPr>
          <p:cNvPr id="36901"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r-HR"/>
              <a:t>Click to edit Master title style</a:t>
            </a:r>
          </a:p>
        </p:txBody>
      </p:sp>
      <p:sp>
        <p:nvSpPr>
          <p:cNvPr id="36902"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r-HR"/>
              <a:t>Click to edit Master text styles</a:t>
            </a:r>
          </a:p>
          <a:p>
            <a:pPr lvl="1"/>
            <a:r>
              <a:rPr lang="hr-HR"/>
              <a:t>Second level</a:t>
            </a:r>
          </a:p>
          <a:p>
            <a:pPr lvl="2"/>
            <a:r>
              <a:rPr lang="hr-HR"/>
              <a:t>Third level</a:t>
            </a:r>
          </a:p>
          <a:p>
            <a:pPr lvl="3"/>
            <a:r>
              <a:rPr lang="hr-HR"/>
              <a:t>Fourth level</a:t>
            </a:r>
          </a:p>
          <a:p>
            <a:pPr lvl="4"/>
            <a:r>
              <a:rPr lang="hr-HR"/>
              <a:t>Fifth level</a:t>
            </a:r>
          </a:p>
        </p:txBody>
      </p:sp>
      <p:sp>
        <p:nvSpPr>
          <p:cNvPr id="36903"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defRPr/>
            </a:pPr>
            <a:endParaRPr lang="hr-HR">
              <a:solidFill>
                <a:srgbClr val="FFFFFF"/>
              </a:solidFill>
            </a:endParaRPr>
          </a:p>
        </p:txBody>
      </p:sp>
      <p:sp>
        <p:nvSpPr>
          <p:cNvPr id="36904"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defRPr/>
            </a:pPr>
            <a:endParaRPr lang="hr-HR">
              <a:solidFill>
                <a:srgbClr val="FFFFFF"/>
              </a:solidFill>
            </a:endParaRPr>
          </a:p>
        </p:txBody>
      </p:sp>
      <p:sp>
        <p:nvSpPr>
          <p:cNvPr id="36905"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fontAlgn="base">
              <a:spcBef>
                <a:spcPct val="0"/>
              </a:spcBef>
              <a:spcAft>
                <a:spcPct val="0"/>
              </a:spcAft>
              <a:defRPr/>
            </a:pPr>
            <a:fld id="{E58EF291-29F9-4F50-9C66-187006590756}" type="slidenum">
              <a:rPr lang="hr-HR">
                <a:solidFill>
                  <a:srgbClr val="FFFFFF"/>
                </a:solidFill>
              </a:rPr>
              <a:pPr fontAlgn="base">
                <a:spcBef>
                  <a:spcPct val="0"/>
                </a:spcBef>
                <a:spcAft>
                  <a:spcPct val="0"/>
                </a:spcAft>
                <a:defRPr/>
              </a:pPr>
              <a:t>‹#›</a:t>
            </a:fld>
            <a:endParaRPr lang="hr-HR">
              <a:solidFill>
                <a:srgbClr val="FFFFFF"/>
              </a:solidFill>
            </a:endParaRPr>
          </a:p>
        </p:txBody>
      </p:sp>
    </p:spTree>
    <p:extLst>
      <p:ext uri="{BB962C8B-B14F-4D97-AF65-F5344CB8AC3E}">
        <p14:creationId xmlns:p14="http://schemas.microsoft.com/office/powerpoint/2010/main" val="685737060"/>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8.jpe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5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81.jpeg"/></Relationships>
</file>

<file path=ppt/slides/_rels/slide5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6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98.jpeg"/></Relationships>
</file>

<file path=ppt/slides/_rels/slide62.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6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s>
</file>

<file path=ppt/slides/_rels/slide64.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 Id="rId5" Type="http://schemas.openxmlformats.org/officeDocument/2006/relationships/image" Target="../media/image114.jpeg"/><Relationship Id="rId4" Type="http://schemas.openxmlformats.org/officeDocument/2006/relationships/image" Target="../media/image113.jpeg"/></Relationships>
</file>

<file path=ppt/slides/_rels/slide6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xml"/><Relationship Id="rId5" Type="http://schemas.openxmlformats.org/officeDocument/2006/relationships/image" Target="../media/image124.jpeg"/><Relationship Id="rId4" Type="http://schemas.openxmlformats.org/officeDocument/2006/relationships/image" Target="../media/image1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7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2.xml"/><Relationship Id="rId5" Type="http://schemas.openxmlformats.org/officeDocument/2006/relationships/image" Target="../media/image133.jpeg"/><Relationship Id="rId4" Type="http://schemas.openxmlformats.org/officeDocument/2006/relationships/image" Target="../media/image132.jpeg"/></Relationships>
</file>

<file path=ppt/slides/_rels/slide7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4.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141.png"/><Relationship Id="rId3" Type="http://schemas.microsoft.com/office/2007/relationships/hdphoto" Target="../media/hdphoto8.wdp"/><Relationship Id="rId7" Type="http://schemas.openxmlformats.org/officeDocument/2006/relationships/image" Target="../media/image140.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10" Type="http://schemas.microsoft.com/office/2007/relationships/hdphoto" Target="../media/hdphoto9.wdp"/><Relationship Id="rId4" Type="http://schemas.openxmlformats.org/officeDocument/2006/relationships/image" Target="../media/image137.png"/><Relationship Id="rId9" Type="http://schemas.openxmlformats.org/officeDocument/2006/relationships/image" Target="../media/image142.png"/></Relationships>
</file>

<file path=ppt/slides/_rels/slide75.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niOkvir 3"/>
          <p:cNvSpPr txBox="1"/>
          <p:nvPr/>
        </p:nvSpPr>
        <p:spPr>
          <a:xfrm>
            <a:off x="35495" y="260648"/>
            <a:ext cx="8352929" cy="2185214"/>
          </a:xfrm>
          <a:prstGeom prst="rect">
            <a:avLst/>
          </a:prstGeom>
          <a:noFill/>
        </p:spPr>
        <p:txBody>
          <a:bodyPr wrap="square" rtlCol="0">
            <a:spAutoFit/>
          </a:bodyPr>
          <a:lstStyle/>
          <a:p>
            <a:r>
              <a:rPr lang="hr-HR" sz="2800" b="1" dirty="0">
                <a:solidFill>
                  <a:schemeClr val="bg1">
                    <a:lumMod val="50000"/>
                  </a:schemeClr>
                </a:solidFill>
                <a:latin typeface="Times New Roman" panose="02020603050405020304" pitchFamily="18" charset="0"/>
                <a:cs typeface="Times New Roman" panose="02020603050405020304" pitchFamily="18" charset="0"/>
              </a:rPr>
              <a:t>KAZNIONICA U POŽEGI</a:t>
            </a:r>
          </a:p>
          <a:p>
            <a:endParaRPr lang="hr-HR" sz="2800" b="1" dirty="0">
              <a:solidFill>
                <a:schemeClr val="bg1">
                  <a:lumMod val="50000"/>
                </a:schemeClr>
              </a:solidFill>
              <a:latin typeface="Times New Roman" panose="02020603050405020304" pitchFamily="18" charset="0"/>
              <a:cs typeface="Times New Roman" panose="02020603050405020304" pitchFamily="18" charset="0"/>
            </a:endParaRPr>
          </a:p>
          <a:p>
            <a:r>
              <a:rPr lang="hr-HR" sz="3600" b="1" dirty="0">
                <a:solidFill>
                  <a:schemeClr val="bg1">
                    <a:lumMod val="50000"/>
                  </a:schemeClr>
                </a:solidFill>
                <a:latin typeface="Times New Roman" panose="02020603050405020304" pitchFamily="18" charset="0"/>
                <a:cs typeface="Times New Roman" panose="02020603050405020304" pitchFamily="18" charset="0"/>
              </a:rPr>
              <a:t>„</a:t>
            </a:r>
            <a:r>
              <a:rPr lang="hr-HR" sz="4000" b="1" dirty="0">
                <a:solidFill>
                  <a:schemeClr val="bg2">
                    <a:lumMod val="50000"/>
                  </a:schemeClr>
                </a:solidFill>
                <a:latin typeface="Times New Roman" panose="02020603050405020304" pitchFamily="18" charset="0"/>
                <a:cs typeface="Times New Roman" panose="02020603050405020304" pitchFamily="18" charset="0"/>
              </a:rPr>
              <a:t>Specifičnosti tretmana žena </a:t>
            </a:r>
          </a:p>
          <a:p>
            <a:r>
              <a:rPr lang="hr-HR" sz="4000" b="1" dirty="0">
                <a:solidFill>
                  <a:schemeClr val="bg2">
                    <a:lumMod val="50000"/>
                  </a:schemeClr>
                </a:solidFill>
                <a:latin typeface="Times New Roman" panose="02020603050405020304" pitchFamily="18" charset="0"/>
                <a:cs typeface="Times New Roman" panose="02020603050405020304" pitchFamily="18" charset="0"/>
              </a:rPr>
              <a:t>        u zatvorskom sustavu” </a:t>
            </a:r>
          </a:p>
        </p:txBody>
      </p:sp>
      <p:sp>
        <p:nvSpPr>
          <p:cNvPr id="5" name="TekstniOkvir 4"/>
          <p:cNvSpPr txBox="1"/>
          <p:nvPr/>
        </p:nvSpPr>
        <p:spPr>
          <a:xfrm>
            <a:off x="611560" y="5475415"/>
            <a:ext cx="8889526" cy="2031325"/>
          </a:xfrm>
          <a:prstGeom prst="rect">
            <a:avLst/>
          </a:prstGeom>
          <a:noFill/>
        </p:spPr>
        <p:txBody>
          <a:bodyPr wrap="square" rtlCol="0">
            <a:spAutoFit/>
          </a:bodyPr>
          <a:lstStyle/>
          <a:p>
            <a:r>
              <a:rPr lang="hr-HR" b="1" dirty="0">
                <a:solidFill>
                  <a:schemeClr val="bg1">
                    <a:lumMod val="50000"/>
                  </a:schemeClr>
                </a:solidFill>
                <a:latin typeface="Times New Roman" panose="02020603050405020304" pitchFamily="18" charset="0"/>
                <a:cs typeface="Times New Roman" panose="02020603050405020304" pitchFamily="18" charset="0"/>
              </a:rPr>
              <a:t>   </a:t>
            </a:r>
          </a:p>
          <a:p>
            <a:endParaRPr lang="hr-HR" b="1" dirty="0">
              <a:solidFill>
                <a:schemeClr val="bg1">
                  <a:lumMod val="50000"/>
                </a:schemeClr>
              </a:solidFill>
              <a:latin typeface="Times New Roman" panose="02020603050405020304" pitchFamily="18" charset="0"/>
              <a:cs typeface="Times New Roman" panose="02020603050405020304" pitchFamily="18" charset="0"/>
            </a:endParaRPr>
          </a:p>
          <a:p>
            <a:endParaRPr lang="hr-HR" b="1" dirty="0">
              <a:solidFill>
                <a:schemeClr val="bg1">
                  <a:lumMod val="50000"/>
                </a:schemeClr>
              </a:solidFill>
              <a:latin typeface="Times New Roman" panose="02020603050405020304" pitchFamily="18" charset="0"/>
              <a:cs typeface="Times New Roman" panose="02020603050405020304" pitchFamily="18" charset="0"/>
            </a:endParaRPr>
          </a:p>
          <a:p>
            <a:endParaRPr lang="hr-HR" b="1" dirty="0">
              <a:solidFill>
                <a:schemeClr val="bg1">
                  <a:lumMod val="50000"/>
                </a:schemeClr>
              </a:solidFill>
              <a:latin typeface="Times New Roman" panose="02020603050405020304" pitchFamily="18" charset="0"/>
              <a:cs typeface="Times New Roman" panose="02020603050405020304" pitchFamily="18" charset="0"/>
            </a:endParaRPr>
          </a:p>
          <a:p>
            <a:endParaRPr lang="hr-HR" b="1" dirty="0">
              <a:solidFill>
                <a:schemeClr val="bg1">
                  <a:lumMod val="50000"/>
                </a:schemeClr>
              </a:solidFill>
              <a:latin typeface="Times New Roman" panose="02020603050405020304" pitchFamily="18" charset="0"/>
              <a:cs typeface="Times New Roman" panose="02020603050405020304" pitchFamily="18" charset="0"/>
            </a:endParaRPr>
          </a:p>
          <a:p>
            <a:r>
              <a:rPr lang="hr-HR" b="1" dirty="0">
                <a:solidFill>
                  <a:schemeClr val="bg1">
                    <a:lumMod val="50000"/>
                  </a:schemeClr>
                </a:solidFill>
                <a:latin typeface="Times New Roman" panose="02020603050405020304" pitchFamily="18" charset="0"/>
                <a:cs typeface="Times New Roman" panose="02020603050405020304" pitchFamily="18" charset="0"/>
              </a:rPr>
              <a:t>                     </a:t>
            </a:r>
          </a:p>
          <a:p>
            <a:r>
              <a:rPr lang="hr-HR" b="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7" name="Pravokutnik 6"/>
          <p:cNvSpPr/>
          <p:nvPr/>
        </p:nvSpPr>
        <p:spPr>
          <a:xfrm>
            <a:off x="3683167" y="3244334"/>
            <a:ext cx="237566" cy="369332"/>
          </a:xfrm>
          <a:prstGeom prst="rect">
            <a:avLst/>
          </a:prstGeom>
        </p:spPr>
        <p:txBody>
          <a:bodyPr wrap="none">
            <a:spAutoFit/>
          </a:bodyPr>
          <a:lstStyle/>
          <a:p>
            <a:r>
              <a:rPr lang="hr-HR" dirty="0"/>
              <a:t> </a:t>
            </a:r>
          </a:p>
        </p:txBody>
      </p:sp>
      <p:sp>
        <p:nvSpPr>
          <p:cNvPr id="6" name="TekstniOkvir 5"/>
          <p:cNvSpPr txBox="1"/>
          <p:nvPr/>
        </p:nvSpPr>
        <p:spPr>
          <a:xfrm>
            <a:off x="5796135" y="5475415"/>
            <a:ext cx="3347863" cy="707886"/>
          </a:xfrm>
          <a:prstGeom prst="rect">
            <a:avLst/>
          </a:prstGeom>
          <a:noFill/>
        </p:spPr>
        <p:txBody>
          <a:bodyPr wrap="square" rtlCol="0">
            <a:spAutoFit/>
          </a:bodyPr>
          <a:lstStyle/>
          <a:p>
            <a:r>
              <a:rPr lang="hr-HR" sz="2000" dirty="0">
                <a:solidFill>
                  <a:srgbClr val="FFFF00"/>
                </a:solidFill>
                <a:latin typeface="Times New Roman" panose="02020603050405020304" pitchFamily="18" charset="0"/>
                <a:cs typeface="Times New Roman" panose="02020603050405020304" pitchFamily="18" charset="0"/>
              </a:rPr>
              <a:t>Ksenija Vuković</a:t>
            </a:r>
          </a:p>
          <a:p>
            <a:r>
              <a:rPr lang="hr-HR" sz="2000" dirty="0">
                <a:solidFill>
                  <a:srgbClr val="FFFF00"/>
                </a:solidFill>
                <a:latin typeface="Times New Roman" panose="02020603050405020304" pitchFamily="18" charset="0"/>
                <a:cs typeface="Times New Roman" panose="02020603050405020304" pitchFamily="18" charset="0"/>
              </a:rPr>
              <a:t>voditeljica Odjela tretmana</a:t>
            </a:r>
          </a:p>
        </p:txBody>
      </p:sp>
    </p:spTree>
    <p:extLst>
      <p:ext uri="{BB962C8B-B14F-4D97-AF65-F5344CB8AC3E}">
        <p14:creationId xmlns:p14="http://schemas.microsoft.com/office/powerpoint/2010/main" val="267280664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457200" y="404663"/>
            <a:ext cx="8435975" cy="6192987"/>
          </a:xfrm>
        </p:spPr>
        <p:txBody>
          <a:bodyPr/>
          <a:lstStyle/>
          <a:p>
            <a:pPr marL="0" indent="0" algn="ctr" eaLnBrk="1" hangingPunct="1">
              <a:lnSpc>
                <a:spcPct val="80000"/>
              </a:lnSpc>
              <a:buNone/>
              <a:defRPr/>
            </a:pPr>
            <a:r>
              <a:rPr lang="hr-HR" sz="3600" b="1" dirty="0">
                <a:solidFill>
                  <a:srgbClr val="FFFF00"/>
                </a:solidFill>
                <a:latin typeface="Times New Roman" panose="02020603050405020304" pitchFamily="18" charset="0"/>
                <a:cs typeface="Times New Roman" panose="02020603050405020304" pitchFamily="18" charset="0"/>
              </a:rPr>
              <a:t>Karakteristike vezane uz kriminalitet                   žena</a:t>
            </a:r>
          </a:p>
          <a:p>
            <a:pPr eaLnBrk="1" hangingPunct="1">
              <a:lnSpc>
                <a:spcPct val="80000"/>
              </a:lnSpc>
              <a:buFont typeface="Wingdings" pitchFamily="2" charset="2"/>
              <a:buNone/>
              <a:defRPr/>
            </a:pPr>
            <a:endParaRPr lang="hr-HR" sz="2800" b="1" u="sng" dirty="0">
              <a:solidFill>
                <a:srgbClr val="E7EC1A"/>
              </a:solidFill>
            </a:endParaRPr>
          </a:p>
          <a:p>
            <a:pPr eaLnBrk="1" hangingPunct="1">
              <a:lnSpc>
                <a:spcPct val="80000"/>
              </a:lnSpc>
              <a:buFont typeface="Wingdings" pitchFamily="2" charset="2"/>
              <a:buNone/>
              <a:defRPr/>
            </a:pPr>
            <a:r>
              <a:rPr lang="hr-HR" sz="2400" b="1" dirty="0">
                <a:latin typeface="Times New Roman" panose="02020603050405020304" pitchFamily="18" charset="0"/>
                <a:cs typeface="Times New Roman" panose="02020603050405020304" pitchFamily="18" charset="0"/>
              </a:rPr>
              <a:t>Za razliku od muškaraca :</a:t>
            </a:r>
          </a:p>
          <a:p>
            <a:pPr eaLnBrk="1" hangingPunct="1">
              <a:lnSpc>
                <a:spcPct val="80000"/>
              </a:lnSpc>
              <a:buFont typeface="Wingdings" pitchFamily="2" charset="2"/>
              <a:buNone/>
              <a:defRPr/>
            </a:pPr>
            <a:endParaRPr lang="hr-HR" sz="2400" b="1" u="sng" dirty="0">
              <a:solidFill>
                <a:srgbClr val="E7EC1A"/>
              </a:solidFill>
              <a:latin typeface="Times New Roman" panose="02020603050405020304" pitchFamily="18" charset="0"/>
              <a:cs typeface="Times New Roman" panose="02020603050405020304" pitchFamily="18" charset="0"/>
            </a:endParaRPr>
          </a:p>
          <a:p>
            <a:pPr eaLnBrk="1" hangingPunct="1">
              <a:lnSpc>
                <a:spcPct val="80000"/>
              </a:lnSpc>
              <a:defRPr/>
            </a:pPr>
            <a:r>
              <a:rPr lang="hr-HR" sz="2400" dirty="0">
                <a:latin typeface="Times New Roman" panose="02020603050405020304" pitchFamily="18" charset="0"/>
                <a:cs typeface="Times New Roman" panose="02020603050405020304" pitchFamily="18" charset="0"/>
              </a:rPr>
              <a:t>žene čine znatno manji broj kaznenih djela, </a:t>
            </a:r>
          </a:p>
          <a:p>
            <a:pPr eaLnBrk="1" hangingPunct="1">
              <a:lnSpc>
                <a:spcPct val="80000"/>
              </a:lnSpc>
              <a:defRPr/>
            </a:pPr>
            <a:r>
              <a:rPr lang="hr-HR" sz="2400" dirty="0">
                <a:latin typeface="Times New Roman" panose="02020603050405020304" pitchFamily="18" charset="0"/>
                <a:cs typeface="Times New Roman" panose="02020603050405020304" pitchFamily="18" charset="0"/>
              </a:rPr>
              <a:t>djela su uglavnom «manje opasna», </a:t>
            </a:r>
          </a:p>
          <a:p>
            <a:pPr eaLnBrk="1" hangingPunct="1">
              <a:lnSpc>
                <a:spcPct val="80000"/>
              </a:lnSpc>
              <a:defRPr/>
            </a:pPr>
            <a:r>
              <a:rPr lang="hr-HR" sz="2400" dirty="0">
                <a:latin typeface="Times New Roman" panose="02020603050405020304" pitchFamily="18" charset="0"/>
                <a:cs typeface="Times New Roman" panose="02020603050405020304" pitchFamily="18" charset="0"/>
              </a:rPr>
              <a:t>u strukturi ženskog kriminaliteta prevladavaju  imovinska kaznena djela, </a:t>
            </a:r>
          </a:p>
          <a:p>
            <a:pPr eaLnBrk="1" hangingPunct="1">
              <a:lnSpc>
                <a:spcPct val="80000"/>
              </a:lnSpc>
              <a:defRPr/>
            </a:pPr>
            <a:r>
              <a:rPr lang="hr-HR" sz="2400" dirty="0">
                <a:latin typeface="Times New Roman" panose="02020603050405020304" pitchFamily="18" charset="0"/>
                <a:cs typeface="Times New Roman" panose="02020603050405020304" pitchFamily="18" charset="0"/>
              </a:rPr>
              <a:t>djela su uglavnom manje spektakularna od onih koja čine muškarci, ali posljednjih je godina evidentan </a:t>
            </a:r>
            <a:r>
              <a:rPr lang="hr-HR" sz="2400" u="sng" dirty="0">
                <a:latin typeface="Times New Roman" panose="02020603050405020304" pitchFamily="18" charset="0"/>
                <a:cs typeface="Times New Roman" panose="02020603050405020304" pitchFamily="18" charset="0"/>
              </a:rPr>
              <a:t>porast</a:t>
            </a:r>
            <a:r>
              <a:rPr lang="hr-HR" sz="2400" dirty="0">
                <a:latin typeface="Times New Roman" panose="02020603050405020304" pitchFamily="18" charset="0"/>
                <a:cs typeface="Times New Roman" panose="02020603050405020304" pitchFamily="18" charset="0"/>
              </a:rPr>
              <a:t> broja kaznenih djela </a:t>
            </a:r>
          </a:p>
          <a:p>
            <a:pPr eaLnBrk="1" hangingPunct="1">
              <a:lnSpc>
                <a:spcPct val="80000"/>
              </a:lnSpc>
              <a:buFont typeface="Wingdings" panose="05000000000000000000" pitchFamily="2" charset="2"/>
              <a:buChar char="Ø"/>
              <a:defRPr/>
            </a:pPr>
            <a:r>
              <a:rPr lang="hr-HR" sz="2400" dirty="0">
                <a:latin typeface="Times New Roman" panose="02020603050405020304" pitchFamily="18" charset="0"/>
                <a:cs typeface="Times New Roman" panose="02020603050405020304" pitchFamily="18" charset="0"/>
              </a:rPr>
              <a:t>s elementima nasilja i</a:t>
            </a:r>
          </a:p>
          <a:p>
            <a:pPr eaLnBrk="1" hangingPunct="1">
              <a:lnSpc>
                <a:spcPct val="80000"/>
              </a:lnSpc>
              <a:buFont typeface="Wingdings" panose="05000000000000000000" pitchFamily="2" charset="2"/>
              <a:buChar char="Ø"/>
              <a:defRPr/>
            </a:pPr>
            <a:r>
              <a:rPr lang="hr-HR" sz="2400" dirty="0">
                <a:latin typeface="Times New Roman" panose="02020603050405020304" pitchFamily="18" charset="0"/>
                <a:cs typeface="Times New Roman" panose="02020603050405020304" pitchFamily="18" charset="0"/>
              </a:rPr>
              <a:t>kaznenih djela povezanih uz zlouporabu opojnih droga.</a:t>
            </a:r>
          </a:p>
        </p:txBody>
      </p:sp>
    </p:spTree>
    <p:extLst>
      <p:ext uri="{BB962C8B-B14F-4D97-AF65-F5344CB8AC3E}">
        <p14:creationId xmlns:p14="http://schemas.microsoft.com/office/powerpoint/2010/main" val="695026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wipe(left)">
                                      <p:cBhvr>
                                        <p:cTn id="12" dur="500"/>
                                        <p:tgtEl>
                                          <p:spTgt spid="737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1">
                                            <p:txEl>
                                              <p:pRg st="4" end="4"/>
                                            </p:txEl>
                                          </p:spTgt>
                                        </p:tgtEl>
                                        <p:attrNameLst>
                                          <p:attrName>style.visibility</p:attrName>
                                        </p:attrNameLst>
                                      </p:cBhvr>
                                      <p:to>
                                        <p:strVal val="visible"/>
                                      </p:to>
                                    </p:set>
                                    <p:animEffect transition="in" filter="wipe(left)">
                                      <p:cBhvr>
                                        <p:cTn id="17" dur="500"/>
                                        <p:tgtEl>
                                          <p:spTgt spid="737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31">
                                            <p:txEl>
                                              <p:pRg st="5" end="5"/>
                                            </p:txEl>
                                          </p:spTgt>
                                        </p:tgtEl>
                                        <p:attrNameLst>
                                          <p:attrName>style.visibility</p:attrName>
                                        </p:attrNameLst>
                                      </p:cBhvr>
                                      <p:to>
                                        <p:strVal val="visible"/>
                                      </p:to>
                                    </p:set>
                                    <p:animEffect transition="in" filter="wipe(left)">
                                      <p:cBhvr>
                                        <p:cTn id="22" dur="500"/>
                                        <p:tgtEl>
                                          <p:spTgt spid="7373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731">
                                            <p:txEl>
                                              <p:pRg st="6" end="6"/>
                                            </p:txEl>
                                          </p:spTgt>
                                        </p:tgtEl>
                                        <p:attrNameLst>
                                          <p:attrName>style.visibility</p:attrName>
                                        </p:attrNameLst>
                                      </p:cBhvr>
                                      <p:to>
                                        <p:strVal val="visible"/>
                                      </p:to>
                                    </p:set>
                                    <p:animEffect transition="in" filter="wipe(left)">
                                      <p:cBhvr>
                                        <p:cTn id="27" dur="500"/>
                                        <p:tgtEl>
                                          <p:spTgt spid="7373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3731">
                                            <p:txEl>
                                              <p:pRg st="7" end="7"/>
                                            </p:txEl>
                                          </p:spTgt>
                                        </p:tgtEl>
                                        <p:attrNameLst>
                                          <p:attrName>style.visibility</p:attrName>
                                        </p:attrNameLst>
                                      </p:cBhvr>
                                      <p:to>
                                        <p:strVal val="visible"/>
                                      </p:to>
                                    </p:set>
                                    <p:animEffect transition="in" filter="wipe(left)">
                                      <p:cBhvr>
                                        <p:cTn id="32" dur="500"/>
                                        <p:tgtEl>
                                          <p:spTgt spid="7373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3731">
                                            <p:txEl>
                                              <p:pRg st="8" end="8"/>
                                            </p:txEl>
                                          </p:spTgt>
                                        </p:tgtEl>
                                        <p:attrNameLst>
                                          <p:attrName>style.visibility</p:attrName>
                                        </p:attrNameLst>
                                      </p:cBhvr>
                                      <p:to>
                                        <p:strVal val="visible"/>
                                      </p:to>
                                    </p:set>
                                    <p:animEffect transition="in" filter="wipe(left)">
                                      <p:cBhvr>
                                        <p:cTn id="37" dur="500"/>
                                        <p:tgtEl>
                                          <p:spTgt spid="7373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3731">
                                            <p:txEl>
                                              <p:pRg st="9" end="9"/>
                                            </p:txEl>
                                          </p:spTgt>
                                        </p:tgtEl>
                                        <p:attrNameLst>
                                          <p:attrName>style.visibility</p:attrName>
                                        </p:attrNameLst>
                                      </p:cBhvr>
                                      <p:to>
                                        <p:strVal val="visible"/>
                                      </p:to>
                                    </p:set>
                                    <p:animEffect transition="in" filter="wipe(left)">
                                      <p:cBhvr>
                                        <p:cTn id="42" dur="500"/>
                                        <p:tgtEl>
                                          <p:spTgt spid="737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229600" cy="1700808"/>
          </a:xfrm>
        </p:spPr>
        <p:txBody>
          <a:bodyPr>
            <a:normAutofit/>
          </a:bodyPr>
          <a:lstStyle/>
          <a:p>
            <a:pPr eaLnBrk="1" hangingPunct="1">
              <a:defRPr/>
            </a:pPr>
            <a:r>
              <a:rPr lang="hr-HR" sz="2800" b="1" dirty="0">
                <a:solidFill>
                  <a:srgbClr val="FFFF00"/>
                </a:solidFill>
                <a:latin typeface="Times New Roman" panose="02020603050405020304" pitchFamily="18" charset="0"/>
                <a:cs typeface="Times New Roman" panose="02020603050405020304" pitchFamily="18" charset="0"/>
              </a:rPr>
              <a:t>Što je sa ženama ubojicama, počiniteljicama teških </a:t>
            </a:r>
            <a:br>
              <a:rPr lang="hr-HR" sz="2800" b="1" dirty="0">
                <a:solidFill>
                  <a:srgbClr val="FFFF00"/>
                </a:solidFill>
                <a:latin typeface="Times New Roman" panose="02020603050405020304" pitchFamily="18" charset="0"/>
                <a:cs typeface="Times New Roman" panose="02020603050405020304" pitchFamily="18" charset="0"/>
              </a:rPr>
            </a:br>
            <a:r>
              <a:rPr lang="hr-HR" sz="2800" b="1" dirty="0">
                <a:solidFill>
                  <a:srgbClr val="FFFF00"/>
                </a:solidFill>
                <a:latin typeface="Times New Roman" panose="02020603050405020304" pitchFamily="18" charset="0"/>
                <a:cs typeface="Times New Roman" panose="02020603050405020304" pitchFamily="18" charset="0"/>
              </a:rPr>
              <a:t>kaznenih djela ?</a:t>
            </a:r>
          </a:p>
        </p:txBody>
      </p:sp>
      <p:sp>
        <p:nvSpPr>
          <p:cNvPr id="75779" name="Rectangle 3"/>
          <p:cNvSpPr>
            <a:spLocks noGrp="1" noChangeArrowheads="1"/>
          </p:cNvSpPr>
          <p:nvPr>
            <p:ph idx="1"/>
          </p:nvPr>
        </p:nvSpPr>
        <p:spPr>
          <a:xfrm>
            <a:off x="179388" y="1988840"/>
            <a:ext cx="8507412" cy="4320480"/>
          </a:xfrm>
        </p:spPr>
        <p:txBody>
          <a:bodyPr/>
          <a:lstStyle/>
          <a:p>
            <a:pPr algn="just" eaLnBrk="1" hangingPunct="1">
              <a:defRPr/>
            </a:pPr>
            <a:r>
              <a:rPr lang="hr-HR" sz="2400" dirty="0">
                <a:latin typeface="Times New Roman" panose="02020603050405020304" pitchFamily="18" charset="0"/>
                <a:cs typeface="Times New Roman" panose="02020603050405020304" pitchFamily="18" charset="0"/>
              </a:rPr>
              <a:t>Žene  vrlo rijetko  sudjeluju  u  kaznenim  djelima nasilničke  prirode,  posebice  prema  nepoznatim žrtvama.</a:t>
            </a:r>
          </a:p>
          <a:p>
            <a:pPr marL="0" indent="0" eaLnBrk="1" hangingPunct="1">
              <a:buNone/>
              <a:defRPr/>
            </a:pPr>
            <a:endParaRPr lang="hr-HR" sz="2800" dirty="0">
              <a:latin typeface="Times New Roman" panose="02020603050405020304" pitchFamily="18" charset="0"/>
              <a:cs typeface="Times New Roman" panose="02020603050405020304" pitchFamily="18" charset="0"/>
            </a:endParaRPr>
          </a:p>
          <a:p>
            <a:pPr marL="0" indent="0" eaLnBrk="1" hangingPunct="1">
              <a:buNone/>
              <a:defRPr/>
            </a:pPr>
            <a:endParaRPr lang="hr-HR" sz="2800" dirty="0"/>
          </a:p>
          <a:p>
            <a:pPr marL="0" indent="0" eaLnBrk="1" hangingPunct="1">
              <a:buNone/>
              <a:defRPr/>
            </a:pPr>
            <a:endParaRPr lang="hr-HR" sz="2800" dirty="0"/>
          </a:p>
          <a:p>
            <a:pPr eaLnBrk="1" hangingPunct="1">
              <a:defRPr/>
            </a:pPr>
            <a:endParaRPr lang="hr-HR" sz="2800" dirty="0"/>
          </a:p>
          <a:p>
            <a:pPr eaLnBrk="1" hangingPunct="1">
              <a:defRPr/>
            </a:pPr>
            <a:endParaRPr lang="hr-HR" sz="2800" dirty="0"/>
          </a:p>
          <a:p>
            <a:pPr marL="0" indent="0" eaLnBrk="1" hangingPunct="1">
              <a:buNone/>
              <a:defRPr/>
            </a:pPr>
            <a:endParaRPr lang="hr-HR" sz="2800" dirty="0"/>
          </a:p>
          <a:p>
            <a:pPr eaLnBrk="1" hangingPunct="1">
              <a:defRPr/>
            </a:pPr>
            <a:endParaRPr lang="hr-HR" sz="2800" dirty="0"/>
          </a:p>
          <a:p>
            <a:pPr eaLnBrk="1" hangingPunct="1">
              <a:defRPr/>
            </a:pPr>
            <a:endParaRPr lang="hr-HR" sz="2800" dirty="0"/>
          </a:p>
          <a:p>
            <a:pPr eaLnBrk="1" hangingPunct="1">
              <a:defRPr/>
            </a:pPr>
            <a:endParaRPr lang="hr-HR" sz="2800" dirty="0"/>
          </a:p>
          <a:p>
            <a:pPr eaLnBrk="1" hangingPunct="1">
              <a:defRPr/>
            </a:pPr>
            <a:endParaRPr lang="hr-HR" sz="2800" dirty="0"/>
          </a:p>
          <a:p>
            <a:pPr eaLnBrk="1" hangingPunct="1">
              <a:defRPr/>
            </a:pPr>
            <a:endParaRPr lang="hr-HR" sz="2800" dirty="0"/>
          </a:p>
          <a:p>
            <a:pPr eaLnBrk="1" hangingPunct="1">
              <a:defRPr/>
            </a:pPr>
            <a:endParaRPr lang="hr-HR" sz="2800" dirty="0"/>
          </a:p>
        </p:txBody>
      </p:sp>
      <p:sp>
        <p:nvSpPr>
          <p:cNvPr id="75780" name="Rectangle 4"/>
          <p:cNvSpPr>
            <a:spLocks noGrp="1" noChangeArrowheads="1"/>
          </p:cNvSpPr>
          <p:nvPr>
            <p:ph type="body" sz="half" idx="4294967295"/>
          </p:nvPr>
        </p:nvSpPr>
        <p:spPr>
          <a:xfrm>
            <a:off x="179512" y="3140968"/>
            <a:ext cx="8461251" cy="2592288"/>
          </a:xfrm>
        </p:spPr>
        <p:txBody>
          <a:bodyPr/>
          <a:lstStyle/>
          <a:p>
            <a:pPr algn="just" eaLnBrk="1" hangingPunct="1">
              <a:buFont typeface="Wingdings" panose="05000000000000000000" pitchFamily="2" charset="2"/>
              <a:buChar char="Ø"/>
              <a:defRPr/>
            </a:pPr>
            <a:r>
              <a:rPr lang="hr-HR" sz="2400" dirty="0">
                <a:latin typeface="Times New Roman" panose="02020603050405020304" pitchFamily="18" charset="0"/>
                <a:cs typeface="Times New Roman" panose="02020603050405020304" pitchFamily="18" charset="0"/>
              </a:rPr>
              <a:t>Kada se žene  pojavljuju kao počinitelji nasilnih kaznenih djela ta su djela vezana za </a:t>
            </a:r>
            <a:r>
              <a:rPr lang="hr-HR" sz="2400" b="1" u="sng" dirty="0">
                <a:latin typeface="Times New Roman" panose="02020603050405020304" pitchFamily="18" charset="0"/>
                <a:cs typeface="Times New Roman" panose="02020603050405020304" pitchFamily="18" charset="0"/>
              </a:rPr>
              <a:t>obiteljsku</a:t>
            </a:r>
            <a:r>
              <a:rPr lang="hr-HR" sz="2400" dirty="0">
                <a:latin typeface="Times New Roman" panose="02020603050405020304" pitchFamily="18" charset="0"/>
                <a:cs typeface="Times New Roman" panose="02020603050405020304" pitchFamily="18" charset="0"/>
              </a:rPr>
              <a:t>, </a:t>
            </a:r>
            <a:r>
              <a:rPr lang="hr-HR" sz="2400" b="1" u="sng" dirty="0">
                <a:latin typeface="Times New Roman" panose="02020603050405020304" pitchFamily="18" charset="0"/>
                <a:cs typeface="Times New Roman" panose="02020603050405020304" pitchFamily="18" charset="0"/>
              </a:rPr>
              <a:t>privatnu</a:t>
            </a:r>
            <a:r>
              <a:rPr lang="hr-HR" sz="2400" dirty="0">
                <a:latin typeface="Times New Roman" panose="02020603050405020304" pitchFamily="18" charset="0"/>
                <a:cs typeface="Times New Roman" panose="02020603050405020304" pitchFamily="18" charset="0"/>
              </a:rPr>
              <a:t> ili </a:t>
            </a:r>
            <a:r>
              <a:rPr lang="hr-HR" sz="2400" b="1" u="sng" dirty="0">
                <a:latin typeface="Times New Roman" panose="02020603050405020304" pitchFamily="18" charset="0"/>
                <a:cs typeface="Times New Roman" panose="02020603050405020304" pitchFamily="18" charset="0"/>
              </a:rPr>
              <a:t>intimnu</a:t>
            </a:r>
            <a:r>
              <a:rPr lang="hr-HR" sz="2400" dirty="0">
                <a:latin typeface="Times New Roman" panose="02020603050405020304" pitchFamily="18" charset="0"/>
                <a:cs typeface="Times New Roman" panose="02020603050405020304" pitchFamily="18" charset="0"/>
              </a:rPr>
              <a:t> sferu.</a:t>
            </a:r>
          </a:p>
          <a:p>
            <a:pPr eaLnBrk="1" hangingPunct="1">
              <a:buFont typeface="Wingdings" panose="05000000000000000000" pitchFamily="2" charset="2"/>
              <a:buChar char="Ø"/>
              <a:defRPr/>
            </a:pPr>
            <a:endParaRPr lang="hr-HR" sz="2800" dirty="0">
              <a:latin typeface="Times New Roman" panose="02020603050405020304" pitchFamily="18" charset="0"/>
              <a:cs typeface="Times New Roman" panose="02020603050405020304" pitchFamily="18" charset="0"/>
            </a:endParaRPr>
          </a:p>
          <a:p>
            <a:pPr algn="just" eaLnBrk="1" hangingPunct="1">
              <a:defRPr/>
            </a:pPr>
            <a:r>
              <a:rPr lang="hr-HR" sz="2400" b="1" dirty="0">
                <a:latin typeface="Times New Roman" panose="02020603050405020304" pitchFamily="18" charset="0"/>
                <a:cs typeface="Times New Roman" panose="02020603050405020304" pitchFamily="18" charset="0"/>
              </a:rPr>
              <a:t>Zlostavljanja, siromaštvo i ovisnosti</a:t>
            </a:r>
            <a:r>
              <a:rPr lang="hr-HR" sz="2400" dirty="0">
                <a:latin typeface="Times New Roman" panose="02020603050405020304" pitchFamily="18" charset="0"/>
                <a:cs typeface="Times New Roman" panose="02020603050405020304" pitchFamily="18" charset="0"/>
              </a:rPr>
              <a:t> najčešći su uzroci kriminala žena.</a:t>
            </a:r>
          </a:p>
          <a:p>
            <a:pPr algn="ctr" eaLnBrk="1" hangingPunct="1">
              <a:buFont typeface="Wingdings" pitchFamily="2" charset="2"/>
              <a:buNone/>
              <a:defRPr/>
            </a:pPr>
            <a:endParaRPr lang="hr-HR" sz="2800" dirty="0"/>
          </a:p>
        </p:txBody>
      </p:sp>
    </p:spTree>
    <p:extLst>
      <p:ext uri="{BB962C8B-B14F-4D97-AF65-F5344CB8AC3E}">
        <p14:creationId xmlns:p14="http://schemas.microsoft.com/office/powerpoint/2010/main" val="34486840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ppt_w</p:attrName>
                                        </p:attrNameLst>
                                      </p:cBhvr>
                                      <p:tavLst>
                                        <p:tav tm="0">
                                          <p:val>
                                            <p:fltVal val="0"/>
                                          </p:val>
                                        </p:tav>
                                        <p:tav tm="100000">
                                          <p:val>
                                            <p:strVal val="#ppt_w"/>
                                          </p:val>
                                        </p:tav>
                                      </p:tavLst>
                                    </p:anim>
                                    <p:anim calcmode="lin" valueType="num">
                                      <p:cBhvr>
                                        <p:cTn id="8" dur="500" fill="hold"/>
                                        <p:tgtEl>
                                          <p:spTgt spid="75778"/>
                                        </p:tgtEl>
                                        <p:attrNameLst>
                                          <p:attrName>ppt_h</p:attrName>
                                        </p:attrNameLst>
                                      </p:cBhvr>
                                      <p:tavLst>
                                        <p:tav tm="0">
                                          <p:val>
                                            <p:fltVal val="0"/>
                                          </p:val>
                                        </p:tav>
                                        <p:tav tm="100000">
                                          <p:val>
                                            <p:strVal val="#ppt_h"/>
                                          </p:val>
                                        </p:tav>
                                      </p:tavLst>
                                    </p:anim>
                                    <p:animEffect transition="in" filter="fade">
                                      <p:cBhvr>
                                        <p:cTn id="9" dur="500"/>
                                        <p:tgtEl>
                                          <p:spTgt spid="757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5779">
                                            <p:txEl>
                                              <p:pRg st="0" end="0"/>
                                            </p:txEl>
                                          </p:spTgt>
                                        </p:tgtEl>
                                        <p:attrNameLst>
                                          <p:attrName>style.visibility</p:attrName>
                                        </p:attrNameLst>
                                      </p:cBhvr>
                                      <p:to>
                                        <p:strVal val="visible"/>
                                      </p:to>
                                    </p:set>
                                    <p:animEffect transition="in" filter="fade">
                                      <p:cBhvr>
                                        <p:cTn id="14" dur="1000">
                                          <p:stCondLst>
                                            <p:cond delay="0"/>
                                          </p:stCondLst>
                                        </p:cTn>
                                        <p:tgtEl>
                                          <p:spTgt spid="757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5780">
                                            <p:txEl>
                                              <p:pRg st="0" end="0"/>
                                            </p:txEl>
                                          </p:spTgt>
                                        </p:tgtEl>
                                        <p:attrNameLst>
                                          <p:attrName>style.visibility</p:attrName>
                                        </p:attrNameLst>
                                      </p:cBhvr>
                                      <p:to>
                                        <p:strVal val="visible"/>
                                      </p:to>
                                    </p:set>
                                    <p:animEffect transition="in" filter="fade">
                                      <p:cBhvr>
                                        <p:cTn id="19" dur="1000">
                                          <p:stCondLst>
                                            <p:cond delay="0"/>
                                          </p:stCondLst>
                                        </p:cTn>
                                        <p:tgtEl>
                                          <p:spTgt spid="7578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5780">
                                            <p:txEl>
                                              <p:pRg st="2" end="2"/>
                                            </p:txEl>
                                          </p:spTgt>
                                        </p:tgtEl>
                                        <p:attrNameLst>
                                          <p:attrName>style.visibility</p:attrName>
                                        </p:attrNameLst>
                                      </p:cBhvr>
                                      <p:to>
                                        <p:strVal val="visible"/>
                                      </p:to>
                                    </p:set>
                                    <p:animEffect transition="in" filter="fade">
                                      <p:cBhvr>
                                        <p:cTn id="24" dur="1000">
                                          <p:stCondLst>
                                            <p:cond delay="0"/>
                                          </p:stCondLst>
                                        </p:cTn>
                                        <p:tgtEl>
                                          <p:spTgt spid="757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P spid="7578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0" y="0"/>
            <a:ext cx="9144000" cy="6857999"/>
          </a:xfrm>
        </p:spPr>
        <p:txBody>
          <a:bodyPr/>
          <a:lstStyle/>
          <a:p>
            <a:pPr eaLnBrk="1" hangingPunct="1">
              <a:buFont typeface="Wingdings" panose="05000000000000000000" pitchFamily="2" charset="2"/>
              <a:buChar char="Ø"/>
              <a:defRPr/>
            </a:pPr>
            <a:endParaRPr lang="hr-HR" altLang="zh-CN" sz="24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defRPr/>
            </a:pPr>
            <a:r>
              <a:rPr lang="hr-HR" altLang="zh-CN" sz="2400" dirty="0">
                <a:latin typeface="Times New Roman" panose="02020603050405020304" pitchFamily="18" charset="0"/>
                <a:cs typeface="Times New Roman" panose="02020603050405020304" pitchFamily="18" charset="0"/>
              </a:rPr>
              <a:t>Žene koje su počinile </a:t>
            </a:r>
            <a:r>
              <a:rPr lang="hr-HR" altLang="zh-CN" sz="2400" b="1" u="sng" dirty="0">
                <a:solidFill>
                  <a:srgbClr val="FFFF00"/>
                </a:solidFill>
                <a:latin typeface="Times New Roman" panose="02020603050405020304" pitchFamily="18" charset="0"/>
                <a:cs typeface="Times New Roman" panose="02020603050405020304" pitchFamily="18" charset="0"/>
              </a:rPr>
              <a:t>ubojstvo</a:t>
            </a:r>
            <a:r>
              <a:rPr lang="hr-HR" altLang="zh-CN" sz="2400" dirty="0">
                <a:latin typeface="Times New Roman" panose="02020603050405020304" pitchFamily="18" charset="0"/>
                <a:cs typeface="Times New Roman" panose="02020603050405020304" pitchFamily="18" charset="0"/>
              </a:rPr>
              <a:t> u većini su  slučajeva  tim činom razrješavale dugotrajne konfliktne odnose u privatnom, odnosno obiteljskom ili intimnom području života, pa su  njihove  žrtve vrlo često muževi, ljubavnici, ali na žalost  povremeno i djeca. </a:t>
            </a:r>
          </a:p>
          <a:p>
            <a:pPr marL="0" indent="0" eaLnBrk="1" hangingPunct="1">
              <a:buNone/>
              <a:defRPr/>
            </a:pPr>
            <a:endParaRPr lang="hr-HR" altLang="zh-CN" sz="2400" dirty="0">
              <a:latin typeface="Times New Roman" panose="02020603050405020304" pitchFamily="18" charset="0"/>
              <a:cs typeface="Times New Roman" panose="02020603050405020304" pitchFamily="18" charset="0"/>
            </a:endParaRPr>
          </a:p>
          <a:p>
            <a:pPr eaLnBrk="1" hangingPunct="1">
              <a:buNone/>
              <a:defRPr/>
            </a:pPr>
            <a:r>
              <a:rPr lang="hr-HR" altLang="zh-CN" sz="2400" dirty="0">
                <a:latin typeface="Times New Roman" panose="02020603050405020304" pitchFamily="18" charset="0"/>
                <a:cs typeface="Times New Roman" panose="02020603050405020304" pitchFamily="18" charset="0"/>
              </a:rPr>
              <a:t>    Kod tih  kaznenih djela podaci ukazuju da su žene koje su ih počinile najčešće zapravo </a:t>
            </a:r>
            <a:r>
              <a:rPr lang="hr-HR" altLang="zh-CN" sz="2400" b="1" dirty="0">
                <a:solidFill>
                  <a:srgbClr val="FFFF00"/>
                </a:solidFill>
                <a:latin typeface="Times New Roman" panose="02020603050405020304" pitchFamily="18" charset="0"/>
                <a:cs typeface="Times New Roman" panose="02020603050405020304" pitchFamily="18" charset="0"/>
              </a:rPr>
              <a:t>i same ranije bile žrtve nasilničkih ponašanja</a:t>
            </a:r>
            <a:r>
              <a:rPr lang="hr-HR" altLang="zh-CN" sz="2400" b="1" dirty="0">
                <a:solidFill>
                  <a:srgbClr val="FFFF00"/>
                </a:solidFill>
              </a:rPr>
              <a:t>.</a:t>
            </a:r>
            <a:r>
              <a:rPr lang="hr-HR" altLang="zh-CN" sz="2400" b="1" dirty="0"/>
              <a:t> </a:t>
            </a:r>
          </a:p>
          <a:p>
            <a:pPr eaLnBrk="1" hangingPunct="1">
              <a:buNone/>
              <a:defRPr/>
            </a:pPr>
            <a:endParaRPr lang="hr-HR" altLang="zh-CN" sz="2400" b="1" dirty="0"/>
          </a:p>
          <a:p>
            <a:pPr eaLnBrk="1" hangingPunct="1">
              <a:buNone/>
              <a:defRPr/>
            </a:pPr>
            <a:r>
              <a:rPr lang="hr-HR" sz="2400" dirty="0">
                <a:latin typeface="Times New Roman" panose="02020603050405020304" pitchFamily="18" charset="0"/>
                <a:cs typeface="Times New Roman" panose="02020603050405020304" pitchFamily="18" charset="0"/>
              </a:rPr>
              <a:t>    Obično se radi o tragičnom epilogu dugotrajnog </a:t>
            </a:r>
            <a:r>
              <a:rPr lang="pl-PL" sz="2400" dirty="0">
                <a:latin typeface="Times New Roman" panose="02020603050405020304" pitchFamily="18" charset="0"/>
                <a:cs typeface="Times New Roman" panose="02020603050405020304" pitchFamily="18" charset="0"/>
              </a:rPr>
              <a:t>fizi</a:t>
            </a:r>
            <a:r>
              <a:rPr lang="hr-HR" sz="2400" dirty="0">
                <a:latin typeface="Times New Roman" panose="02020603050405020304" pitchFamily="18" charset="0"/>
                <a:cs typeface="Times New Roman" panose="02020603050405020304" pitchFamily="18" charset="0"/>
              </a:rPr>
              <a:t>č</a:t>
            </a:r>
            <a:r>
              <a:rPr lang="pl-PL" sz="2400" dirty="0">
                <a:latin typeface="Times New Roman" panose="02020603050405020304" pitchFamily="18" charset="0"/>
                <a:cs typeface="Times New Roman" panose="02020603050405020304" pitchFamily="18" charset="0"/>
              </a:rPr>
              <a:t>kog maltretiranja</a:t>
            </a:r>
            <a:r>
              <a:rPr lang="hr-HR" sz="2400" dirty="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sva</a:t>
            </a:r>
            <a:r>
              <a:rPr lang="hr-HR" sz="2400" dirty="0">
                <a:latin typeface="Times New Roman" panose="02020603050405020304" pitchFamily="18" charset="0"/>
                <a:cs typeface="Times New Roman" panose="02020603050405020304" pitchFamily="18" charset="0"/>
              </a:rPr>
              <a:t>đ</a:t>
            </a:r>
            <a:r>
              <a:rPr lang="pl-PL" sz="2400" dirty="0">
                <a:latin typeface="Times New Roman" panose="02020603050405020304" pitchFamily="18" charset="0"/>
                <a:cs typeface="Times New Roman" panose="02020603050405020304" pitchFamily="18" charset="0"/>
              </a:rPr>
              <a:t>a i uvreda koje su</a:t>
            </a:r>
            <a:r>
              <a:rPr lang="hr-HR" sz="2400" dirty="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godinama podnosile</a:t>
            </a:r>
            <a:r>
              <a:rPr lang="hr-HR" sz="2400" dirty="0">
                <a:latin typeface="Times New Roman" panose="02020603050405020304" pitchFamily="18" charset="0"/>
                <a:cs typeface="Times New Roman" panose="02020603050405020304" pitchFamily="18" charset="0"/>
              </a:rPr>
              <a:t>. </a:t>
            </a:r>
          </a:p>
          <a:p>
            <a:pPr eaLnBrk="1" hangingPunct="1">
              <a:buNone/>
              <a:defRPr/>
            </a:pPr>
            <a:endParaRPr lang="hr-HR" sz="2400" dirty="0">
              <a:latin typeface="Times New Roman" panose="02020603050405020304" pitchFamily="18" charset="0"/>
              <a:cs typeface="Times New Roman" panose="02020603050405020304" pitchFamily="18" charset="0"/>
            </a:endParaRPr>
          </a:p>
          <a:p>
            <a:pPr eaLnBrk="1" hangingPunct="1">
              <a:buNone/>
              <a:defRPr/>
            </a:pPr>
            <a:r>
              <a:rPr lang="hr-HR" sz="2400" dirty="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Osnovni</a:t>
            </a:r>
            <a:r>
              <a:rPr lang="hr-HR" sz="2400" dirty="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cilj</a:t>
            </a:r>
            <a:r>
              <a:rPr lang="hr-HR" sz="2400" dirty="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kod ubojstava</a:t>
            </a:r>
            <a:r>
              <a:rPr lang="hr-HR" sz="2400" dirty="0">
                <a:latin typeface="Times New Roman" panose="02020603050405020304" pitchFamily="18" charset="0"/>
                <a:cs typeface="Times New Roman" panose="02020603050405020304" pitchFamily="18" charset="0"/>
              </a:rPr>
              <a:t> č</a:t>
            </a:r>
            <a:r>
              <a:rPr lang="pl-PL" sz="2400" dirty="0">
                <a:latin typeface="Times New Roman" panose="02020603050405020304" pitchFamily="18" charset="0"/>
                <a:cs typeface="Times New Roman" panose="02020603050405020304" pitchFamily="18" charset="0"/>
              </a:rPr>
              <a:t>iji je motiv bio otklanjanje maltretiranja i fizi</a:t>
            </a:r>
            <a:r>
              <a:rPr lang="hr-HR" sz="2400" dirty="0">
                <a:latin typeface="Times New Roman" panose="02020603050405020304" pitchFamily="18" charset="0"/>
                <a:cs typeface="Times New Roman" panose="02020603050405020304" pitchFamily="18" charset="0"/>
              </a:rPr>
              <a:t>č</a:t>
            </a:r>
            <a:r>
              <a:rPr lang="pl-PL" sz="2400" dirty="0">
                <a:latin typeface="Times New Roman" panose="02020603050405020304" pitchFamily="18" charset="0"/>
                <a:cs typeface="Times New Roman" panose="02020603050405020304" pitchFamily="18" charset="0"/>
              </a:rPr>
              <a:t>kog zlostavljanja sastoji se u uni</a:t>
            </a:r>
            <a:r>
              <a:rPr lang="hr-HR" sz="2400" dirty="0">
                <a:latin typeface="Times New Roman" panose="02020603050405020304" pitchFamily="18" charset="0"/>
                <a:cs typeface="Times New Roman" panose="02020603050405020304" pitchFamily="18" charset="0"/>
              </a:rPr>
              <a:t>š</a:t>
            </a:r>
            <a:r>
              <a:rPr lang="pl-PL" sz="2400" dirty="0">
                <a:latin typeface="Times New Roman" panose="02020603050405020304" pitchFamily="18" charset="0"/>
                <a:cs typeface="Times New Roman" panose="02020603050405020304" pitchFamily="18" charset="0"/>
              </a:rPr>
              <a:t>tenju nasilnika koji je zlostavljao</a:t>
            </a:r>
            <a:r>
              <a:rPr lang="hr-HR" sz="2400" dirty="0">
                <a:latin typeface="Times New Roman" panose="02020603050405020304" pitchFamily="18" charset="0"/>
                <a:cs typeface="Times New Roman" panose="02020603050405020304" pitchFamily="18" charset="0"/>
              </a:rPr>
              <a:t> (v</a:t>
            </a:r>
            <a:r>
              <a:rPr lang="pl-PL" sz="2400" dirty="0">
                <a:latin typeface="Times New Roman" panose="02020603050405020304" pitchFamily="18" charset="0"/>
                <a:cs typeface="Times New Roman" panose="02020603050405020304" pitchFamily="18" charset="0"/>
              </a:rPr>
              <a:t>rlo</a:t>
            </a:r>
            <a:r>
              <a:rPr lang="hr-HR" sz="2400" dirty="0">
                <a:latin typeface="Times New Roman" panose="02020603050405020304" pitchFamily="18" charset="0"/>
                <a:cs typeface="Times New Roman" panose="02020603050405020304" pitchFamily="18" charset="0"/>
              </a:rPr>
              <a:t> č</a:t>
            </a:r>
            <a:r>
              <a:rPr lang="pl-PL" sz="2400" dirty="0">
                <a:latin typeface="Times New Roman" panose="02020603050405020304" pitchFamily="18" charset="0"/>
                <a:cs typeface="Times New Roman" panose="02020603050405020304" pitchFamily="18" charset="0"/>
              </a:rPr>
              <a:t>esto)</a:t>
            </a:r>
            <a:r>
              <a:rPr lang="hr-HR" sz="2400" dirty="0">
                <a:latin typeface="Times New Roman" panose="02020603050405020304" pitchFamily="18" charset="0"/>
                <a:cs typeface="Times New Roman" panose="02020603050405020304" pitchFamily="18" charset="0"/>
              </a:rPr>
              <a:t> cijelu obitelj .</a:t>
            </a:r>
          </a:p>
          <a:p>
            <a:pPr eaLnBrk="1" hangingPunct="1">
              <a:defRPr/>
            </a:pPr>
            <a:endParaRPr lang="hr-HR" sz="2400" dirty="0"/>
          </a:p>
        </p:txBody>
      </p:sp>
    </p:spTree>
    <p:extLst>
      <p:ext uri="{BB962C8B-B14F-4D97-AF65-F5344CB8AC3E}">
        <p14:creationId xmlns:p14="http://schemas.microsoft.com/office/powerpoint/2010/main" val="2659354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animEffect transition="in" filter="fade">
                                      <p:cBhvr>
                                        <p:cTn id="7" dur="1000">
                                          <p:stCondLst>
                                            <p:cond delay="0"/>
                                          </p:stCondLst>
                                        </p:cTn>
                                        <p:tgtEl>
                                          <p:spTgt spid="798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875">
                                            <p:txEl>
                                              <p:pRg st="3" end="3"/>
                                            </p:txEl>
                                          </p:spTgt>
                                        </p:tgtEl>
                                        <p:attrNameLst>
                                          <p:attrName>style.visibility</p:attrName>
                                        </p:attrNameLst>
                                      </p:cBhvr>
                                      <p:to>
                                        <p:strVal val="visible"/>
                                      </p:to>
                                    </p:set>
                                    <p:animEffect transition="in" filter="fade">
                                      <p:cBhvr>
                                        <p:cTn id="12" dur="1000">
                                          <p:stCondLst>
                                            <p:cond delay="0"/>
                                          </p:stCondLst>
                                        </p:cTn>
                                        <p:tgtEl>
                                          <p:spTgt spid="798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875">
                                            <p:txEl>
                                              <p:pRg st="5" end="5"/>
                                            </p:txEl>
                                          </p:spTgt>
                                        </p:tgtEl>
                                        <p:attrNameLst>
                                          <p:attrName>style.visibility</p:attrName>
                                        </p:attrNameLst>
                                      </p:cBhvr>
                                      <p:to>
                                        <p:strVal val="visible"/>
                                      </p:to>
                                    </p:set>
                                    <p:animEffect transition="in" filter="fade">
                                      <p:cBhvr>
                                        <p:cTn id="17" dur="1000">
                                          <p:stCondLst>
                                            <p:cond delay="0"/>
                                          </p:stCondLst>
                                        </p:cTn>
                                        <p:tgtEl>
                                          <p:spTgt spid="7987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9875">
                                            <p:txEl>
                                              <p:pRg st="7" end="7"/>
                                            </p:txEl>
                                          </p:spTgt>
                                        </p:tgtEl>
                                        <p:attrNameLst>
                                          <p:attrName>style.visibility</p:attrName>
                                        </p:attrNameLst>
                                      </p:cBhvr>
                                      <p:to>
                                        <p:strVal val="visible"/>
                                      </p:to>
                                    </p:set>
                                    <p:animEffect transition="in" filter="fade">
                                      <p:cBhvr>
                                        <p:cTn id="22" dur="1000">
                                          <p:stCondLst>
                                            <p:cond delay="0"/>
                                          </p:stCondLst>
                                        </p:cTn>
                                        <p:tgtEl>
                                          <p:spTgt spid="798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7812"/>
            <a:ext cx="8229600" cy="1322387"/>
          </a:xfrm>
        </p:spPr>
        <p:txBody>
          <a:bodyPr/>
          <a:lstStyle/>
          <a:p>
            <a:pPr algn="l"/>
            <a:r>
              <a:rPr lang="hr-HR" sz="1800" dirty="0">
                <a:effectLst/>
                <a:latin typeface="Times New Roman" panose="02020603050405020304" pitchFamily="18" charset="0"/>
                <a:cs typeface="Times New Roman" panose="02020603050405020304" pitchFamily="18" charset="0"/>
              </a:rPr>
              <a:t>Nedovoljna usmjerenost pozornosti na zatvorski tretman žena vjerojatno je posljedica činjenice, kako </a:t>
            </a:r>
            <a:r>
              <a:rPr lang="hr-HR" sz="1800" b="1" dirty="0">
                <a:effectLst/>
                <a:latin typeface="Times New Roman" panose="02020603050405020304" pitchFamily="18" charset="0"/>
                <a:cs typeface="Times New Roman" panose="02020603050405020304" pitchFamily="18" charset="0"/>
              </a:rPr>
              <a:t>neki misle, da je "počiniteljica kaznenog djela manje opasna za društvo nego što je društvo opasno po nju".</a:t>
            </a:r>
            <a:br>
              <a:rPr lang="hr-HR" sz="1800" dirty="0">
                <a:effectLst/>
                <a:latin typeface="Times New Roman" panose="02020603050405020304" pitchFamily="18" charset="0"/>
                <a:cs typeface="Times New Roman" panose="02020603050405020304" pitchFamily="18" charset="0"/>
              </a:rPr>
            </a:br>
            <a:endParaRPr lang="hr-HR" sz="1800"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p:txBody>
          <a:bodyPr/>
          <a:lstStyle/>
          <a:p>
            <a:pPr marL="0" indent="0">
              <a:buNone/>
            </a:pPr>
            <a:r>
              <a:rPr lang="hr-HR" sz="1800" dirty="0">
                <a:effectLst/>
                <a:latin typeface="Times New Roman" panose="02020603050405020304" pitchFamily="18" charset="0"/>
                <a:cs typeface="Times New Roman" panose="02020603050405020304" pitchFamily="18" charset="0"/>
              </a:rPr>
              <a:t>U okviru ukupne problematike izdržavanja kazne zatvora,</a:t>
            </a:r>
            <a:r>
              <a:rPr lang="hr-HR" sz="1800" b="1" dirty="0">
                <a:effectLst/>
                <a:latin typeface="Times New Roman" panose="02020603050405020304" pitchFamily="18" charset="0"/>
                <a:cs typeface="Times New Roman" panose="02020603050405020304" pitchFamily="18" charset="0"/>
              </a:rPr>
              <a:t> </a:t>
            </a:r>
            <a:r>
              <a:rPr lang="hr-HR" sz="1800" b="1" dirty="0">
                <a:solidFill>
                  <a:srgbClr val="FFFF00"/>
                </a:solidFill>
                <a:effectLst/>
                <a:latin typeface="Times New Roman" panose="02020603050405020304" pitchFamily="18" charset="0"/>
                <a:cs typeface="Times New Roman" panose="02020603050405020304" pitchFamily="18" charset="0"/>
              </a:rPr>
              <a:t>kao specifični problemi ženske zatvorske populacije izdvajaju se:</a:t>
            </a:r>
            <a:r>
              <a:rPr lang="hr-HR" sz="1800" b="1" dirty="0">
                <a:effectLst/>
                <a:latin typeface="Times New Roman" panose="02020603050405020304" pitchFamily="18" charset="0"/>
                <a:cs typeface="Times New Roman" panose="02020603050405020304" pitchFamily="18" charset="0"/>
              </a:rPr>
              <a:t> </a:t>
            </a:r>
            <a:endParaRPr lang="hr-HR" sz="1800" dirty="0">
              <a:effectLst/>
              <a:latin typeface="Times New Roman" panose="02020603050405020304" pitchFamily="18" charset="0"/>
              <a:cs typeface="Times New Roman" panose="02020603050405020304" pitchFamily="18" charset="0"/>
            </a:endParaRPr>
          </a:p>
          <a:p>
            <a:pPr lvl="0"/>
            <a:r>
              <a:rPr lang="hr-HR" sz="1800" dirty="0">
                <a:effectLst/>
                <a:latin typeface="Times New Roman" panose="02020603050405020304" pitchFamily="18" charset="0"/>
                <a:cs typeface="Times New Roman" panose="02020603050405020304" pitchFamily="18" charset="0"/>
              </a:rPr>
              <a:t>majčinstvo s maloljetnom djecom izvan i unutar ustanove</a:t>
            </a:r>
          </a:p>
          <a:p>
            <a:pPr lvl="0"/>
            <a:r>
              <a:rPr lang="hr-HR" sz="1800" dirty="0">
                <a:effectLst/>
                <a:latin typeface="Times New Roman" panose="02020603050405020304" pitchFamily="18" charset="0"/>
                <a:cs typeface="Times New Roman" panose="02020603050405020304" pitchFamily="18" charset="0"/>
              </a:rPr>
              <a:t>rana iskustva s viktimizacijom (nasilje, zlostavljanje u djetinjstvu, silovanje) i ponižavanja te traume povezane s tim</a:t>
            </a:r>
          </a:p>
          <a:p>
            <a:pPr lvl="0"/>
            <a:r>
              <a:rPr lang="hr-HR" sz="1800" dirty="0">
                <a:effectLst/>
                <a:latin typeface="Times New Roman" panose="02020603050405020304" pitchFamily="18" charset="0"/>
                <a:cs typeface="Times New Roman" panose="02020603050405020304" pitchFamily="18" charset="0"/>
              </a:rPr>
              <a:t>obiteljski problemi u partnerskim odnosima i preuzimanju obveza (razvod, razdvajanje članova obitelji, materijalne poteškoće i slično) </a:t>
            </a:r>
          </a:p>
          <a:p>
            <a:pPr lvl="0"/>
            <a:r>
              <a:rPr lang="hr-HR" sz="1800" dirty="0">
                <a:effectLst/>
                <a:latin typeface="Times New Roman" panose="02020603050405020304" pitchFamily="18" charset="0"/>
                <a:cs typeface="Times New Roman" panose="02020603050405020304" pitchFamily="18" charset="0"/>
              </a:rPr>
              <a:t>psihički i zdravstveni problemi (povećan udio žena sa simptomima depresije, iskustva s pokušajima samoubojstva, vjerojatnost samoozljeđivanja i slično)</a:t>
            </a:r>
          </a:p>
          <a:p>
            <a:pPr lvl="0"/>
            <a:r>
              <a:rPr lang="hr-HR" sz="1800" dirty="0">
                <a:effectLst/>
                <a:latin typeface="Times New Roman" panose="02020603050405020304" pitchFamily="18" charset="0"/>
                <a:cs typeface="Times New Roman" panose="02020603050405020304" pitchFamily="18" charset="0"/>
              </a:rPr>
              <a:t>ovisnost o alkoholu/drogama, lijekovima</a:t>
            </a:r>
          </a:p>
          <a:p>
            <a:pPr lvl="0"/>
            <a:r>
              <a:rPr lang="hr-HR" sz="1800" dirty="0">
                <a:effectLst/>
                <a:latin typeface="Times New Roman" panose="02020603050405020304" pitchFamily="18" charset="0"/>
                <a:cs typeface="Times New Roman" panose="02020603050405020304" pitchFamily="18" charset="0"/>
              </a:rPr>
              <a:t>problemi vezani uz nisko samopouzdanje</a:t>
            </a:r>
          </a:p>
          <a:p>
            <a:pPr lvl="0"/>
            <a:r>
              <a:rPr lang="hr-HR" sz="1800" dirty="0">
                <a:effectLst/>
                <a:latin typeface="Times New Roman" panose="02020603050405020304" pitchFamily="18" charset="0"/>
                <a:cs typeface="Times New Roman" panose="02020603050405020304" pitchFamily="18" charset="0"/>
              </a:rPr>
              <a:t>iskustva sa stigmatizacijom u okviru kaznenog procesa</a:t>
            </a:r>
          </a:p>
          <a:p>
            <a:pPr lvl="0"/>
            <a:r>
              <a:rPr lang="hr-HR" sz="1800" dirty="0">
                <a:effectLst/>
                <a:latin typeface="Times New Roman" panose="02020603050405020304" pitchFamily="18" charset="0"/>
                <a:cs typeface="Times New Roman" panose="02020603050405020304" pitchFamily="18" charset="0"/>
              </a:rPr>
              <a:t>problemi koji proizlaze iz izvršavanja kazne zatvora (smještaj daleko od kuće, što otežava mogućnost uspostavljanja kontakta s obitelji i važnim osobama od povjerenja)</a:t>
            </a:r>
          </a:p>
          <a:p>
            <a:pPr marL="0" indent="0">
              <a:buNone/>
            </a:pPr>
            <a:endParaRPr lang="hr-H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5675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normAutofit/>
          </a:bodyPr>
          <a:lstStyle/>
          <a:p>
            <a:pPr algn="ctr"/>
            <a:r>
              <a:rPr lang="hr-HR" sz="3200" b="1" dirty="0">
                <a:solidFill>
                  <a:srgbClr val="FFFF00"/>
                </a:solidFill>
                <a:latin typeface="Times New Roman" panose="02020603050405020304" pitchFamily="18" charset="0"/>
                <a:cs typeface="Times New Roman" panose="02020603050405020304" pitchFamily="18" charset="0"/>
              </a:rPr>
              <a:t>SVRHA IZVRŠAVANJA KAZNE ZATVORA</a:t>
            </a:r>
          </a:p>
        </p:txBody>
      </p:sp>
      <p:sp>
        <p:nvSpPr>
          <p:cNvPr id="2" name="Rezervirano mjesto sadržaja 1"/>
          <p:cNvSpPr>
            <a:spLocks noGrp="1"/>
          </p:cNvSpPr>
          <p:nvPr>
            <p:ph idx="1"/>
          </p:nvPr>
        </p:nvSpPr>
        <p:spPr/>
        <p:txBody>
          <a:bodyPr/>
          <a:lstStyle/>
          <a:p>
            <a:pPr algn="just"/>
            <a:r>
              <a:rPr lang="hr-HR" altLang="sr-Latn-RS" sz="2400" b="1" u="sng" dirty="0">
                <a:latin typeface="Times New Roman" panose="02020603050405020304" pitchFamily="18" charset="0"/>
                <a:cs typeface="Times New Roman" panose="02020603050405020304" pitchFamily="18" charset="0"/>
              </a:rPr>
              <a:t>Glavna svrha </a:t>
            </a:r>
            <a:r>
              <a:rPr lang="hr-HR" altLang="sr-Latn-RS" sz="2400" dirty="0">
                <a:latin typeface="Times New Roman" panose="02020603050405020304" pitchFamily="18" charset="0"/>
                <a:cs typeface="Times New Roman" panose="02020603050405020304" pitchFamily="18" charset="0"/>
              </a:rPr>
              <a:t>izvršavanja kazne zatvora jest, uz čovječno postupanje i poštovanje dostojanstva osobe koja se nalazi na izdržavanju kazne zatvora, njezino osposobljavanje za život na slobodi u skladu sa zakonom i društvenim pravilima, čime se pridonosi zaštiti društvene zajednice.</a:t>
            </a:r>
          </a:p>
          <a:p>
            <a:endParaRPr lang="hr-HR" altLang="sr-Latn-RS" sz="24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hr-HR" altLang="sr-Latn-RS" sz="2400" b="1" dirty="0">
                <a:latin typeface="Times New Roman" panose="02020603050405020304" pitchFamily="18" charset="0"/>
                <a:cs typeface="Times New Roman" panose="02020603050405020304" pitchFamily="18" charset="0"/>
              </a:rPr>
              <a:t>Zatvorenica</a:t>
            </a:r>
            <a:r>
              <a:rPr lang="hr-HR" altLang="sr-Latn-RS" sz="2400" dirty="0">
                <a:latin typeface="Times New Roman" panose="02020603050405020304" pitchFamily="18" charset="0"/>
                <a:cs typeface="Times New Roman" panose="02020603050405020304" pitchFamily="18" charset="0"/>
              </a:rPr>
              <a:t> je osoba kojoj je izrečena kazna zatvora zbog kaznenog djela, a nalazi se na izdržavanju kazne zatvora u Kaznionici. </a:t>
            </a:r>
          </a:p>
          <a:p>
            <a:pPr>
              <a:buFont typeface="Wingdings" pitchFamily="2" charset="2"/>
              <a:buChar char="Ø"/>
            </a:pPr>
            <a:endParaRPr lang="hr-HR" altLang="sr-Latn-RS" sz="2400" dirty="0">
              <a:latin typeface="Times New Roman" panose="02020603050405020304" pitchFamily="18" charset="0"/>
              <a:cs typeface="Times New Roman" panose="02020603050405020304" pitchFamily="18" charset="0"/>
            </a:endParaRPr>
          </a:p>
          <a:p>
            <a:pPr>
              <a:buFont typeface="Wingdings" pitchFamily="2" charset="2"/>
              <a:buChar char="Ø"/>
            </a:pPr>
            <a:r>
              <a:rPr lang="hr-HR" altLang="sr-Latn-RS" sz="2400" dirty="0">
                <a:latin typeface="Times New Roman" panose="02020603050405020304" pitchFamily="18" charset="0"/>
                <a:cs typeface="Times New Roman" panose="02020603050405020304" pitchFamily="18" charset="0"/>
              </a:rPr>
              <a:t>Zatvorenica je osoba kojoj je oduzeta sloboda. </a:t>
            </a:r>
          </a:p>
          <a:p>
            <a:pPr marL="109728" indent="0">
              <a:buNone/>
            </a:pPr>
            <a:endParaRPr lang="hr-HR" dirty="0"/>
          </a:p>
        </p:txBody>
      </p:sp>
    </p:spTree>
    <p:extLst>
      <p:ext uri="{BB962C8B-B14F-4D97-AF65-F5344CB8AC3E}">
        <p14:creationId xmlns:p14="http://schemas.microsoft.com/office/powerpoint/2010/main" val="38307473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107504" y="260350"/>
            <a:ext cx="8856984" cy="5870575"/>
          </a:xfrm>
        </p:spPr>
        <p:txBody>
          <a:bodyPr>
            <a:normAutofit fontScale="92500" lnSpcReduction="10000"/>
          </a:bodyPr>
          <a:lstStyle/>
          <a:p>
            <a:pPr marL="0" indent="0" eaLnBrk="1" hangingPunct="1">
              <a:buNone/>
              <a:defRPr/>
            </a:pPr>
            <a:r>
              <a:rPr lang="hr-HR" sz="3000" b="1" dirty="0">
                <a:solidFill>
                  <a:srgbClr val="FFFF00"/>
                </a:solidFill>
                <a:latin typeface="Times New Roman" panose="02020603050405020304" pitchFamily="18" charset="0"/>
                <a:cs typeface="Times New Roman" panose="02020603050405020304" pitchFamily="18" charset="0"/>
              </a:rPr>
              <a:t>Upućivanje na izvršavanje kazne zatvora:</a:t>
            </a:r>
          </a:p>
          <a:p>
            <a:pPr marL="0" indent="0" eaLnBrk="1" hangingPunct="1">
              <a:buNone/>
              <a:defRPr/>
            </a:pPr>
            <a:endParaRPr lang="hr-HR" sz="24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defRPr/>
            </a:pPr>
            <a:r>
              <a:rPr lang="hr-HR" sz="2400" dirty="0">
                <a:latin typeface="Times New Roman" panose="02020603050405020304" pitchFamily="18" charset="0"/>
                <a:cs typeface="Times New Roman" panose="02020603050405020304" pitchFamily="18" charset="0"/>
              </a:rPr>
              <a:t>Osuđenicu osuđenu na kaznu zatvora dužu od 6 mjeseci ili kojoj </a:t>
            </a:r>
            <a:r>
              <a:rPr lang="hr-HR" sz="2400" dirty="0" err="1">
                <a:latin typeface="Times New Roman" panose="02020603050405020304" pitchFamily="18" charset="0"/>
                <a:cs typeface="Times New Roman" panose="02020603050405020304" pitchFamily="18" charset="0"/>
              </a:rPr>
              <a:t>neizdržani</a:t>
            </a:r>
            <a:r>
              <a:rPr lang="hr-HR" sz="2400" dirty="0">
                <a:latin typeface="Times New Roman" panose="02020603050405020304" pitchFamily="18" charset="0"/>
                <a:cs typeface="Times New Roman" panose="02020603050405020304" pitchFamily="18" charset="0"/>
              </a:rPr>
              <a:t> dio kazne iznosi više od   6 mjeseci upućuje se u Centar za dijagnostiku Zatvora u Zagrebu,  radi obavljanja stručnih poslova te predlaganja programa izvršavanja i kaznionice u kojoj će se kazna izvršavati. </a:t>
            </a:r>
          </a:p>
          <a:p>
            <a:pPr marL="0" indent="0" eaLnBrk="1" hangingPunct="1">
              <a:buNone/>
              <a:defRPr/>
            </a:pPr>
            <a:endParaRPr lang="hr-HR" sz="24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defRPr/>
            </a:pPr>
            <a:r>
              <a:rPr lang="hr-HR" sz="2400" dirty="0">
                <a:latin typeface="Times New Roman" panose="02020603050405020304" pitchFamily="18" charset="0"/>
                <a:cs typeface="Times New Roman" panose="02020603050405020304" pitchFamily="18" charset="0"/>
              </a:rPr>
              <a:t>Odluku o kaznionici u kojoj će se kazna izvršavati donosi Središnji ured Uprave za zatvorski sustav i </a:t>
            </a:r>
            <a:r>
              <a:rPr lang="hr-HR" sz="2400" dirty="0" err="1">
                <a:latin typeface="Times New Roman" panose="02020603050405020304" pitchFamily="18" charset="0"/>
                <a:cs typeface="Times New Roman" panose="02020603050405020304" pitchFamily="18" charset="0"/>
              </a:rPr>
              <a:t>probaciju</a:t>
            </a:r>
            <a:r>
              <a:rPr lang="hr-HR" sz="2400" dirty="0">
                <a:latin typeface="Times New Roman" panose="02020603050405020304" pitchFamily="18" charset="0"/>
                <a:cs typeface="Times New Roman" panose="02020603050405020304" pitchFamily="18" charset="0"/>
              </a:rPr>
              <a:t>, u skladu s okvirnim mjerilima za upućivanje i razvrstavanje zatvorenika na izdržavanju kazne zatvora, odnosno nakon što je izvršena opservacija osobnih i kriminoloških svojstava u Centru za dijagnostiku u Zagrebu. </a:t>
            </a:r>
          </a:p>
          <a:p>
            <a:pPr eaLnBrk="1" hangingPunct="1">
              <a:buFont typeface="Wingdings" panose="05000000000000000000" pitchFamily="2" charset="2"/>
              <a:buChar char="Ø"/>
              <a:defRPr/>
            </a:pPr>
            <a:endParaRPr lang="hr-HR" sz="24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defRPr/>
            </a:pPr>
            <a:r>
              <a:rPr lang="hr-HR" sz="2400" dirty="0">
                <a:latin typeface="Times New Roman" panose="02020603050405020304" pitchFamily="18" charset="0"/>
                <a:cs typeface="Times New Roman" panose="02020603050405020304" pitchFamily="18" charset="0"/>
              </a:rPr>
              <a:t>U rješenju Središnjeg ureda navodi se i odjel u koji će zatvorenica biti raspoređena. </a:t>
            </a:r>
          </a:p>
          <a:p>
            <a:pPr eaLnBrk="1" hangingPunct="1">
              <a:buFont typeface="Wingdings" panose="05000000000000000000" pitchFamily="2" charset="2"/>
              <a:buChar char="Ø"/>
              <a:defRPr/>
            </a:pPr>
            <a:endParaRPr lang="hr-HR" sz="2000" dirty="0"/>
          </a:p>
          <a:p>
            <a:pPr eaLnBrk="1" hangingPunct="1">
              <a:buFont typeface="Wingdings" panose="05000000000000000000" pitchFamily="2" charset="2"/>
              <a:buChar char="Ø"/>
              <a:defRPr/>
            </a:pPr>
            <a:endParaRPr lang="hr-HR" sz="2000" dirty="0"/>
          </a:p>
        </p:txBody>
      </p:sp>
    </p:spTree>
    <p:extLst>
      <p:ext uri="{BB962C8B-B14F-4D97-AF65-F5344CB8AC3E}">
        <p14:creationId xmlns:p14="http://schemas.microsoft.com/office/powerpoint/2010/main" val="30888466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67544" y="277813"/>
            <a:ext cx="8219256" cy="630907"/>
          </a:xfrm>
        </p:spPr>
        <p:txBody>
          <a:bodyPr/>
          <a:lstStyle/>
          <a:p>
            <a:pPr eaLnBrk="1" hangingPunct="1">
              <a:defRPr/>
            </a:pPr>
            <a:r>
              <a:rPr lang="hr-HR" sz="2400" b="1" dirty="0">
                <a:solidFill>
                  <a:srgbClr val="FFFF00"/>
                </a:solidFill>
                <a:latin typeface="Times New Roman" panose="02020603050405020304" pitchFamily="18" charset="0"/>
                <a:cs typeface="Times New Roman" panose="02020603050405020304" pitchFamily="18" charset="0"/>
              </a:rPr>
              <a:t>KRATKI  STATISTIČKI PRIKAZ ZATVORENICA </a:t>
            </a:r>
            <a:endParaRPr lang="hr-HR" sz="2400" dirty="0">
              <a:solidFill>
                <a:srgbClr val="FFFF00"/>
              </a:solidFill>
              <a:latin typeface="Times New Roman" panose="02020603050405020304" pitchFamily="18" charset="0"/>
              <a:cs typeface="Times New Roman" panose="02020603050405020304" pitchFamily="18" charset="0"/>
            </a:endParaRPr>
          </a:p>
        </p:txBody>
      </p:sp>
      <p:sp>
        <p:nvSpPr>
          <p:cNvPr id="134147" name="Rectangle 3"/>
          <p:cNvSpPr>
            <a:spLocks noGrp="1" noChangeArrowheads="1"/>
          </p:cNvSpPr>
          <p:nvPr>
            <p:ph idx="1"/>
          </p:nvPr>
        </p:nvSpPr>
        <p:spPr>
          <a:xfrm>
            <a:off x="107504" y="908721"/>
            <a:ext cx="8928992" cy="5688632"/>
          </a:xfrm>
        </p:spPr>
        <p:txBody>
          <a:bodyPr/>
          <a:lstStyle/>
          <a:p>
            <a:pPr eaLnBrk="1" hangingPunct="1">
              <a:lnSpc>
                <a:spcPct val="90000"/>
              </a:lnSpc>
              <a:buFont typeface="Wingdings" pitchFamily="2" charset="2"/>
              <a:buNone/>
              <a:defRPr/>
            </a:pPr>
            <a:r>
              <a:rPr lang="hr-HR" sz="1800" dirty="0">
                <a:effectLst/>
                <a:latin typeface="Times New Roman" panose="02020603050405020304" pitchFamily="18" charset="0"/>
                <a:cs typeface="Times New Roman" panose="02020603050405020304" pitchFamily="18" charset="0"/>
              </a:rPr>
              <a:t>Aktualno (15.3.2023.) se u Kaznionici nalazi </a:t>
            </a:r>
            <a:r>
              <a:rPr lang="hr-HR" sz="1800" b="1" dirty="0">
                <a:effectLst/>
                <a:latin typeface="Times New Roman" panose="02020603050405020304" pitchFamily="18" charset="0"/>
                <a:cs typeface="Times New Roman" panose="02020603050405020304" pitchFamily="18" charset="0"/>
              </a:rPr>
              <a:t>115 </a:t>
            </a:r>
            <a:r>
              <a:rPr lang="hr-HR" sz="1800" dirty="0">
                <a:effectLst/>
                <a:latin typeface="Times New Roman" panose="02020603050405020304" pitchFamily="18" charset="0"/>
                <a:cs typeface="Times New Roman" panose="02020603050405020304" pitchFamily="18" charset="0"/>
              </a:rPr>
              <a:t>zatvorenica </a:t>
            </a:r>
            <a:r>
              <a:rPr lang="hr-HR" sz="1600" dirty="0">
                <a:effectLst/>
                <a:latin typeface="Times New Roman" panose="02020603050405020304" pitchFamily="18" charset="0"/>
                <a:cs typeface="Times New Roman" panose="02020603050405020304" pitchFamily="18" charset="0"/>
              </a:rPr>
              <a:t>(od toga 3 su u bijegu, 1 na prekidu kazne)      </a:t>
            </a:r>
          </a:p>
          <a:p>
            <a:pPr eaLnBrk="1" hangingPunct="1">
              <a:lnSpc>
                <a:spcPct val="90000"/>
              </a:lnSpc>
              <a:buFont typeface="Wingdings" pitchFamily="2" charset="2"/>
              <a:buNone/>
              <a:defRPr/>
            </a:pPr>
            <a:r>
              <a:rPr lang="hr-HR" sz="1800" dirty="0">
                <a:effectLst/>
                <a:latin typeface="Times New Roman" panose="02020603050405020304" pitchFamily="18" charset="0"/>
                <a:cs typeface="Times New Roman" panose="02020603050405020304" pitchFamily="18" charset="0"/>
              </a:rPr>
              <a:t>Po Odjelima: </a:t>
            </a:r>
            <a:r>
              <a:rPr lang="hr-HR" sz="1800" dirty="0">
                <a:solidFill>
                  <a:srgbClr val="FFFF00"/>
                </a:solidFill>
                <a:effectLst/>
                <a:latin typeface="Times New Roman" panose="02020603050405020304" pitchFamily="18" charset="0"/>
                <a:cs typeface="Times New Roman" panose="02020603050405020304" pitchFamily="18" charset="0"/>
              </a:rPr>
              <a:t>ZO 1 </a:t>
            </a:r>
            <a:r>
              <a:rPr lang="hr-HR" sz="1800" dirty="0">
                <a:effectLst/>
                <a:latin typeface="Times New Roman" panose="02020603050405020304" pitchFamily="18" charset="0"/>
                <a:cs typeface="Times New Roman" panose="02020603050405020304" pitchFamily="18" charset="0"/>
              </a:rPr>
              <a:t>= 36, </a:t>
            </a:r>
            <a:r>
              <a:rPr lang="hr-HR" sz="1800" dirty="0">
                <a:solidFill>
                  <a:srgbClr val="FFFF00"/>
                </a:solidFill>
                <a:effectLst/>
                <a:latin typeface="Times New Roman" panose="02020603050405020304" pitchFamily="18" charset="0"/>
                <a:cs typeface="Times New Roman" panose="02020603050405020304" pitchFamily="18" charset="0"/>
              </a:rPr>
              <a:t>ZO 2 </a:t>
            </a:r>
            <a:r>
              <a:rPr lang="hr-HR" sz="1800" dirty="0">
                <a:effectLst/>
                <a:latin typeface="Times New Roman" panose="02020603050405020304" pitchFamily="18" charset="0"/>
                <a:cs typeface="Times New Roman" panose="02020603050405020304" pitchFamily="18" charset="0"/>
              </a:rPr>
              <a:t>=32, </a:t>
            </a:r>
            <a:r>
              <a:rPr lang="hr-HR" sz="1800" dirty="0">
                <a:solidFill>
                  <a:srgbClr val="FFFF00"/>
                </a:solidFill>
                <a:effectLst/>
                <a:latin typeface="Times New Roman" panose="02020603050405020304" pitchFamily="18" charset="0"/>
                <a:cs typeface="Times New Roman" panose="02020603050405020304" pitchFamily="18" charset="0"/>
              </a:rPr>
              <a:t>PO</a:t>
            </a:r>
            <a:r>
              <a:rPr lang="hr-HR" sz="1800" dirty="0">
                <a:effectLst/>
                <a:latin typeface="Times New Roman" panose="02020603050405020304" pitchFamily="18" charset="0"/>
                <a:cs typeface="Times New Roman" panose="02020603050405020304" pitchFamily="18" charset="0"/>
              </a:rPr>
              <a:t> = 30, </a:t>
            </a:r>
            <a:r>
              <a:rPr lang="hr-HR" sz="1800" dirty="0">
                <a:solidFill>
                  <a:srgbClr val="FFFF00"/>
                </a:solidFill>
                <a:effectLst/>
                <a:latin typeface="Times New Roman" panose="02020603050405020304" pitchFamily="18" charset="0"/>
                <a:cs typeface="Times New Roman" panose="02020603050405020304" pitchFamily="18" charset="0"/>
              </a:rPr>
              <a:t>OO</a:t>
            </a:r>
            <a:r>
              <a:rPr lang="hr-HR" sz="1800" dirty="0">
                <a:effectLst/>
                <a:latin typeface="Times New Roman" panose="02020603050405020304" pitchFamily="18" charset="0"/>
                <a:cs typeface="Times New Roman" panose="02020603050405020304" pitchFamily="18" charset="0"/>
              </a:rPr>
              <a:t> = 16, </a:t>
            </a:r>
            <a:r>
              <a:rPr lang="hr-HR" sz="1800" dirty="0">
                <a:solidFill>
                  <a:srgbClr val="FFFF00"/>
                </a:solidFill>
                <a:effectLst/>
                <a:latin typeface="Times New Roman" panose="02020603050405020304" pitchFamily="18" charset="0"/>
                <a:cs typeface="Times New Roman" panose="02020603050405020304" pitchFamily="18" charset="0"/>
              </a:rPr>
              <a:t>Prijemni odjel </a:t>
            </a:r>
            <a:r>
              <a:rPr lang="hr-HR" sz="1800" dirty="0">
                <a:effectLst/>
                <a:latin typeface="Times New Roman" panose="02020603050405020304" pitchFamily="18" charset="0"/>
                <a:cs typeface="Times New Roman" panose="02020603050405020304" pitchFamily="18" charset="0"/>
              </a:rPr>
              <a:t>= 1 </a:t>
            </a:r>
          </a:p>
          <a:p>
            <a:pPr eaLnBrk="1" hangingPunct="1">
              <a:lnSpc>
                <a:spcPct val="90000"/>
              </a:lnSpc>
              <a:buFont typeface="Wingdings" pitchFamily="2" charset="2"/>
              <a:buNone/>
              <a:defRPr/>
            </a:pPr>
            <a:endParaRPr lang="hr-HR" sz="1800" dirty="0">
              <a:effectLst/>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v"/>
              <a:defRPr/>
            </a:pPr>
            <a:r>
              <a:rPr lang="hr-HR" sz="1800" dirty="0">
                <a:effectLst/>
                <a:latin typeface="Times New Roman" panose="02020603050405020304" pitchFamily="18" charset="0"/>
                <a:cs typeface="Times New Roman" panose="02020603050405020304" pitchFamily="18" charset="0"/>
              </a:rPr>
              <a:t>prosječna visina izrečene kazne - 5 godina</a:t>
            </a:r>
          </a:p>
          <a:p>
            <a:pPr eaLnBrk="1" hangingPunct="1">
              <a:lnSpc>
                <a:spcPct val="90000"/>
              </a:lnSpc>
              <a:buFont typeface="Wingdings" panose="05000000000000000000" pitchFamily="2" charset="2"/>
              <a:buChar char="v"/>
              <a:defRPr/>
            </a:pPr>
            <a:r>
              <a:rPr lang="hr-HR" sz="1800" dirty="0">
                <a:effectLst/>
                <a:latin typeface="Times New Roman" panose="02020603050405020304" pitchFamily="18" charset="0"/>
                <a:cs typeface="Times New Roman" panose="02020603050405020304" pitchFamily="18" charset="0"/>
              </a:rPr>
              <a:t>najduža kazna - 33 godine (dugotrajni zatvor), 6 zatvorenica izvršava kazne dugotrajnog zatvora od 20 do 33 godine (1/20, 2/25, 1/30, 1/32, 1/33)</a:t>
            </a:r>
          </a:p>
          <a:p>
            <a:pPr eaLnBrk="1" hangingPunct="1">
              <a:lnSpc>
                <a:spcPct val="90000"/>
              </a:lnSpc>
              <a:buFont typeface="Wingdings" panose="05000000000000000000" pitchFamily="2" charset="2"/>
              <a:buChar char="v"/>
              <a:defRPr/>
            </a:pPr>
            <a:r>
              <a:rPr lang="hr-HR" sz="1800" dirty="0">
                <a:effectLst/>
                <a:latin typeface="Times New Roman" panose="02020603050405020304" pitchFamily="18" charset="0"/>
                <a:cs typeface="Times New Roman" panose="02020603050405020304" pitchFamily="18" charset="0"/>
              </a:rPr>
              <a:t>najkraća kazna - 6 mjeseci</a:t>
            </a:r>
          </a:p>
          <a:p>
            <a:pPr eaLnBrk="1" hangingPunct="1">
              <a:lnSpc>
                <a:spcPct val="90000"/>
              </a:lnSpc>
              <a:buFont typeface="Wingdings" panose="05000000000000000000" pitchFamily="2" charset="2"/>
              <a:buChar char="v"/>
              <a:defRPr/>
            </a:pPr>
            <a:r>
              <a:rPr lang="hr-HR" sz="1800" dirty="0">
                <a:effectLst/>
                <a:latin typeface="Times New Roman" panose="02020603050405020304" pitchFamily="18" charset="0"/>
                <a:cs typeface="Times New Roman" panose="02020603050405020304" pitchFamily="18" charset="0"/>
              </a:rPr>
              <a:t>povratnica – 41</a:t>
            </a:r>
          </a:p>
          <a:p>
            <a:pPr marL="0" indent="0" eaLnBrk="1" hangingPunct="1">
              <a:lnSpc>
                <a:spcPct val="90000"/>
              </a:lnSpc>
              <a:buNone/>
              <a:defRPr/>
            </a:pPr>
            <a:endParaRPr lang="hr-HR" sz="1800" dirty="0">
              <a:effectLst/>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Ø"/>
              <a:defRPr/>
            </a:pPr>
            <a:r>
              <a:rPr lang="hr-HR" sz="1800" dirty="0">
                <a:effectLst/>
                <a:latin typeface="Times New Roman" panose="02020603050405020304" pitchFamily="18" charset="0"/>
                <a:cs typeface="Times New Roman" panose="02020603050405020304" pitchFamily="18" charset="0"/>
              </a:rPr>
              <a:t>prosječna dob zatvorenica - 46 godina</a:t>
            </a:r>
          </a:p>
          <a:p>
            <a:pPr eaLnBrk="1" hangingPunct="1">
              <a:lnSpc>
                <a:spcPct val="90000"/>
              </a:lnSpc>
              <a:buFont typeface="Wingdings" panose="05000000000000000000" pitchFamily="2" charset="2"/>
              <a:buChar char="Ø"/>
              <a:defRPr/>
            </a:pPr>
            <a:r>
              <a:rPr lang="hr-HR" sz="1800" dirty="0">
                <a:effectLst/>
                <a:latin typeface="Times New Roman" panose="02020603050405020304" pitchFamily="18" charset="0"/>
                <a:cs typeface="Times New Roman" panose="02020603050405020304" pitchFamily="18" charset="0"/>
              </a:rPr>
              <a:t>najmlađa zatvorenica - 21 godina</a:t>
            </a:r>
          </a:p>
          <a:p>
            <a:pPr eaLnBrk="1" hangingPunct="1">
              <a:buFont typeface="Wingdings" panose="05000000000000000000" pitchFamily="2" charset="2"/>
              <a:buChar char="Ø"/>
              <a:defRPr/>
            </a:pPr>
            <a:r>
              <a:rPr lang="hr-HR" sz="1800" dirty="0">
                <a:effectLst/>
                <a:latin typeface="Times New Roman" panose="02020603050405020304" pitchFamily="18" charset="0"/>
                <a:cs typeface="Times New Roman" panose="02020603050405020304" pitchFamily="18" charset="0"/>
              </a:rPr>
              <a:t>najstarija zatvorenica  87 godina</a:t>
            </a:r>
          </a:p>
          <a:p>
            <a:pPr eaLnBrk="1" hangingPunct="1">
              <a:buFont typeface="Wingdings" panose="05000000000000000000" pitchFamily="2" charset="2"/>
              <a:buChar char="Ø"/>
              <a:defRPr/>
            </a:pPr>
            <a:r>
              <a:rPr lang="hr-HR" sz="1800" dirty="0">
                <a:effectLst/>
                <a:latin typeface="Times New Roman" panose="02020603050405020304" pitchFamily="18" charset="0"/>
                <a:cs typeface="Times New Roman" panose="02020603050405020304" pitchFamily="18" charset="0"/>
              </a:rPr>
              <a:t>Strane državljanke: 2 iz R. BiH, 2 iz Brazila i 1 SR Njemačke</a:t>
            </a:r>
          </a:p>
          <a:p>
            <a:pPr eaLnBrk="1" hangingPunct="1">
              <a:buFont typeface="Wingdings" panose="05000000000000000000" pitchFamily="2" charset="2"/>
              <a:buChar char="Ø"/>
              <a:defRPr/>
            </a:pPr>
            <a:endParaRPr lang="hr-HR" sz="1800" dirty="0"/>
          </a:p>
          <a:p>
            <a:pPr algn="just" eaLnBrk="1" hangingPunct="1">
              <a:lnSpc>
                <a:spcPct val="90000"/>
              </a:lnSpc>
              <a:buFont typeface="Wingdings" panose="05000000000000000000" pitchFamily="2" charset="2"/>
              <a:buChar char="v"/>
              <a:defRPr/>
            </a:pPr>
            <a:r>
              <a:rPr lang="hr-HR" sz="1800" dirty="0">
                <a:latin typeface="Times New Roman" panose="02020603050405020304" pitchFamily="18" charset="0"/>
                <a:cs typeface="Times New Roman" panose="02020603050405020304" pitchFamily="18" charset="0"/>
              </a:rPr>
              <a:t>Vrlo mali broj žena osuđivan je  za kaznena djela u vrijeme maloljetnosti. Od 1994. do danas kaznu maloljetničkog zatvora izvršavalo je 11 osuđenih maloljetnica. </a:t>
            </a:r>
          </a:p>
          <a:p>
            <a:pPr eaLnBrk="1" hangingPunct="1">
              <a:lnSpc>
                <a:spcPct val="90000"/>
              </a:lnSpc>
              <a:defRPr/>
            </a:pPr>
            <a:endParaRPr lang="hr-HR" sz="2000" dirty="0"/>
          </a:p>
          <a:p>
            <a:pPr marL="0" indent="0" eaLnBrk="1" hangingPunct="1">
              <a:lnSpc>
                <a:spcPct val="90000"/>
              </a:lnSpc>
              <a:buNone/>
              <a:defRPr/>
            </a:pPr>
            <a:endParaRPr lang="hr-HR" sz="2000" dirty="0"/>
          </a:p>
          <a:p>
            <a:pPr marL="0" indent="0" eaLnBrk="1" hangingPunct="1">
              <a:lnSpc>
                <a:spcPct val="90000"/>
              </a:lnSpc>
              <a:buNone/>
              <a:defRPr/>
            </a:pPr>
            <a:endParaRPr lang="hr-HR" sz="1800" dirty="0"/>
          </a:p>
        </p:txBody>
      </p:sp>
    </p:spTree>
    <p:extLst>
      <p:ext uri="{BB962C8B-B14F-4D97-AF65-F5344CB8AC3E}">
        <p14:creationId xmlns:p14="http://schemas.microsoft.com/office/powerpoint/2010/main" val="35771338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p:cTn id="7" dur="1000" fill="hold"/>
                                        <p:tgtEl>
                                          <p:spTgt spid="134146"/>
                                        </p:tgtEl>
                                        <p:attrNameLst>
                                          <p:attrName>ppt_w</p:attrName>
                                        </p:attrNameLst>
                                      </p:cBhvr>
                                      <p:tavLst>
                                        <p:tav tm="0">
                                          <p:val>
                                            <p:strVal val="#ppt_w+.3"/>
                                          </p:val>
                                        </p:tav>
                                        <p:tav tm="100000">
                                          <p:val>
                                            <p:strVal val="#ppt_w"/>
                                          </p:val>
                                        </p:tav>
                                      </p:tavLst>
                                    </p:anim>
                                    <p:anim calcmode="lin" valueType="num">
                                      <p:cBhvr>
                                        <p:cTn id="8" dur="1000" fill="hold"/>
                                        <p:tgtEl>
                                          <p:spTgt spid="134146"/>
                                        </p:tgtEl>
                                        <p:attrNameLst>
                                          <p:attrName>ppt_h</p:attrName>
                                        </p:attrNameLst>
                                      </p:cBhvr>
                                      <p:tavLst>
                                        <p:tav tm="0">
                                          <p:val>
                                            <p:strVal val="#ppt_h"/>
                                          </p:val>
                                        </p:tav>
                                        <p:tav tm="100000">
                                          <p:val>
                                            <p:strVal val="#ppt_h"/>
                                          </p:val>
                                        </p:tav>
                                      </p:tavLst>
                                    </p:anim>
                                    <p:animEffect transition="in" filter="fade">
                                      <p:cBhvr>
                                        <p:cTn id="9" dur="1000"/>
                                        <p:tgtEl>
                                          <p:spTgt spid="13414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4147">
                                            <p:txEl>
                                              <p:pRg st="0" end="0"/>
                                            </p:txEl>
                                          </p:spTgt>
                                        </p:tgtEl>
                                        <p:attrNameLst>
                                          <p:attrName>style.visibility</p:attrName>
                                        </p:attrNameLst>
                                      </p:cBhvr>
                                      <p:to>
                                        <p:strVal val="visible"/>
                                      </p:to>
                                    </p:set>
                                    <p:anim calcmode="lin" valueType="num">
                                      <p:cBhvr>
                                        <p:cTn id="14" dur="1000" fill="hold"/>
                                        <p:tgtEl>
                                          <p:spTgt spid="13414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3414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3414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4147">
                                            <p:txEl>
                                              <p:pRg st="1" end="1"/>
                                            </p:txEl>
                                          </p:spTgt>
                                        </p:tgtEl>
                                        <p:attrNameLst>
                                          <p:attrName>style.visibility</p:attrName>
                                        </p:attrNameLst>
                                      </p:cBhvr>
                                      <p:to>
                                        <p:strVal val="visible"/>
                                      </p:to>
                                    </p:set>
                                    <p:anim calcmode="lin" valueType="num">
                                      <p:cBhvr>
                                        <p:cTn id="21" dur="1000" fill="hold"/>
                                        <p:tgtEl>
                                          <p:spTgt spid="13414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3414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3414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4147">
                                            <p:txEl>
                                              <p:pRg st="3" end="3"/>
                                            </p:txEl>
                                          </p:spTgt>
                                        </p:tgtEl>
                                        <p:attrNameLst>
                                          <p:attrName>style.visibility</p:attrName>
                                        </p:attrNameLst>
                                      </p:cBhvr>
                                      <p:to>
                                        <p:strVal val="visible"/>
                                      </p:to>
                                    </p:set>
                                    <p:anim calcmode="lin" valueType="num">
                                      <p:cBhvr>
                                        <p:cTn id="28" dur="1000" fill="hold"/>
                                        <p:tgtEl>
                                          <p:spTgt spid="134147">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3414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3414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4147">
                                            <p:txEl>
                                              <p:pRg st="4" end="4"/>
                                            </p:txEl>
                                          </p:spTgt>
                                        </p:tgtEl>
                                        <p:attrNameLst>
                                          <p:attrName>style.visibility</p:attrName>
                                        </p:attrNameLst>
                                      </p:cBhvr>
                                      <p:to>
                                        <p:strVal val="visible"/>
                                      </p:to>
                                    </p:set>
                                    <p:anim calcmode="lin" valueType="num">
                                      <p:cBhvr>
                                        <p:cTn id="35" dur="1000" fill="hold"/>
                                        <p:tgtEl>
                                          <p:spTgt spid="134147">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13414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3414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4147">
                                            <p:txEl>
                                              <p:pRg st="5" end="5"/>
                                            </p:txEl>
                                          </p:spTgt>
                                        </p:tgtEl>
                                        <p:attrNameLst>
                                          <p:attrName>style.visibility</p:attrName>
                                        </p:attrNameLst>
                                      </p:cBhvr>
                                      <p:to>
                                        <p:strVal val="visible"/>
                                      </p:to>
                                    </p:set>
                                    <p:anim calcmode="lin" valueType="num">
                                      <p:cBhvr>
                                        <p:cTn id="42" dur="1000" fill="hold"/>
                                        <p:tgtEl>
                                          <p:spTgt spid="134147">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13414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3414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4147">
                                            <p:txEl>
                                              <p:pRg st="6" end="6"/>
                                            </p:txEl>
                                          </p:spTgt>
                                        </p:tgtEl>
                                        <p:attrNameLst>
                                          <p:attrName>style.visibility</p:attrName>
                                        </p:attrNameLst>
                                      </p:cBhvr>
                                      <p:to>
                                        <p:strVal val="visible"/>
                                      </p:to>
                                    </p:set>
                                    <p:anim calcmode="lin" valueType="num">
                                      <p:cBhvr>
                                        <p:cTn id="49" dur="1000" fill="hold"/>
                                        <p:tgtEl>
                                          <p:spTgt spid="134147">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134147">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3414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34147">
                                            <p:txEl>
                                              <p:pRg st="8" end="8"/>
                                            </p:txEl>
                                          </p:spTgt>
                                        </p:tgtEl>
                                        <p:attrNameLst>
                                          <p:attrName>style.visibility</p:attrName>
                                        </p:attrNameLst>
                                      </p:cBhvr>
                                      <p:to>
                                        <p:strVal val="visible"/>
                                      </p:to>
                                    </p:set>
                                    <p:anim calcmode="lin" valueType="num">
                                      <p:cBhvr>
                                        <p:cTn id="56" dur="1000" fill="hold"/>
                                        <p:tgtEl>
                                          <p:spTgt spid="134147">
                                            <p:txEl>
                                              <p:pRg st="8" end="8"/>
                                            </p:txEl>
                                          </p:spTgt>
                                        </p:tgtEl>
                                        <p:attrNameLst>
                                          <p:attrName>ppt_w</p:attrName>
                                        </p:attrNameLst>
                                      </p:cBhvr>
                                      <p:tavLst>
                                        <p:tav tm="0">
                                          <p:val>
                                            <p:strVal val="#ppt_w+.3"/>
                                          </p:val>
                                        </p:tav>
                                        <p:tav tm="100000">
                                          <p:val>
                                            <p:strVal val="#ppt_w"/>
                                          </p:val>
                                        </p:tav>
                                      </p:tavLst>
                                    </p:anim>
                                    <p:anim calcmode="lin" valueType="num">
                                      <p:cBhvr>
                                        <p:cTn id="57" dur="1000" fill="hold"/>
                                        <p:tgtEl>
                                          <p:spTgt spid="134147">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134147">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4147">
                                            <p:txEl>
                                              <p:pRg st="9" end="9"/>
                                            </p:txEl>
                                          </p:spTgt>
                                        </p:tgtEl>
                                        <p:attrNameLst>
                                          <p:attrName>style.visibility</p:attrName>
                                        </p:attrNameLst>
                                      </p:cBhvr>
                                      <p:to>
                                        <p:strVal val="visible"/>
                                      </p:to>
                                    </p:set>
                                    <p:anim calcmode="lin" valueType="num">
                                      <p:cBhvr>
                                        <p:cTn id="63" dur="1000" fill="hold"/>
                                        <p:tgtEl>
                                          <p:spTgt spid="134147">
                                            <p:txEl>
                                              <p:pRg st="9" end="9"/>
                                            </p:txEl>
                                          </p:spTgt>
                                        </p:tgtEl>
                                        <p:attrNameLst>
                                          <p:attrName>ppt_w</p:attrName>
                                        </p:attrNameLst>
                                      </p:cBhvr>
                                      <p:tavLst>
                                        <p:tav tm="0">
                                          <p:val>
                                            <p:strVal val="#ppt_w+.3"/>
                                          </p:val>
                                        </p:tav>
                                        <p:tav tm="100000">
                                          <p:val>
                                            <p:strVal val="#ppt_w"/>
                                          </p:val>
                                        </p:tav>
                                      </p:tavLst>
                                    </p:anim>
                                    <p:anim calcmode="lin" valueType="num">
                                      <p:cBhvr>
                                        <p:cTn id="64" dur="1000" fill="hold"/>
                                        <p:tgtEl>
                                          <p:spTgt spid="134147">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134147">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134147">
                                            <p:txEl>
                                              <p:pRg st="10" end="10"/>
                                            </p:txEl>
                                          </p:spTgt>
                                        </p:tgtEl>
                                        <p:attrNameLst>
                                          <p:attrName>style.visibility</p:attrName>
                                        </p:attrNameLst>
                                      </p:cBhvr>
                                      <p:to>
                                        <p:strVal val="visible"/>
                                      </p:to>
                                    </p:set>
                                    <p:anim calcmode="lin" valueType="num">
                                      <p:cBhvr>
                                        <p:cTn id="70" dur="1000" fill="hold"/>
                                        <p:tgtEl>
                                          <p:spTgt spid="134147">
                                            <p:txEl>
                                              <p:pRg st="10" end="10"/>
                                            </p:txEl>
                                          </p:spTgt>
                                        </p:tgtEl>
                                        <p:attrNameLst>
                                          <p:attrName>ppt_w</p:attrName>
                                        </p:attrNameLst>
                                      </p:cBhvr>
                                      <p:tavLst>
                                        <p:tav tm="0">
                                          <p:val>
                                            <p:strVal val="#ppt_w+.3"/>
                                          </p:val>
                                        </p:tav>
                                        <p:tav tm="100000">
                                          <p:val>
                                            <p:strVal val="#ppt_w"/>
                                          </p:val>
                                        </p:tav>
                                      </p:tavLst>
                                    </p:anim>
                                    <p:anim calcmode="lin" valueType="num">
                                      <p:cBhvr>
                                        <p:cTn id="71" dur="1000" fill="hold"/>
                                        <p:tgtEl>
                                          <p:spTgt spid="134147">
                                            <p:txEl>
                                              <p:pRg st="10" end="10"/>
                                            </p:txEl>
                                          </p:spTgt>
                                        </p:tgtEl>
                                        <p:attrNameLst>
                                          <p:attrName>ppt_h</p:attrName>
                                        </p:attrNameLst>
                                      </p:cBhvr>
                                      <p:tavLst>
                                        <p:tav tm="0">
                                          <p:val>
                                            <p:strVal val="#ppt_h"/>
                                          </p:val>
                                        </p:tav>
                                        <p:tav tm="100000">
                                          <p:val>
                                            <p:strVal val="#ppt_h"/>
                                          </p:val>
                                        </p:tav>
                                      </p:tavLst>
                                    </p:anim>
                                    <p:animEffect transition="in" filter="fade">
                                      <p:cBhvr>
                                        <p:cTn id="72" dur="1000"/>
                                        <p:tgtEl>
                                          <p:spTgt spid="134147">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134147">
                                            <p:txEl>
                                              <p:pRg st="11" end="11"/>
                                            </p:txEl>
                                          </p:spTgt>
                                        </p:tgtEl>
                                        <p:attrNameLst>
                                          <p:attrName>style.visibility</p:attrName>
                                        </p:attrNameLst>
                                      </p:cBhvr>
                                      <p:to>
                                        <p:strVal val="visible"/>
                                      </p:to>
                                    </p:set>
                                    <p:anim calcmode="lin" valueType="num">
                                      <p:cBhvr>
                                        <p:cTn id="77" dur="1000" fill="hold"/>
                                        <p:tgtEl>
                                          <p:spTgt spid="134147">
                                            <p:txEl>
                                              <p:pRg st="11" end="11"/>
                                            </p:txEl>
                                          </p:spTgt>
                                        </p:tgtEl>
                                        <p:attrNameLst>
                                          <p:attrName>ppt_w</p:attrName>
                                        </p:attrNameLst>
                                      </p:cBhvr>
                                      <p:tavLst>
                                        <p:tav tm="0">
                                          <p:val>
                                            <p:strVal val="#ppt_w+.3"/>
                                          </p:val>
                                        </p:tav>
                                        <p:tav tm="100000">
                                          <p:val>
                                            <p:strVal val="#ppt_w"/>
                                          </p:val>
                                        </p:tav>
                                      </p:tavLst>
                                    </p:anim>
                                    <p:anim calcmode="lin" valueType="num">
                                      <p:cBhvr>
                                        <p:cTn id="78" dur="1000" fill="hold"/>
                                        <p:tgtEl>
                                          <p:spTgt spid="134147">
                                            <p:txEl>
                                              <p:pRg st="11" end="11"/>
                                            </p:txEl>
                                          </p:spTgt>
                                        </p:tgtEl>
                                        <p:attrNameLst>
                                          <p:attrName>ppt_h</p:attrName>
                                        </p:attrNameLst>
                                      </p:cBhvr>
                                      <p:tavLst>
                                        <p:tav tm="0">
                                          <p:val>
                                            <p:strVal val="#ppt_h"/>
                                          </p:val>
                                        </p:tav>
                                        <p:tav tm="100000">
                                          <p:val>
                                            <p:strVal val="#ppt_h"/>
                                          </p:val>
                                        </p:tav>
                                      </p:tavLst>
                                    </p:anim>
                                    <p:animEffect transition="in" filter="fade">
                                      <p:cBhvr>
                                        <p:cTn id="79" dur="1000"/>
                                        <p:tgtEl>
                                          <p:spTgt spid="134147">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grpId="0" nodeType="clickEffect">
                                  <p:stCondLst>
                                    <p:cond delay="0"/>
                                  </p:stCondLst>
                                  <p:childTnLst>
                                    <p:set>
                                      <p:cBhvr>
                                        <p:cTn id="83" dur="1" fill="hold">
                                          <p:stCondLst>
                                            <p:cond delay="0"/>
                                          </p:stCondLst>
                                        </p:cTn>
                                        <p:tgtEl>
                                          <p:spTgt spid="134147">
                                            <p:txEl>
                                              <p:pRg st="13" end="13"/>
                                            </p:txEl>
                                          </p:spTgt>
                                        </p:tgtEl>
                                        <p:attrNameLst>
                                          <p:attrName>style.visibility</p:attrName>
                                        </p:attrNameLst>
                                      </p:cBhvr>
                                      <p:to>
                                        <p:strVal val="visible"/>
                                      </p:to>
                                    </p:set>
                                    <p:anim calcmode="lin" valueType="num">
                                      <p:cBhvr>
                                        <p:cTn id="84" dur="1000" fill="hold"/>
                                        <p:tgtEl>
                                          <p:spTgt spid="134147">
                                            <p:txEl>
                                              <p:pRg st="13" end="13"/>
                                            </p:txEl>
                                          </p:spTgt>
                                        </p:tgtEl>
                                        <p:attrNameLst>
                                          <p:attrName>ppt_w</p:attrName>
                                        </p:attrNameLst>
                                      </p:cBhvr>
                                      <p:tavLst>
                                        <p:tav tm="0">
                                          <p:val>
                                            <p:strVal val="#ppt_w+.3"/>
                                          </p:val>
                                        </p:tav>
                                        <p:tav tm="100000">
                                          <p:val>
                                            <p:strVal val="#ppt_w"/>
                                          </p:val>
                                        </p:tav>
                                      </p:tavLst>
                                    </p:anim>
                                    <p:anim calcmode="lin" valueType="num">
                                      <p:cBhvr>
                                        <p:cTn id="85" dur="1000" fill="hold"/>
                                        <p:tgtEl>
                                          <p:spTgt spid="134147">
                                            <p:txEl>
                                              <p:pRg st="13" end="13"/>
                                            </p:txEl>
                                          </p:spTgt>
                                        </p:tgtEl>
                                        <p:attrNameLst>
                                          <p:attrName>ppt_h</p:attrName>
                                        </p:attrNameLst>
                                      </p:cBhvr>
                                      <p:tavLst>
                                        <p:tav tm="0">
                                          <p:val>
                                            <p:strVal val="#ppt_h"/>
                                          </p:val>
                                        </p:tav>
                                        <p:tav tm="100000">
                                          <p:val>
                                            <p:strVal val="#ppt_h"/>
                                          </p:val>
                                        </p:tav>
                                      </p:tavLst>
                                    </p:anim>
                                    <p:animEffect transition="in" filter="fade">
                                      <p:cBhvr>
                                        <p:cTn id="86" dur="1000"/>
                                        <p:tgtEl>
                                          <p:spTgt spid="13414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3995936" y="3140968"/>
            <a:ext cx="184731" cy="369332"/>
          </a:xfrm>
          <a:prstGeom prst="rect">
            <a:avLst/>
          </a:prstGeom>
          <a:noFill/>
        </p:spPr>
        <p:txBody>
          <a:bodyPr wrap="none" rtlCol="0">
            <a:spAutoFit/>
          </a:bodyPr>
          <a:lstStyle/>
          <a:p>
            <a:endParaRPr lang="hr-HR" dirty="0"/>
          </a:p>
        </p:txBody>
      </p:sp>
      <p:graphicFrame>
        <p:nvGraphicFramePr>
          <p:cNvPr id="3" name="Tablica 2"/>
          <p:cNvGraphicFramePr>
            <a:graphicFrameLocks noGrp="1"/>
          </p:cNvGraphicFramePr>
          <p:nvPr>
            <p:extLst>
              <p:ext uri="{D42A27DB-BD31-4B8C-83A1-F6EECF244321}">
                <p14:modId xmlns:p14="http://schemas.microsoft.com/office/powerpoint/2010/main" val="4255132650"/>
              </p:ext>
            </p:extLst>
          </p:nvPr>
        </p:nvGraphicFramePr>
        <p:xfrm>
          <a:off x="7428" y="-195301"/>
          <a:ext cx="9144000" cy="7200487"/>
        </p:xfrm>
        <a:graphic>
          <a:graphicData uri="http://schemas.openxmlformats.org/drawingml/2006/table">
            <a:tbl>
              <a:tblPr firstRow="1" firstCol="1" lastRow="1" lastCol="1" bandRow="1" bandCol="1">
                <a:tableStyleId>{5C22544A-7EE6-4342-B048-85BDC9FD1C3A}</a:tableStyleId>
              </a:tblPr>
              <a:tblGrid>
                <a:gridCol w="2198077">
                  <a:extLst>
                    <a:ext uri="{9D8B030D-6E8A-4147-A177-3AD203B41FA5}">
                      <a16:colId xmlns:a16="http://schemas.microsoft.com/office/drawing/2014/main" val="2510849792"/>
                    </a:ext>
                  </a:extLst>
                </a:gridCol>
                <a:gridCol w="6945923">
                  <a:extLst>
                    <a:ext uri="{9D8B030D-6E8A-4147-A177-3AD203B41FA5}">
                      <a16:colId xmlns:a16="http://schemas.microsoft.com/office/drawing/2014/main" val="1463828376"/>
                    </a:ext>
                  </a:extLst>
                </a:gridCol>
              </a:tblGrid>
              <a:tr h="311933">
                <a:tc>
                  <a:txBody>
                    <a:bodyPr/>
                    <a:lstStyle/>
                    <a:p>
                      <a:pPr algn="just">
                        <a:spcAft>
                          <a:spcPts val="0"/>
                        </a:spcAft>
                      </a:pPr>
                      <a:r>
                        <a:rPr lang="hr-HR" sz="2400" dirty="0">
                          <a:effectLst/>
                          <a:latin typeface="Times New Roman" panose="02020603050405020304" pitchFamily="18" charset="0"/>
                          <a:cs typeface="Times New Roman" panose="02020603050405020304" pitchFamily="18" charset="0"/>
                        </a:rPr>
                        <a:t>   </a:t>
                      </a:r>
                      <a:r>
                        <a:rPr lang="hr-HR" sz="2400" dirty="0">
                          <a:solidFill>
                            <a:srgbClr val="FFFF00"/>
                          </a:solidFill>
                          <a:effectLst/>
                          <a:latin typeface="Times New Roman" panose="02020603050405020304" pitchFamily="18" charset="0"/>
                          <a:cs typeface="Times New Roman" panose="02020603050405020304" pitchFamily="18" charset="0"/>
                        </a:rPr>
                        <a:t>GODINA</a:t>
                      </a:r>
                      <a:endParaRPr lang="hr-HR"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hr-HR" sz="2400" dirty="0">
                          <a:solidFill>
                            <a:srgbClr val="FFFF00"/>
                          </a:solidFill>
                          <a:effectLst/>
                          <a:latin typeface="Times New Roman" panose="02020603050405020304" pitchFamily="18" charset="0"/>
                          <a:cs typeface="Times New Roman" panose="02020603050405020304" pitchFamily="18" charset="0"/>
                        </a:rPr>
                        <a:t>brojno stanje zatvorenica na kraju godine</a:t>
                      </a:r>
                      <a:endParaRPr lang="hr-HR"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1700943"/>
                  </a:ext>
                </a:extLst>
              </a:tr>
              <a:tr h="311929">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2001.</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48 + 1 MZ</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0918082"/>
                  </a:ext>
                </a:extLst>
              </a:tr>
              <a:tr h="311929">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2002.</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52</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5741097"/>
                  </a:ext>
                </a:extLst>
              </a:tr>
              <a:tr h="311929">
                <a:tc>
                  <a:txBody>
                    <a:bodyPr/>
                    <a:lstStyle/>
                    <a:p>
                      <a:pPr algn="just">
                        <a:spcAft>
                          <a:spcPts val="0"/>
                        </a:spcAft>
                      </a:pPr>
                      <a:r>
                        <a:rPr lang="hr-HR" sz="1200">
                          <a:effectLst/>
                          <a:latin typeface="Times New Roman" panose="02020603050405020304" pitchFamily="18" charset="0"/>
                          <a:cs typeface="Times New Roman" panose="02020603050405020304" pitchFamily="18" charset="0"/>
                        </a:rPr>
                        <a:t>2003.</a:t>
                      </a:r>
                      <a:endParaRPr lang="hr-H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47</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0648909"/>
                  </a:ext>
                </a:extLst>
              </a:tr>
              <a:tr h="311929">
                <a:tc>
                  <a:txBody>
                    <a:bodyPr/>
                    <a:lstStyle/>
                    <a:p>
                      <a:pPr algn="just">
                        <a:spcAft>
                          <a:spcPts val="0"/>
                        </a:spcAft>
                      </a:pPr>
                      <a:r>
                        <a:rPr lang="hr-HR" sz="1200">
                          <a:effectLst/>
                          <a:latin typeface="Times New Roman" panose="02020603050405020304" pitchFamily="18" charset="0"/>
                          <a:cs typeface="Times New Roman" panose="02020603050405020304" pitchFamily="18" charset="0"/>
                        </a:rPr>
                        <a:t>2004.</a:t>
                      </a:r>
                      <a:endParaRPr lang="hr-H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71 + 2 MZ</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2047841"/>
                  </a:ext>
                </a:extLst>
              </a:tr>
              <a:tr h="311929">
                <a:tc>
                  <a:txBody>
                    <a:bodyPr/>
                    <a:lstStyle/>
                    <a:p>
                      <a:pPr algn="just">
                        <a:spcAft>
                          <a:spcPts val="0"/>
                        </a:spcAft>
                      </a:pPr>
                      <a:r>
                        <a:rPr lang="hr-HR" sz="1200">
                          <a:effectLst/>
                          <a:latin typeface="Times New Roman" panose="02020603050405020304" pitchFamily="18" charset="0"/>
                          <a:cs typeface="Times New Roman" panose="02020603050405020304" pitchFamily="18" charset="0"/>
                        </a:rPr>
                        <a:t>2005.</a:t>
                      </a:r>
                      <a:endParaRPr lang="hr-H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66</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0185286"/>
                  </a:ext>
                </a:extLst>
              </a:tr>
              <a:tr h="311929">
                <a:tc>
                  <a:txBody>
                    <a:bodyPr/>
                    <a:lstStyle/>
                    <a:p>
                      <a:pPr algn="just">
                        <a:spcAft>
                          <a:spcPts val="0"/>
                        </a:spcAft>
                      </a:pPr>
                      <a:r>
                        <a:rPr lang="hr-HR" sz="1200">
                          <a:effectLst/>
                          <a:latin typeface="Times New Roman" panose="02020603050405020304" pitchFamily="18" charset="0"/>
                          <a:cs typeface="Times New Roman" panose="02020603050405020304" pitchFamily="18" charset="0"/>
                        </a:rPr>
                        <a:t>2006.</a:t>
                      </a:r>
                      <a:endParaRPr lang="hr-H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81 + 1 MZ</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360552"/>
                  </a:ext>
                </a:extLst>
              </a:tr>
              <a:tr h="311929">
                <a:tc>
                  <a:txBody>
                    <a:bodyPr/>
                    <a:lstStyle/>
                    <a:p>
                      <a:pPr algn="just">
                        <a:spcAft>
                          <a:spcPts val="0"/>
                        </a:spcAft>
                      </a:pPr>
                      <a:r>
                        <a:rPr lang="hr-HR" sz="1200">
                          <a:effectLst/>
                          <a:latin typeface="Times New Roman" panose="02020603050405020304" pitchFamily="18" charset="0"/>
                          <a:cs typeface="Times New Roman" panose="02020603050405020304" pitchFamily="18" charset="0"/>
                        </a:rPr>
                        <a:t>2007.</a:t>
                      </a:r>
                      <a:endParaRPr lang="hr-H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90</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6139105"/>
                  </a:ext>
                </a:extLst>
              </a:tr>
              <a:tr h="311929">
                <a:tc>
                  <a:txBody>
                    <a:bodyPr/>
                    <a:lstStyle/>
                    <a:p>
                      <a:pPr algn="just">
                        <a:spcAft>
                          <a:spcPts val="0"/>
                        </a:spcAft>
                      </a:pPr>
                      <a:r>
                        <a:rPr lang="hr-HR" sz="1200">
                          <a:effectLst/>
                          <a:latin typeface="Times New Roman" panose="02020603050405020304" pitchFamily="18" charset="0"/>
                          <a:cs typeface="Times New Roman" panose="02020603050405020304" pitchFamily="18" charset="0"/>
                        </a:rPr>
                        <a:t>2008.</a:t>
                      </a:r>
                      <a:endParaRPr lang="hr-H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109</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2332942"/>
                  </a:ext>
                </a:extLst>
              </a:tr>
              <a:tr h="311929">
                <a:tc>
                  <a:txBody>
                    <a:bodyPr/>
                    <a:lstStyle/>
                    <a:p>
                      <a:pPr algn="just">
                        <a:spcAft>
                          <a:spcPts val="0"/>
                        </a:spcAft>
                      </a:pPr>
                      <a:r>
                        <a:rPr lang="hr-HR" sz="1200">
                          <a:effectLst/>
                          <a:latin typeface="Times New Roman" panose="02020603050405020304" pitchFamily="18" charset="0"/>
                          <a:cs typeface="Times New Roman" panose="02020603050405020304" pitchFamily="18" charset="0"/>
                        </a:rPr>
                        <a:t>2009.</a:t>
                      </a:r>
                      <a:endParaRPr lang="hr-H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138</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2459460"/>
                  </a:ext>
                </a:extLst>
              </a:tr>
              <a:tr h="362260">
                <a:tc>
                  <a:txBody>
                    <a:bodyPr/>
                    <a:lstStyle/>
                    <a:p>
                      <a:pPr algn="just">
                        <a:spcAft>
                          <a:spcPts val="0"/>
                        </a:spcAft>
                      </a:pPr>
                      <a:r>
                        <a:rPr lang="hr-HR" sz="1200">
                          <a:effectLst/>
                          <a:latin typeface="Times New Roman" panose="02020603050405020304" pitchFamily="18" charset="0"/>
                          <a:cs typeface="Times New Roman" panose="02020603050405020304" pitchFamily="18" charset="0"/>
                        </a:rPr>
                        <a:t>2010.</a:t>
                      </a:r>
                      <a:endParaRPr lang="hr-H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153</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0927653"/>
                  </a:ext>
                </a:extLst>
              </a:tr>
              <a:tr h="311929">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2011.</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166 + 1 SK + 1 MZ</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0514178"/>
                  </a:ext>
                </a:extLst>
              </a:tr>
              <a:tr h="311929">
                <a:tc>
                  <a:txBody>
                    <a:bodyPr/>
                    <a:lstStyle/>
                    <a:p>
                      <a:pPr algn="just">
                        <a:spcAft>
                          <a:spcPts val="0"/>
                        </a:spcAft>
                      </a:pPr>
                      <a:r>
                        <a:rPr lang="hr-HR" sz="1200">
                          <a:effectLst/>
                          <a:latin typeface="Times New Roman" panose="02020603050405020304" pitchFamily="18" charset="0"/>
                          <a:cs typeface="Times New Roman" panose="02020603050405020304" pitchFamily="18" charset="0"/>
                        </a:rPr>
                        <a:t>2012.</a:t>
                      </a:r>
                      <a:endParaRPr lang="hr-H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107</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5934845"/>
                  </a:ext>
                </a:extLst>
              </a:tr>
              <a:tr h="311929">
                <a:tc>
                  <a:txBody>
                    <a:bodyPr/>
                    <a:lstStyle/>
                    <a:p>
                      <a:pPr algn="just">
                        <a:spcAft>
                          <a:spcPts val="0"/>
                        </a:spcAft>
                      </a:pPr>
                      <a:r>
                        <a:rPr lang="hr-HR" sz="1200">
                          <a:effectLst/>
                          <a:latin typeface="Times New Roman" panose="02020603050405020304" pitchFamily="18" charset="0"/>
                          <a:cs typeface="Times New Roman" panose="02020603050405020304" pitchFamily="18" charset="0"/>
                        </a:rPr>
                        <a:t>2013.</a:t>
                      </a:r>
                      <a:endParaRPr lang="hr-H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105</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4672460"/>
                  </a:ext>
                </a:extLst>
              </a:tr>
              <a:tr h="311929">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2014.</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hr-HR" sz="1200" dirty="0">
                          <a:effectLst/>
                          <a:latin typeface="Times New Roman" panose="02020603050405020304" pitchFamily="18" charset="0"/>
                          <a:cs typeface="Times New Roman" panose="02020603050405020304" pitchFamily="18" charset="0"/>
                        </a:rPr>
                        <a:t>123</a:t>
                      </a:r>
                      <a:endParaRPr lang="hr-H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498530"/>
                  </a:ext>
                </a:extLst>
              </a:tr>
              <a:tr h="311929">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2015.</a:t>
                      </a:r>
                    </a:p>
                  </a:txBody>
                  <a:tcPr marL="68580" marR="68580" marT="0" marB="0"/>
                </a:tc>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112</a:t>
                      </a:r>
                    </a:p>
                  </a:txBody>
                  <a:tcPr marL="68580" marR="68580" marT="0" marB="0"/>
                </a:tc>
                <a:extLst>
                  <a:ext uri="{0D108BD9-81ED-4DB2-BD59-A6C34878D82A}">
                    <a16:rowId xmlns:a16="http://schemas.microsoft.com/office/drawing/2014/main" val="1482802178"/>
                  </a:ext>
                </a:extLst>
              </a:tr>
              <a:tr h="311929">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2016.</a:t>
                      </a:r>
                    </a:p>
                  </a:txBody>
                  <a:tcPr marL="68580" marR="68580" marT="0" marB="0"/>
                </a:tc>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76</a:t>
                      </a:r>
                    </a:p>
                  </a:txBody>
                  <a:tcPr marL="68580" marR="68580" marT="0" marB="0"/>
                </a:tc>
                <a:extLst>
                  <a:ext uri="{0D108BD9-81ED-4DB2-BD59-A6C34878D82A}">
                    <a16:rowId xmlns:a16="http://schemas.microsoft.com/office/drawing/2014/main" val="1531298789"/>
                  </a:ext>
                </a:extLst>
              </a:tr>
              <a:tr h="311929">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2017.</a:t>
                      </a:r>
                    </a:p>
                  </a:txBody>
                  <a:tcPr marL="68580" marR="68580" marT="0" marB="0"/>
                </a:tc>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91</a:t>
                      </a:r>
                    </a:p>
                  </a:txBody>
                  <a:tcPr marL="68580" marR="68580" marT="0" marB="0"/>
                </a:tc>
                <a:extLst>
                  <a:ext uri="{0D108BD9-81ED-4DB2-BD59-A6C34878D82A}">
                    <a16:rowId xmlns:a16="http://schemas.microsoft.com/office/drawing/2014/main" val="384472859"/>
                  </a:ext>
                </a:extLst>
              </a:tr>
              <a:tr h="311929">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2018.</a:t>
                      </a:r>
                    </a:p>
                  </a:txBody>
                  <a:tcPr marL="68580" marR="68580" marT="0" marB="0"/>
                </a:tc>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84</a:t>
                      </a:r>
                    </a:p>
                  </a:txBody>
                  <a:tcPr marL="68580" marR="68580" marT="0" marB="0"/>
                </a:tc>
                <a:extLst>
                  <a:ext uri="{0D108BD9-81ED-4DB2-BD59-A6C34878D82A}">
                    <a16:rowId xmlns:a16="http://schemas.microsoft.com/office/drawing/2014/main" val="1542372049"/>
                  </a:ext>
                </a:extLst>
              </a:tr>
              <a:tr h="311929">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2019.</a:t>
                      </a:r>
                    </a:p>
                  </a:txBody>
                  <a:tcPr marL="68580" marR="68580" marT="0" marB="0"/>
                </a:tc>
                <a:tc>
                  <a:txBody>
                    <a:bodyPr/>
                    <a:lstStyle/>
                    <a:p>
                      <a:pPr algn="just">
                        <a:spcAft>
                          <a:spcPts val="0"/>
                        </a:spcAft>
                      </a:pPr>
                      <a:r>
                        <a:rPr lang="hr-H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a:t>
                      </a:r>
                      <a:r>
                        <a:rPr lang="hr-HR" sz="1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+ 1 MZ</a:t>
                      </a:r>
                      <a:endParaRPr lang="hr-H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0237164"/>
                  </a:ext>
                </a:extLst>
              </a:tr>
              <a:tr h="23388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2020.</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92</a:t>
                      </a:r>
                    </a:p>
                  </a:txBody>
                  <a:tcPr marL="68580" marR="68580" marT="0" marB="0"/>
                </a:tc>
                <a:extLst>
                  <a:ext uri="{0D108BD9-81ED-4DB2-BD59-A6C34878D82A}">
                    <a16:rowId xmlns:a16="http://schemas.microsoft.com/office/drawing/2014/main" val="2404094387"/>
                  </a:ext>
                </a:extLst>
              </a:tr>
              <a:tr h="311929">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2021.</a:t>
                      </a:r>
                    </a:p>
                  </a:txBody>
                  <a:tcPr marL="68580" marR="68580" marT="0" marB="0"/>
                </a:tc>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104</a:t>
                      </a:r>
                    </a:p>
                  </a:txBody>
                  <a:tcPr marL="68580" marR="68580" marT="0" marB="0"/>
                </a:tc>
                <a:extLst>
                  <a:ext uri="{0D108BD9-81ED-4DB2-BD59-A6C34878D82A}">
                    <a16:rowId xmlns:a16="http://schemas.microsoft.com/office/drawing/2014/main" val="1102448280"/>
                  </a:ext>
                </a:extLst>
              </a:tr>
              <a:tr h="311929">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2022.</a:t>
                      </a:r>
                    </a:p>
                  </a:txBody>
                  <a:tcPr marL="68580" marR="68580" marT="0" marB="0"/>
                </a:tc>
                <a:tc>
                  <a:txBody>
                    <a:bodyPr/>
                    <a:lstStyle/>
                    <a:p>
                      <a:pPr algn="just">
                        <a:spcAft>
                          <a:spcPts val="0"/>
                        </a:spcAft>
                      </a:pPr>
                      <a:r>
                        <a:rPr lang="hr-HR" sz="1200" dirty="0">
                          <a:effectLst/>
                          <a:latin typeface="Times New Roman" panose="02020603050405020304" pitchFamily="18" charset="0"/>
                          <a:ea typeface="Times New Roman" panose="02020603050405020304" pitchFamily="18" charset="0"/>
                          <a:cs typeface="Times New Roman" panose="02020603050405020304" pitchFamily="18" charset="0"/>
                        </a:rPr>
                        <a:t>113</a:t>
                      </a:r>
                    </a:p>
                  </a:txBody>
                  <a:tcPr marL="68580" marR="68580" marT="0" marB="0"/>
                </a:tc>
                <a:extLst>
                  <a:ext uri="{0D108BD9-81ED-4DB2-BD59-A6C34878D82A}">
                    <a16:rowId xmlns:a16="http://schemas.microsoft.com/office/drawing/2014/main" val="2631798572"/>
                  </a:ext>
                </a:extLst>
              </a:tr>
            </a:tbl>
          </a:graphicData>
        </a:graphic>
      </p:graphicFrame>
    </p:spTree>
    <p:extLst>
      <p:ext uri="{BB962C8B-B14F-4D97-AF65-F5344CB8AC3E}">
        <p14:creationId xmlns:p14="http://schemas.microsoft.com/office/powerpoint/2010/main" val="18669116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79512" y="260648"/>
            <a:ext cx="8640960" cy="2419124"/>
          </a:xfrm>
          <a:prstGeom prst="rect">
            <a:avLst/>
          </a:prstGeom>
        </p:spPr>
        <p:txBody>
          <a:bodyPr wrap="square">
            <a:spAutoFit/>
          </a:bodyPr>
          <a:lstStyle/>
          <a:p>
            <a:pPr marL="533400" indent="-533400" algn="ctr">
              <a:lnSpc>
                <a:spcPct val="90000"/>
              </a:lnSpc>
              <a:defRPr/>
            </a:pPr>
            <a:r>
              <a:rPr lang="hr-HR" b="1" u="sng" dirty="0">
                <a:solidFill>
                  <a:srgbClr val="FFFF00"/>
                </a:solidFill>
                <a:latin typeface="Times New Roman" panose="02020603050405020304" pitchFamily="18" charset="0"/>
                <a:cs typeface="Times New Roman" panose="02020603050405020304" pitchFamily="18" charset="0"/>
              </a:rPr>
              <a:t>Podaci strukture kaznenih djela</a:t>
            </a:r>
          </a:p>
          <a:p>
            <a:pPr marL="533400" indent="-533400" algn="ctr">
              <a:lnSpc>
                <a:spcPct val="90000"/>
              </a:lnSpc>
              <a:defRPr/>
            </a:pPr>
            <a:r>
              <a:rPr lang="hr-HR" b="1" dirty="0">
                <a:solidFill>
                  <a:srgbClr val="FFFF00"/>
                </a:solidFill>
                <a:latin typeface="Times New Roman" panose="02020603050405020304" pitchFamily="18" charset="0"/>
                <a:cs typeface="Times New Roman" panose="02020603050405020304" pitchFamily="18" charset="0"/>
              </a:rPr>
              <a:t> </a:t>
            </a:r>
            <a:endParaRPr lang="hr-HR" dirty="0">
              <a:latin typeface="Times New Roman" panose="02020603050405020304" pitchFamily="18" charset="0"/>
              <a:cs typeface="Times New Roman" panose="02020603050405020304" pitchFamily="18" charset="0"/>
            </a:endParaRPr>
          </a:p>
          <a:p>
            <a:pPr marL="533400" indent="-533400" algn="ctr">
              <a:lnSpc>
                <a:spcPct val="90000"/>
              </a:lnSpc>
              <a:defRPr/>
            </a:pPr>
            <a:endParaRPr lang="hr-HR" dirty="0">
              <a:latin typeface="Times New Roman" panose="02020603050405020304" pitchFamily="18" charset="0"/>
              <a:cs typeface="Times New Roman" panose="02020603050405020304" pitchFamily="18" charset="0"/>
            </a:endParaRPr>
          </a:p>
          <a:p>
            <a:pPr marL="457200" indent="-457200">
              <a:lnSpc>
                <a:spcPct val="90000"/>
              </a:lnSpc>
              <a:buAutoNum type="arabicPeriod" startAt="15"/>
              <a:defRPr/>
            </a:pPr>
            <a:endParaRPr lang="hr-HR" dirty="0">
              <a:latin typeface="Times New Roman" panose="02020603050405020304" pitchFamily="18" charset="0"/>
              <a:cs typeface="Times New Roman" panose="02020603050405020304" pitchFamily="18" charset="0"/>
            </a:endParaRPr>
          </a:p>
          <a:p>
            <a:pPr>
              <a:lnSpc>
                <a:spcPct val="90000"/>
              </a:lnSpc>
              <a:defRPr/>
            </a:pPr>
            <a:endParaRPr lang="hr-HR" sz="2400" dirty="0">
              <a:latin typeface="Times New Roman" panose="02020603050405020304" pitchFamily="18" charset="0"/>
              <a:cs typeface="Times New Roman" panose="02020603050405020304" pitchFamily="18" charset="0"/>
            </a:endParaRPr>
          </a:p>
          <a:p>
            <a:pPr marL="457200" indent="-457200">
              <a:lnSpc>
                <a:spcPct val="90000"/>
              </a:lnSpc>
              <a:buAutoNum type="arabicPeriod" startAt="7"/>
              <a:defRPr/>
            </a:pPr>
            <a:endParaRPr lang="hr-HR" sz="2400" dirty="0">
              <a:latin typeface="Times New Roman" panose="02020603050405020304" pitchFamily="18" charset="0"/>
              <a:cs typeface="Times New Roman" panose="02020603050405020304" pitchFamily="18" charset="0"/>
            </a:endParaRPr>
          </a:p>
          <a:p>
            <a:pPr marL="533400" indent="-533400">
              <a:lnSpc>
                <a:spcPct val="90000"/>
              </a:lnSpc>
              <a:buFont typeface="Wingdings" pitchFamily="2" charset="2"/>
              <a:buAutoNum type="arabicPeriod"/>
              <a:defRPr/>
            </a:pPr>
            <a:endParaRPr lang="hr-HR" sz="2400" dirty="0">
              <a:latin typeface="Times New Roman" panose="02020603050405020304" pitchFamily="18" charset="0"/>
              <a:cs typeface="Times New Roman" panose="02020603050405020304" pitchFamily="18" charset="0"/>
            </a:endParaRPr>
          </a:p>
          <a:p>
            <a:pPr>
              <a:lnSpc>
                <a:spcPct val="90000"/>
              </a:lnSpc>
              <a:defRPr/>
            </a:pPr>
            <a:endParaRPr lang="hr-HR" sz="2400" dirty="0">
              <a:latin typeface="Times New Roman" panose="02020603050405020304" pitchFamily="18" charset="0"/>
              <a:cs typeface="Times New Roman" panose="02020603050405020304" pitchFamily="18" charset="0"/>
            </a:endParaRPr>
          </a:p>
        </p:txBody>
      </p:sp>
      <p:graphicFrame>
        <p:nvGraphicFramePr>
          <p:cNvPr id="6" name="Tablica 5"/>
          <p:cNvGraphicFramePr>
            <a:graphicFrameLocks noGrp="1"/>
          </p:cNvGraphicFramePr>
          <p:nvPr>
            <p:extLst>
              <p:ext uri="{D42A27DB-BD31-4B8C-83A1-F6EECF244321}">
                <p14:modId xmlns:p14="http://schemas.microsoft.com/office/powerpoint/2010/main" val="1078759552"/>
              </p:ext>
            </p:extLst>
          </p:nvPr>
        </p:nvGraphicFramePr>
        <p:xfrm>
          <a:off x="323528" y="692685"/>
          <a:ext cx="8352928" cy="3389991"/>
        </p:xfrm>
        <a:graphic>
          <a:graphicData uri="http://schemas.openxmlformats.org/drawingml/2006/table">
            <a:tbl>
              <a:tblPr firstRow="1" firstCol="1" bandRow="1">
                <a:tableStyleId>{5C22544A-7EE6-4342-B048-85BDC9FD1C3A}</a:tableStyleId>
              </a:tblPr>
              <a:tblGrid>
                <a:gridCol w="6674444">
                  <a:extLst>
                    <a:ext uri="{9D8B030D-6E8A-4147-A177-3AD203B41FA5}">
                      <a16:colId xmlns:a16="http://schemas.microsoft.com/office/drawing/2014/main" val="3753012238"/>
                    </a:ext>
                  </a:extLst>
                </a:gridCol>
                <a:gridCol w="1678484">
                  <a:extLst>
                    <a:ext uri="{9D8B030D-6E8A-4147-A177-3AD203B41FA5}">
                      <a16:colId xmlns:a16="http://schemas.microsoft.com/office/drawing/2014/main" val="404620046"/>
                    </a:ext>
                  </a:extLst>
                </a:gridCol>
              </a:tblGrid>
              <a:tr h="235427">
                <a:tc>
                  <a:txBody>
                    <a:bodyPr/>
                    <a:lstStyle/>
                    <a:p>
                      <a:pPr>
                        <a:spcAft>
                          <a:spcPts val="0"/>
                        </a:spcAft>
                      </a:pPr>
                      <a:r>
                        <a:rPr lang="hr-HR" sz="1400" dirty="0">
                          <a:solidFill>
                            <a:srgbClr val="FFFF00"/>
                          </a:solidFill>
                          <a:effectLst/>
                          <a:latin typeface="Times New Roman" panose="02020603050405020304" pitchFamily="18" charset="0"/>
                          <a:cs typeface="Times New Roman" panose="02020603050405020304" pitchFamily="18" charset="0"/>
                        </a:rPr>
                        <a:t>KZ/11 - KAZNENA DJELA PROTIV:</a:t>
                      </a:r>
                      <a:endParaRPr lang="hr-HR" sz="1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r-HR" sz="1400">
                          <a:effectLst/>
                          <a:latin typeface="Times New Roman" panose="02020603050405020304" pitchFamily="18" charset="0"/>
                          <a:cs typeface="Times New Roman" panose="02020603050405020304" pitchFamily="18" charset="0"/>
                        </a:rPr>
                        <a:t> </a:t>
                      </a:r>
                      <a:endParaRPr lang="hr-H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0406893"/>
                  </a:ext>
                </a:extLst>
              </a:tr>
              <a:tr h="23542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Života i tijela</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b="1" dirty="0">
                          <a:solidFill>
                            <a:srgbClr val="C00000"/>
                          </a:solidFill>
                          <a:effectLst/>
                          <a:latin typeface="Times New Roman" panose="02020603050405020304" pitchFamily="18" charset="0"/>
                          <a:cs typeface="Times New Roman" panose="02020603050405020304" pitchFamily="18" charset="0"/>
                        </a:rPr>
                        <a:t>21</a:t>
                      </a:r>
                      <a:endParaRPr lang="hr-HR" sz="1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4429306"/>
                  </a:ext>
                </a:extLst>
              </a:tr>
              <a:tr h="23542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Protiv osobne slobode</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a:effectLst/>
                          <a:latin typeface="Times New Roman" panose="02020603050405020304" pitchFamily="18" charset="0"/>
                          <a:cs typeface="Times New Roman" panose="02020603050405020304" pitchFamily="18" charset="0"/>
                        </a:rPr>
                        <a:t>1</a:t>
                      </a:r>
                      <a:endParaRPr lang="hr-H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8834865"/>
                  </a:ext>
                </a:extLst>
              </a:tr>
              <a:tr h="23542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Protiv spolne slobode</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dirty="0">
                          <a:effectLst/>
                          <a:latin typeface="Times New Roman" panose="02020603050405020304" pitchFamily="18" charset="0"/>
                          <a:cs typeface="Times New Roman" panose="02020603050405020304" pitchFamily="18" charset="0"/>
                        </a:rPr>
                        <a:t>2</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0376979"/>
                  </a:ext>
                </a:extLst>
              </a:tr>
              <a:tr h="23542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Spolnog zlostavljanja i iskorištavanja djeteta</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dirty="0">
                          <a:effectLst/>
                          <a:latin typeface="Times New Roman" panose="02020603050405020304" pitchFamily="18" charset="0"/>
                          <a:ea typeface="+mn-ea"/>
                          <a:cs typeface="Times New Roman" panose="02020603050405020304" pitchFamily="18" charset="0"/>
                        </a:rPr>
                        <a:t>3</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7886175"/>
                  </a:ext>
                </a:extLst>
              </a:tr>
              <a:tr h="23542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Braka, obitelji i djece</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dirty="0">
                          <a:effectLst/>
                          <a:latin typeface="Times New Roman" panose="02020603050405020304" pitchFamily="18" charset="0"/>
                          <a:ea typeface="+mn-ea"/>
                          <a:cs typeface="Times New Roman" panose="02020603050405020304" pitchFamily="18" charset="0"/>
                        </a:rPr>
                        <a:t>6</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6930405"/>
                  </a:ext>
                </a:extLst>
              </a:tr>
              <a:tr h="23542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Protiv zdravlja ljudi</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dirty="0">
                          <a:effectLst/>
                          <a:latin typeface="Times New Roman" panose="02020603050405020304" pitchFamily="18" charset="0"/>
                          <a:ea typeface="+mn-ea"/>
                          <a:cs typeface="Times New Roman" panose="02020603050405020304" pitchFamily="18" charset="0"/>
                        </a:rPr>
                        <a:t>7</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8998171"/>
                  </a:ext>
                </a:extLst>
              </a:tr>
              <a:tr h="23542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Opće sigurnosti</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a:effectLst/>
                          <a:latin typeface="Times New Roman" panose="02020603050405020304" pitchFamily="18" charset="0"/>
                          <a:cs typeface="Times New Roman" panose="02020603050405020304" pitchFamily="18" charset="0"/>
                        </a:rPr>
                        <a:t>1</a:t>
                      </a:r>
                      <a:endParaRPr lang="hr-H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2621325"/>
                  </a:ext>
                </a:extLst>
              </a:tr>
              <a:tr h="232424">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Sigurnosti prometa</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dirty="0">
                          <a:effectLst/>
                          <a:latin typeface="Times New Roman" panose="02020603050405020304" pitchFamily="18" charset="0"/>
                          <a:ea typeface="+mn-ea"/>
                          <a:cs typeface="Times New Roman" panose="02020603050405020304" pitchFamily="18" charset="0"/>
                        </a:rPr>
                        <a:t>4</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6244784"/>
                  </a:ext>
                </a:extLst>
              </a:tr>
              <a:tr h="332443">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Imovine</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b="1" dirty="0">
                          <a:solidFill>
                            <a:srgbClr val="C00000"/>
                          </a:solidFill>
                          <a:effectLst/>
                          <a:latin typeface="Times New Roman" panose="02020603050405020304" pitchFamily="18" charset="0"/>
                          <a:cs typeface="Times New Roman" panose="02020603050405020304" pitchFamily="18" charset="0"/>
                        </a:rPr>
                        <a:t>44</a:t>
                      </a:r>
                      <a:endParaRPr lang="hr-HR" sz="1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5910418"/>
                  </a:ext>
                </a:extLst>
              </a:tr>
              <a:tr h="23542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Gospodarstva</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dirty="0">
                          <a:effectLst/>
                          <a:latin typeface="Times New Roman" panose="02020603050405020304" pitchFamily="18" charset="0"/>
                          <a:ea typeface="+mn-ea"/>
                          <a:cs typeface="Times New Roman" panose="02020603050405020304" pitchFamily="18" charset="0"/>
                        </a:rPr>
                        <a:t>7</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9990843"/>
                  </a:ext>
                </a:extLst>
              </a:tr>
              <a:tr h="23542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Službene dužnosti</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a:effectLst/>
                          <a:latin typeface="Times New Roman" panose="02020603050405020304" pitchFamily="18" charset="0"/>
                          <a:cs typeface="Times New Roman" panose="02020603050405020304" pitchFamily="18" charset="0"/>
                        </a:rPr>
                        <a:t>3</a:t>
                      </a:r>
                      <a:endParaRPr lang="hr-H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7635007"/>
                  </a:ext>
                </a:extLst>
              </a:tr>
              <a:tr h="23542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Javnog reda</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a:effectLst/>
                          <a:latin typeface="Times New Roman" panose="02020603050405020304" pitchFamily="18" charset="0"/>
                          <a:cs typeface="Times New Roman" panose="02020603050405020304" pitchFamily="18" charset="0"/>
                        </a:rPr>
                        <a:t>5</a:t>
                      </a:r>
                      <a:endParaRPr lang="hr-H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6631295"/>
                  </a:ext>
                </a:extLst>
              </a:tr>
              <a:tr h="23542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UKUPNO:</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dirty="0">
                          <a:effectLst/>
                          <a:latin typeface="Times New Roman" panose="02020603050405020304" pitchFamily="18" charset="0"/>
                          <a:cs typeface="Times New Roman" panose="02020603050405020304" pitchFamily="18" charset="0"/>
                        </a:rPr>
                        <a:t>104</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3280875"/>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3859168670"/>
              </p:ext>
            </p:extLst>
          </p:nvPr>
        </p:nvGraphicFramePr>
        <p:xfrm>
          <a:off x="323528" y="4437111"/>
          <a:ext cx="8352928" cy="2221662"/>
        </p:xfrm>
        <a:graphic>
          <a:graphicData uri="http://schemas.openxmlformats.org/drawingml/2006/table">
            <a:tbl>
              <a:tblPr firstRow="1" firstCol="1" bandRow="1">
                <a:tableStyleId>{5C22544A-7EE6-4342-B048-85BDC9FD1C3A}</a:tableStyleId>
              </a:tblPr>
              <a:tblGrid>
                <a:gridCol w="6674442">
                  <a:extLst>
                    <a:ext uri="{9D8B030D-6E8A-4147-A177-3AD203B41FA5}">
                      <a16:colId xmlns:a16="http://schemas.microsoft.com/office/drawing/2014/main" val="1028112050"/>
                    </a:ext>
                  </a:extLst>
                </a:gridCol>
                <a:gridCol w="1678486">
                  <a:extLst>
                    <a:ext uri="{9D8B030D-6E8A-4147-A177-3AD203B41FA5}">
                      <a16:colId xmlns:a16="http://schemas.microsoft.com/office/drawing/2014/main" val="823902521"/>
                    </a:ext>
                  </a:extLst>
                </a:gridCol>
              </a:tblGrid>
              <a:tr h="293291">
                <a:tc>
                  <a:txBody>
                    <a:bodyPr/>
                    <a:lstStyle/>
                    <a:p>
                      <a:pPr>
                        <a:spcAft>
                          <a:spcPts val="0"/>
                        </a:spcAft>
                      </a:pPr>
                      <a:r>
                        <a:rPr lang="hr-HR" sz="1400" dirty="0">
                          <a:solidFill>
                            <a:srgbClr val="FFFF00"/>
                          </a:solidFill>
                          <a:effectLst/>
                          <a:latin typeface="Times New Roman" panose="02020603050405020304" pitchFamily="18" charset="0"/>
                          <a:cs typeface="Times New Roman" panose="02020603050405020304" pitchFamily="18" charset="0"/>
                        </a:rPr>
                        <a:t>KZ/97 - KAZNENA DJELA PROTIV:</a:t>
                      </a:r>
                      <a:endParaRPr lang="hr-HR" sz="1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r-HR" sz="1400">
                          <a:effectLst/>
                          <a:latin typeface="Times New Roman" panose="02020603050405020304" pitchFamily="18" charset="0"/>
                          <a:cs typeface="Times New Roman" panose="02020603050405020304" pitchFamily="18" charset="0"/>
                        </a:rPr>
                        <a:t> </a:t>
                      </a:r>
                      <a:endParaRPr lang="hr-H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8982882"/>
                  </a:ext>
                </a:extLst>
              </a:tr>
              <a:tr h="293291">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Protiv života i tijela </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b="1" dirty="0">
                          <a:solidFill>
                            <a:srgbClr val="C00000"/>
                          </a:solidFill>
                          <a:effectLst/>
                          <a:latin typeface="Times New Roman" panose="02020603050405020304" pitchFamily="18" charset="0"/>
                          <a:cs typeface="Times New Roman" panose="02020603050405020304" pitchFamily="18" charset="0"/>
                        </a:rPr>
                        <a:t>4</a:t>
                      </a:r>
                      <a:endParaRPr lang="hr-HR" sz="1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0580431"/>
                  </a:ext>
                </a:extLst>
              </a:tr>
              <a:tr h="277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400" dirty="0">
                          <a:effectLst/>
                          <a:latin typeface="Times New Roman" panose="02020603050405020304" pitchFamily="18" charset="0"/>
                          <a:cs typeface="Times New Roman" panose="02020603050405020304" pitchFamily="18" charset="0"/>
                        </a:rPr>
                        <a:t>Imovine</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400" b="1" dirty="0">
                          <a:solidFill>
                            <a:srgbClr val="C00000"/>
                          </a:solidFill>
                          <a:effectLst/>
                          <a:latin typeface="Times New Roman" panose="02020603050405020304" pitchFamily="18" charset="0"/>
                          <a:cs typeface="Times New Roman" panose="02020603050405020304" pitchFamily="18" charset="0"/>
                        </a:rPr>
                        <a:t>3</a:t>
                      </a:r>
                      <a:endParaRPr lang="hr-HR" sz="1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3202309"/>
                  </a:ext>
                </a:extLst>
              </a:tr>
              <a:tr h="293291">
                <a:tc>
                  <a:txBody>
                    <a:bodyPr/>
                    <a:lstStyle/>
                    <a:p>
                      <a:pPr>
                        <a:spcAft>
                          <a:spcPts val="0"/>
                        </a:spcAft>
                      </a:pPr>
                      <a:r>
                        <a:rPr lang="hr-HR" sz="1400" dirty="0">
                          <a:effectLst/>
                          <a:latin typeface="Times New Roman" panose="02020603050405020304" pitchFamily="18" charset="0"/>
                          <a:ea typeface="Times New Roman" panose="02020603050405020304" pitchFamily="18" charset="0"/>
                          <a:cs typeface="Times New Roman" panose="02020603050405020304" pitchFamily="18" charset="0"/>
                        </a:rPr>
                        <a:t>Protiv vjerodostojnosti isprava</a:t>
                      </a:r>
                    </a:p>
                  </a:txBody>
                  <a:tcPr marL="68580" marR="68580" marT="0" marB="0"/>
                </a:tc>
                <a:tc>
                  <a:txBody>
                    <a:bodyPr/>
                    <a:lstStyle/>
                    <a:p>
                      <a:pPr algn="ctr">
                        <a:spcAft>
                          <a:spcPts val="0"/>
                        </a:spcAft>
                      </a:pPr>
                      <a:r>
                        <a:rPr lang="hr-HR" sz="1400" b="1" dirty="0">
                          <a:solidFill>
                            <a:schemeClr val="accent4">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tc>
                <a:extLst>
                  <a:ext uri="{0D108BD9-81ED-4DB2-BD59-A6C34878D82A}">
                    <a16:rowId xmlns:a16="http://schemas.microsoft.com/office/drawing/2014/main" val="3819953498"/>
                  </a:ext>
                </a:extLst>
              </a:tr>
              <a:tr h="328487">
                <a:tc>
                  <a:txBody>
                    <a:bodyPr/>
                    <a:lstStyle/>
                    <a:p>
                      <a:pPr>
                        <a:spcAft>
                          <a:spcPts val="0"/>
                        </a:spcAft>
                      </a:pPr>
                      <a:r>
                        <a:rPr lang="hr-HR" sz="1400" dirty="0">
                          <a:effectLst/>
                          <a:latin typeface="Times New Roman" panose="02020603050405020304" pitchFamily="18" charset="0"/>
                          <a:cs typeface="Times New Roman" panose="02020603050405020304" pitchFamily="18" charset="0"/>
                        </a:rPr>
                        <a:t>Protiv sigurnosti platnog prometa i poslovanja</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dirty="0">
                          <a:effectLst/>
                          <a:latin typeface="Times New Roman" panose="02020603050405020304" pitchFamily="18" charset="0"/>
                          <a:cs typeface="Times New Roman" panose="02020603050405020304" pitchFamily="18" charset="0"/>
                        </a:rPr>
                        <a:t>2</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6299666"/>
                  </a:ext>
                </a:extLst>
              </a:tr>
              <a:tr h="293291">
                <a:tc>
                  <a:txBody>
                    <a:bodyPr/>
                    <a:lstStyle/>
                    <a:p>
                      <a:pPr>
                        <a:spcAft>
                          <a:spcPts val="0"/>
                        </a:spcAft>
                      </a:pPr>
                      <a:r>
                        <a:rPr lang="hr-HR" sz="1400">
                          <a:effectLst/>
                          <a:latin typeface="Times New Roman" panose="02020603050405020304" pitchFamily="18" charset="0"/>
                          <a:cs typeface="Times New Roman" panose="02020603050405020304" pitchFamily="18" charset="0"/>
                        </a:rPr>
                        <a:t>Protiv javnog reda</a:t>
                      </a:r>
                      <a:endParaRPr lang="hr-H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dirty="0">
                          <a:effectLst/>
                          <a:latin typeface="Times New Roman" panose="02020603050405020304" pitchFamily="18" charset="0"/>
                          <a:ea typeface="+mn-ea"/>
                          <a:cs typeface="Times New Roman" panose="02020603050405020304" pitchFamily="18" charset="0"/>
                        </a:rPr>
                        <a:t>1</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3100852"/>
                  </a:ext>
                </a:extLst>
              </a:tr>
              <a:tr h="293291">
                <a:tc>
                  <a:txBody>
                    <a:bodyPr/>
                    <a:lstStyle/>
                    <a:p>
                      <a:pPr>
                        <a:spcAft>
                          <a:spcPts val="0"/>
                        </a:spcAft>
                      </a:pPr>
                      <a:r>
                        <a:rPr lang="hr-HR" sz="1400">
                          <a:effectLst/>
                          <a:latin typeface="Times New Roman" panose="02020603050405020304" pitchFamily="18" charset="0"/>
                          <a:cs typeface="Times New Roman" panose="02020603050405020304" pitchFamily="18" charset="0"/>
                        </a:rPr>
                        <a:t>UKUPNO: </a:t>
                      </a:r>
                      <a:endParaRPr lang="hr-H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hr-HR" sz="1400" dirty="0">
                          <a:effectLst/>
                          <a:latin typeface="Times New Roman" panose="02020603050405020304" pitchFamily="18" charset="0"/>
                          <a:cs typeface="Times New Roman" panose="02020603050405020304" pitchFamily="18" charset="0"/>
                        </a:rPr>
                        <a:t>11</a:t>
                      </a:r>
                      <a:endParaRPr lang="hr-H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5252409"/>
                  </a:ext>
                </a:extLst>
              </a:tr>
            </a:tbl>
          </a:graphicData>
        </a:graphic>
      </p:graphicFrame>
    </p:spTree>
    <p:extLst>
      <p:ext uri="{BB962C8B-B14F-4D97-AF65-F5344CB8AC3E}">
        <p14:creationId xmlns:p14="http://schemas.microsoft.com/office/powerpoint/2010/main" val="34009354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0" y="0"/>
            <a:ext cx="9144000" cy="6858000"/>
          </a:xfrm>
        </p:spPr>
        <p:txBody>
          <a:bodyPr>
            <a:normAutofit/>
          </a:bodyPr>
          <a:lstStyle/>
          <a:p>
            <a:pPr marL="0" indent="0">
              <a:buNone/>
            </a:pPr>
            <a:r>
              <a:rPr lang="hr-HR" altLang="sr-Latn-RS" sz="2600" b="1" dirty="0">
                <a:solidFill>
                  <a:srgbClr val="FFFF00"/>
                </a:solidFill>
                <a:effectLst/>
                <a:latin typeface="Times New Roman" panose="02020603050405020304" pitchFamily="18" charset="0"/>
                <a:cs typeface="Times New Roman" panose="02020603050405020304" pitchFamily="18" charset="0"/>
              </a:rPr>
              <a:t>Zaštita majčinstva</a:t>
            </a:r>
          </a:p>
          <a:p>
            <a:pPr marL="0" indent="0" algn="ctr">
              <a:buNone/>
            </a:pPr>
            <a:r>
              <a:rPr lang="hr-HR" altLang="sr-Latn-RS" sz="2600" b="1" dirty="0">
                <a:solidFill>
                  <a:srgbClr val="FFFF00"/>
                </a:solidFill>
                <a:effectLst/>
                <a:latin typeface="Times New Roman" panose="02020603050405020304" pitchFamily="18" charset="0"/>
                <a:cs typeface="Times New Roman" panose="02020603050405020304" pitchFamily="18" charset="0"/>
              </a:rPr>
              <a:t>Odjel za rodilje</a:t>
            </a:r>
            <a:r>
              <a:rPr lang="hr-HR" altLang="sr-Latn-RS" sz="2600" dirty="0">
                <a:solidFill>
                  <a:srgbClr val="FFFF00"/>
                </a:solidFill>
                <a:latin typeface="Times New Roman" panose="02020603050405020304" pitchFamily="18" charset="0"/>
                <a:cs typeface="Times New Roman" panose="02020603050405020304" pitchFamily="18" charset="0"/>
              </a:rPr>
              <a:t> </a:t>
            </a:r>
          </a:p>
          <a:p>
            <a:pPr marL="0" indent="0" algn="ctr">
              <a:buNone/>
            </a:pPr>
            <a:endParaRPr lang="hr-HR" sz="1800" dirty="0">
              <a:solidFill>
                <a:schemeClr val="tx2">
                  <a:lumMod val="75000"/>
                </a:schemeClr>
              </a:solidFill>
              <a:latin typeface="Times New Roman" panose="02020603050405020304" pitchFamily="18" charset="0"/>
              <a:cs typeface="Times New Roman" panose="02020603050405020304" pitchFamily="18" charset="0"/>
            </a:endParaRPr>
          </a:p>
          <a:p>
            <a:pPr algn="just"/>
            <a:r>
              <a:rPr lang="hr-HR" sz="2100" dirty="0">
                <a:latin typeface="Times New Roman" panose="02020603050405020304" pitchFamily="18" charset="0"/>
                <a:cs typeface="Times New Roman" panose="02020603050405020304" pitchFamily="18" charset="0"/>
              </a:rPr>
              <a:t>U Kaznionici u Požegi postoji Odjel za rodilje, jedinstven u hrvatskom zatvorskom sustavu, na kojem borave trudnice 6 tjedana prije poroda, te rodilje nakon poroda zajedno s djetetom, do njegove 3. godine života, a iznimno do isteka kazne zatvora, ako preostali dio kazne nije dulji od 6 mjeseci.</a:t>
            </a:r>
          </a:p>
          <a:p>
            <a:pPr algn="just"/>
            <a:r>
              <a:rPr lang="hr-HR" sz="2100" dirty="0">
                <a:latin typeface="Times New Roman" panose="02020603050405020304" pitchFamily="18" charset="0"/>
                <a:cs typeface="Times New Roman" panose="02020603050405020304" pitchFamily="18" charset="0"/>
              </a:rPr>
              <a:t>Sveukupno, od osnivanja porodiljskog odjela u KPD Požega (1955.) do danas, uz majke zatvorenice boravilo je oko 350 - ero djece.</a:t>
            </a:r>
          </a:p>
          <a:p>
            <a:pPr marL="0" indent="0" algn="just">
              <a:buNone/>
            </a:pPr>
            <a:endParaRPr lang="hr-HR" sz="2100" dirty="0">
              <a:latin typeface="Times New Roman" panose="02020603050405020304" pitchFamily="18" charset="0"/>
              <a:cs typeface="Times New Roman" panose="02020603050405020304" pitchFamily="18" charset="0"/>
            </a:endParaRPr>
          </a:p>
          <a:p>
            <a:pPr marL="0" indent="0" algn="just">
              <a:buNone/>
            </a:pPr>
            <a:endParaRPr lang="hr-HR" sz="2100" dirty="0">
              <a:latin typeface="Times New Roman" panose="02020603050405020304" pitchFamily="18" charset="0"/>
              <a:cs typeface="Times New Roman" panose="02020603050405020304" pitchFamily="18" charset="0"/>
            </a:endParaRPr>
          </a:p>
          <a:p>
            <a:pPr algn="just"/>
            <a:r>
              <a:rPr lang="hr-HR" sz="2100" dirty="0">
                <a:latin typeface="Times New Roman" panose="02020603050405020304" pitchFamily="18" charset="0"/>
                <a:cs typeface="Times New Roman" panose="02020603050405020304" pitchFamily="18" charset="0"/>
              </a:rPr>
              <a:t>Nakon navršene godine dana, djecu uključujemo u predškolsku ustanovu.</a:t>
            </a:r>
          </a:p>
          <a:p>
            <a:pPr algn="just"/>
            <a:endParaRPr lang="hr-HR" sz="21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hr-HR" sz="2100" dirty="0" err="1">
                <a:latin typeface="Times New Roman" panose="02020603050405020304" pitchFamily="18" charset="0"/>
                <a:cs typeface="Times New Roman" panose="02020603050405020304" pitchFamily="18" charset="0"/>
              </a:rPr>
              <a:t>Poslijepenalni</a:t>
            </a:r>
            <a:r>
              <a:rPr lang="hr-HR" sz="2100" dirty="0">
                <a:latin typeface="Times New Roman" panose="02020603050405020304" pitchFamily="18" charset="0"/>
                <a:cs typeface="Times New Roman" panose="02020603050405020304" pitchFamily="18" charset="0"/>
              </a:rPr>
              <a:t> prihvat majke i djeteta organizira se u suradnji s nadležnim zavodom za socijalni rad, kao i povjeravanje djeteta na čuvanje i odgoj, ako majka ostaje na izdržavanju kazne. </a:t>
            </a:r>
          </a:p>
          <a:p>
            <a:pPr algn="just">
              <a:buFont typeface="Wingdings" panose="05000000000000000000" pitchFamily="2" charset="2"/>
              <a:buChar char="§"/>
            </a:pPr>
            <a:endParaRPr lang="hr-HR" sz="2400" dirty="0">
              <a:solidFill>
                <a:schemeClr val="tx2">
                  <a:lumMod val="75000"/>
                </a:schemeClr>
              </a:solidFill>
              <a:latin typeface="Times New Roman" panose="02020603050405020304" pitchFamily="18" charset="0"/>
              <a:cs typeface="Times New Roman" panose="02020603050405020304" pitchFamily="18" charset="0"/>
            </a:endParaRPr>
          </a:p>
          <a:p>
            <a:pPr algn="just"/>
            <a:endParaRPr lang="hr-HR" sz="1800" dirty="0">
              <a:solidFill>
                <a:schemeClr val="tx2">
                  <a:lumMod val="75000"/>
                </a:schemeClr>
              </a:solidFill>
              <a:latin typeface="Times New Roman" panose="02020603050405020304" pitchFamily="18" charset="0"/>
              <a:cs typeface="Times New Roman" panose="02020603050405020304" pitchFamily="18" charset="0"/>
            </a:endParaRPr>
          </a:p>
          <a:p>
            <a:pPr marL="0" indent="0" algn="just">
              <a:buNone/>
            </a:pPr>
            <a:endParaRPr lang="hr-HR" sz="18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417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35496" y="548680"/>
            <a:ext cx="9001001" cy="6063198"/>
          </a:xfrm>
          <a:prstGeom prst="rect">
            <a:avLst/>
          </a:prstGeom>
        </p:spPr>
        <p:txBody>
          <a:bodyPr wrap="square">
            <a:spAutoFit/>
          </a:bodyPr>
          <a:lstStyle/>
          <a:p>
            <a:pPr algn="just"/>
            <a:r>
              <a:rPr lang="hr-HR" sz="2400" dirty="0">
                <a:latin typeface="Times New Roman" panose="02020603050405020304" pitchFamily="18" charset="0"/>
                <a:cs typeface="Times New Roman" panose="02020603050405020304" pitchFamily="18" charset="0"/>
              </a:rPr>
              <a:t>Kaznionica u Požegi jedina je kaznionica za žene u RH, a </a:t>
            </a:r>
            <a:r>
              <a:rPr lang="hr-HR" sz="2400" b="1" u="sng" dirty="0">
                <a:latin typeface="Times New Roman" panose="02020603050405020304" pitchFamily="18" charset="0"/>
                <a:cs typeface="Times New Roman" panose="02020603050405020304" pitchFamily="18" charset="0"/>
              </a:rPr>
              <a:t>zatvorenice</a:t>
            </a:r>
            <a:r>
              <a:rPr lang="hr-HR" sz="2400" dirty="0">
                <a:latin typeface="Times New Roman" panose="02020603050405020304" pitchFamily="18" charset="0"/>
                <a:cs typeface="Times New Roman" panose="02020603050405020304" pitchFamily="18" charset="0"/>
              </a:rPr>
              <a:t> kaznu zatvora izvršavaju u zatvorenim, poluotvorenim i otvorenim uvjetima.</a:t>
            </a:r>
          </a:p>
          <a:p>
            <a:pPr algn="just"/>
            <a:endParaRPr lang="hr-HR" sz="2800" dirty="0">
              <a:latin typeface="Times New Roman" panose="02020603050405020304" pitchFamily="18" charset="0"/>
              <a:cs typeface="Times New Roman" panose="02020603050405020304" pitchFamily="18" charset="0"/>
            </a:endParaRPr>
          </a:p>
          <a:p>
            <a:pPr algn="just"/>
            <a:endParaRPr lang="hr-HR" sz="2800" dirty="0">
              <a:latin typeface="Times New Roman" panose="02020603050405020304" pitchFamily="18" charset="0"/>
              <a:cs typeface="Times New Roman" panose="02020603050405020304" pitchFamily="18" charset="0"/>
            </a:endParaRPr>
          </a:p>
          <a:p>
            <a:pPr algn="just"/>
            <a:endParaRPr lang="hr-HR" sz="2800" dirty="0">
              <a:latin typeface="Times New Roman" panose="02020603050405020304" pitchFamily="18" charset="0"/>
              <a:cs typeface="Times New Roman" panose="02020603050405020304" pitchFamily="18" charset="0"/>
            </a:endParaRPr>
          </a:p>
          <a:p>
            <a:pPr algn="just"/>
            <a:endParaRPr lang="hr-HR" sz="2800" dirty="0">
              <a:latin typeface="Times New Roman" panose="02020603050405020304" pitchFamily="18" charset="0"/>
              <a:cs typeface="Times New Roman" panose="02020603050405020304" pitchFamily="18" charset="0"/>
            </a:endParaRPr>
          </a:p>
          <a:p>
            <a:pPr algn="just"/>
            <a:endParaRPr lang="hr-HR" sz="2800" dirty="0">
              <a:latin typeface="Times New Roman" panose="02020603050405020304" pitchFamily="18" charset="0"/>
              <a:cs typeface="Times New Roman" panose="02020603050405020304" pitchFamily="18" charset="0"/>
            </a:endParaRPr>
          </a:p>
          <a:p>
            <a:pPr algn="just"/>
            <a:endParaRPr lang="hr-HR" sz="2800" dirty="0">
              <a:latin typeface="Times New Roman" panose="02020603050405020304" pitchFamily="18" charset="0"/>
              <a:cs typeface="Times New Roman" panose="02020603050405020304" pitchFamily="18" charset="0"/>
            </a:endParaRPr>
          </a:p>
          <a:p>
            <a:pPr algn="just"/>
            <a:endParaRPr lang="hr-HR" sz="2800" dirty="0">
              <a:latin typeface="Times New Roman" panose="02020603050405020304" pitchFamily="18" charset="0"/>
              <a:cs typeface="Times New Roman" panose="02020603050405020304" pitchFamily="18" charset="0"/>
            </a:endParaRPr>
          </a:p>
          <a:p>
            <a:pPr algn="just"/>
            <a:endParaRPr lang="hr-HR" sz="2400" dirty="0">
              <a:latin typeface="Times New Roman" panose="02020603050405020304" pitchFamily="18" charset="0"/>
              <a:cs typeface="Times New Roman" panose="02020603050405020304" pitchFamily="18" charset="0"/>
            </a:endParaRPr>
          </a:p>
          <a:p>
            <a:pPr algn="just"/>
            <a:endParaRPr lang="hr-HR" sz="2400" dirty="0">
              <a:latin typeface="Times New Roman" panose="02020603050405020304" pitchFamily="18" charset="0"/>
              <a:cs typeface="Times New Roman" panose="02020603050405020304" pitchFamily="18" charset="0"/>
            </a:endParaRPr>
          </a:p>
          <a:p>
            <a:pPr algn="just"/>
            <a:endParaRPr lang="hr-HR" sz="2400" dirty="0">
              <a:latin typeface="Times New Roman" panose="02020603050405020304" pitchFamily="18" charset="0"/>
              <a:cs typeface="Times New Roman" panose="02020603050405020304" pitchFamily="18" charset="0"/>
            </a:endParaRPr>
          </a:p>
          <a:p>
            <a:pPr algn="just"/>
            <a:r>
              <a:rPr lang="hr-HR" sz="2400" dirty="0">
                <a:latin typeface="Times New Roman" panose="02020603050405020304" pitchFamily="18" charset="0"/>
                <a:cs typeface="Times New Roman" panose="02020603050405020304" pitchFamily="18" charset="0"/>
              </a:rPr>
              <a:t>U Kaznionici, kaznu zatvora izvršavaju i </a:t>
            </a:r>
            <a:r>
              <a:rPr lang="hr-HR" sz="2400" b="1" u="sng" dirty="0">
                <a:latin typeface="Times New Roman" panose="02020603050405020304" pitchFamily="18" charset="0"/>
                <a:cs typeface="Times New Roman" panose="02020603050405020304" pitchFamily="18" charset="0"/>
              </a:rPr>
              <a:t>zatvorenici</a:t>
            </a:r>
            <a:r>
              <a:rPr lang="hr-HR" sz="2400" dirty="0">
                <a:latin typeface="Times New Roman" panose="02020603050405020304" pitchFamily="18" charset="0"/>
                <a:cs typeface="Times New Roman" panose="02020603050405020304" pitchFamily="18" charset="0"/>
              </a:rPr>
              <a:t> u zatvorenim i poluotvorenim uvjetima.</a:t>
            </a:r>
          </a:p>
        </p:txBody>
      </p:sp>
      <p:sp>
        <p:nvSpPr>
          <p:cNvPr id="5" name="Pravokutnik 4"/>
          <p:cNvSpPr/>
          <p:nvPr/>
        </p:nvSpPr>
        <p:spPr>
          <a:xfrm>
            <a:off x="251521" y="1"/>
            <a:ext cx="7848872" cy="584775"/>
          </a:xfrm>
          <a:prstGeom prst="rect">
            <a:avLst/>
          </a:prstGeom>
        </p:spPr>
        <p:txBody>
          <a:bodyPr wrap="square">
            <a:spAutoFit/>
          </a:bodyPr>
          <a:lstStyle/>
          <a:p>
            <a:pPr algn="ctr"/>
            <a:r>
              <a:rPr lang="hr-HR" sz="3200" b="1" dirty="0">
                <a:solidFill>
                  <a:srgbClr val="FFFF00"/>
                </a:solidFill>
                <a:latin typeface="Times New Roman" panose="02020603050405020304" pitchFamily="18" charset="0"/>
                <a:cs typeface="Times New Roman" panose="02020603050405020304" pitchFamily="18" charset="0"/>
              </a:rPr>
              <a:t>Tko se nalazi u Kaznionici u Požegi? </a:t>
            </a:r>
          </a:p>
        </p:txBody>
      </p:sp>
      <p:pic>
        <p:nvPicPr>
          <p:cNvPr id="6" name="Slika 5"/>
          <p:cNvPicPr>
            <a:picLocks noChangeAspect="1"/>
          </p:cNvPicPr>
          <p:nvPr/>
        </p:nvPicPr>
        <p:blipFill rotWithShape="1">
          <a:blip r:embed="rId2" cstate="print">
            <a:extLst>
              <a:ext uri="{28A0092B-C50C-407E-A947-70E740481C1C}">
                <a14:useLocalDpi xmlns:a14="http://schemas.microsoft.com/office/drawing/2010/main" val="0"/>
              </a:ext>
            </a:extLst>
          </a:blip>
          <a:srcRect l="122" t="62" r="35" b="84"/>
          <a:stretch/>
        </p:blipFill>
        <p:spPr>
          <a:xfrm rot="10800000">
            <a:off x="1331640" y="1422719"/>
            <a:ext cx="3274734" cy="2175608"/>
          </a:xfrm>
          <a:prstGeom prst="rect">
            <a:avLst/>
          </a:prstGeom>
        </p:spPr>
      </p:pic>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875613" y="1422719"/>
            <a:ext cx="3201446" cy="2150298"/>
          </a:xfrm>
          <a:prstGeom prst="rect">
            <a:avLst/>
          </a:prstGeom>
        </p:spPr>
      </p:pic>
      <p:pic>
        <p:nvPicPr>
          <p:cNvPr id="8" name="Slika 7"/>
          <p:cNvPicPr>
            <a:picLocks noChangeAspect="1"/>
          </p:cNvPicPr>
          <p:nvPr/>
        </p:nvPicPr>
        <p:blipFill rotWithShape="1">
          <a:blip r:embed="rId4" cstate="print">
            <a:extLst>
              <a:ext uri="{28A0092B-C50C-407E-A947-70E740481C1C}">
                <a14:useLocalDpi xmlns:a14="http://schemas.microsoft.com/office/drawing/2010/main" val="0"/>
              </a:ext>
            </a:extLst>
          </a:blip>
          <a:srcRect t="91"/>
          <a:stretch/>
        </p:blipFill>
        <p:spPr>
          <a:xfrm rot="10800000">
            <a:off x="1341605" y="3717032"/>
            <a:ext cx="3254803" cy="2086916"/>
          </a:xfrm>
          <a:prstGeom prst="rect">
            <a:avLst/>
          </a:prstGeom>
        </p:spPr>
      </p:pic>
      <p:pic>
        <p:nvPicPr>
          <p:cNvPr id="4" name="Slika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4844380" y="3717032"/>
            <a:ext cx="3201446" cy="2086916"/>
          </a:xfrm>
          <a:prstGeom prst="rect">
            <a:avLst/>
          </a:prstGeom>
        </p:spPr>
      </p:pic>
    </p:spTree>
    <p:extLst>
      <p:ext uri="{BB962C8B-B14F-4D97-AF65-F5344CB8AC3E}">
        <p14:creationId xmlns:p14="http://schemas.microsoft.com/office/powerpoint/2010/main" val="37876334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odjel za rodil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08823"/>
            <a:ext cx="3355601" cy="2376264"/>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167010"/>
            <a:ext cx="3384376" cy="2088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13" y="3789038"/>
            <a:ext cx="4464496" cy="2844175"/>
          </a:xfrm>
          <a:prstGeom prst="rect">
            <a:avLst/>
          </a:prstGeom>
          <a:ln>
            <a:noFill/>
          </a:ln>
          <a:effectLst>
            <a:outerShdw blurRad="292100" dist="139700" dir="2700000" algn="tl" rotWithShape="0">
              <a:srgbClr val="333333">
                <a:alpha val="65000"/>
              </a:srgbClr>
            </a:outerShdw>
          </a:effectLst>
        </p:spPr>
      </p:pic>
      <p:pic>
        <p:nvPicPr>
          <p:cNvPr id="7" name="Picture 2" descr="C:\Users\kvukovic\Documents\Odjel za rodilje slika.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376777"/>
            <a:ext cx="2479661" cy="3240359"/>
          </a:xfrm>
          <a:prstGeom prst="rect">
            <a:avLst/>
          </a:prstGeom>
          <a:ln>
            <a:noFill/>
          </a:ln>
          <a:effectLst>
            <a:outerShdw blurRad="292100" dist="139700" dir="2700000" algn="tl" rotWithShape="0">
              <a:srgbClr val="333333">
                <a:alpha val="65000"/>
              </a:srgbClr>
            </a:outerShdw>
          </a:effectLst>
        </p:spPr>
      </p:pic>
      <p:pic>
        <p:nvPicPr>
          <p:cNvPr id="8" name="Rezervirano mjesto sadržaja 3"/>
          <p:cNvPicPr/>
          <p:nvPr/>
        </p:nvPicPr>
        <p:blipFill>
          <a:blip r:embed="rId6" cstate="screen">
            <a:extLst>
              <a:ext uri="{28A0092B-C50C-407E-A947-70E740481C1C}">
                <a14:useLocalDpi xmlns:a14="http://schemas.microsoft.com/office/drawing/2010/main" val="0"/>
              </a:ext>
            </a:extLst>
          </a:blip>
          <a:stretch>
            <a:fillRect/>
          </a:stretch>
        </p:blipFill>
        <p:spPr>
          <a:xfrm rot="5400000">
            <a:off x="3354836" y="844827"/>
            <a:ext cx="3298423" cy="230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72553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vukovic\Documents\roda-foto3.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267744" y="404664"/>
            <a:ext cx="4638027" cy="5328592"/>
          </a:xfrm>
          <a:prstGeom prst="rect">
            <a:avLst/>
          </a:prstGeom>
          <a:noFill/>
          <a:extLst>
            <a:ext uri="{909E8E84-426E-40DD-AFC4-6F175D3DCCD1}">
              <a14:hiddenFill xmlns:a14="http://schemas.microsoft.com/office/drawing/2010/main">
                <a:solidFill>
                  <a:srgbClr val="FFFFFF"/>
                </a:solidFill>
              </a14:hiddenFill>
            </a:ext>
          </a:extLst>
        </p:spPr>
      </p:pic>
      <p:sp>
        <p:nvSpPr>
          <p:cNvPr id="5" name="TekstniOkvir 4"/>
          <p:cNvSpPr txBox="1"/>
          <p:nvPr/>
        </p:nvSpPr>
        <p:spPr>
          <a:xfrm>
            <a:off x="323528" y="5733256"/>
            <a:ext cx="6264695" cy="338554"/>
          </a:xfrm>
          <a:prstGeom prst="rect">
            <a:avLst/>
          </a:prstGeom>
          <a:noFill/>
        </p:spPr>
        <p:txBody>
          <a:bodyPr wrap="square" rtlCol="0">
            <a:spAutoFit/>
          </a:bodyPr>
          <a:lstStyle/>
          <a:p>
            <a:r>
              <a:rPr lang="hr-HR" sz="1600" dirty="0">
                <a:latin typeface="Times New Roman" panose="02020603050405020304" pitchFamily="18" charset="0"/>
                <a:cs typeface="Times New Roman" panose="02020603050405020304" pitchFamily="18" charset="0"/>
              </a:rPr>
              <a:t>Iz knjige „Roditeljstvo iza rešetaka”…</a:t>
            </a:r>
            <a:endParaRPr lang="hr-HR" sz="1600" dirty="0"/>
          </a:p>
        </p:txBody>
      </p:sp>
    </p:spTree>
    <p:extLst>
      <p:ext uri="{BB962C8B-B14F-4D97-AF65-F5344CB8AC3E}">
        <p14:creationId xmlns:p14="http://schemas.microsoft.com/office/powerpoint/2010/main" val="20627534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1400" i="1" dirty="0">
                <a:solidFill>
                  <a:srgbClr val="FFFF00"/>
                </a:solidFill>
                <a:latin typeface="Times New Roman" panose="02020603050405020304" pitchFamily="18" charset="0"/>
                <a:cs typeface="Times New Roman" panose="02020603050405020304" pitchFamily="18" charset="0"/>
              </a:rPr>
              <a:t>„Ja mislim da djecu čiji su roditelji u zatvoru treba poštivati kao i svu drugu djecu. Ne smijemo im se smijati i omalovažavati ih, nego ih trebamo smatrati kao djecu čiji roditelji nisu u zatvoru. Djeci čiji su roditelji u zatvoru sigurno je teško i osjećaju se drukčijima (djevojčica od 12 godina).</a:t>
            </a:r>
          </a:p>
        </p:txBody>
      </p:sp>
      <p:pic>
        <p:nvPicPr>
          <p:cNvPr id="4" name="Rezervirano mjesto sadržaja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0" t="42" r="44"/>
          <a:stretch/>
        </p:blipFill>
        <p:spPr>
          <a:xfrm rot="5400000">
            <a:off x="-108523" y="2204860"/>
            <a:ext cx="4104462" cy="3384377"/>
          </a:xfrm>
        </p:spPr>
      </p:pic>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l="11" t="68" b="8"/>
          <a:stretch/>
        </p:blipFill>
        <p:spPr>
          <a:xfrm rot="10800000">
            <a:off x="3779912" y="1844819"/>
            <a:ext cx="5256584" cy="4104459"/>
          </a:xfrm>
          <a:prstGeom prst="rect">
            <a:avLst/>
          </a:prstGeom>
        </p:spPr>
      </p:pic>
    </p:spTree>
    <p:extLst>
      <p:ext uri="{BB962C8B-B14F-4D97-AF65-F5344CB8AC3E}">
        <p14:creationId xmlns:p14="http://schemas.microsoft.com/office/powerpoint/2010/main" val="34231013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vukovic\Documents\z2006j01_slika_u_clank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76" y="3528835"/>
            <a:ext cx="4464496" cy="23317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kvukovic\Documents\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2132" y="1214642"/>
            <a:ext cx="2090737" cy="1566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kvukovic\Documents\1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776" y="518301"/>
            <a:ext cx="2432000" cy="2118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vukovic\Documents\z2006j04_slika_u_clank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6468" y="3789040"/>
            <a:ext cx="378713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vukovic\Documents\z2006j05_slika_u_clank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8977" y="1159996"/>
            <a:ext cx="3763077" cy="2520280"/>
          </a:xfrm>
          <a:prstGeom prst="rect">
            <a:avLst/>
          </a:prstGeom>
          <a:noFill/>
          <a:extLst>
            <a:ext uri="{909E8E84-426E-40DD-AFC4-6F175D3DCCD1}">
              <a14:hiddenFill xmlns:a14="http://schemas.microsoft.com/office/drawing/2010/main">
                <a:solidFill>
                  <a:srgbClr val="FFFFFF"/>
                </a:solidFill>
              </a14:hiddenFill>
            </a:ext>
          </a:extLst>
        </p:spPr>
      </p:pic>
      <p:sp>
        <p:nvSpPr>
          <p:cNvPr id="7" name="TekstniOkvir 6"/>
          <p:cNvSpPr txBox="1"/>
          <p:nvPr/>
        </p:nvSpPr>
        <p:spPr>
          <a:xfrm>
            <a:off x="2515308" y="332656"/>
            <a:ext cx="6446746" cy="830997"/>
          </a:xfrm>
          <a:prstGeom prst="rect">
            <a:avLst/>
          </a:prstGeom>
          <a:noFill/>
        </p:spPr>
        <p:txBody>
          <a:bodyPr wrap="square" rtlCol="0">
            <a:spAutoFit/>
          </a:bodyPr>
          <a:lstStyle/>
          <a:p>
            <a:r>
              <a:rPr lang="hr-HR" sz="2400" b="1" dirty="0">
                <a:latin typeface="Times New Roman" panose="02020603050405020304" pitchFamily="18" charset="0"/>
                <a:cs typeface="Times New Roman" panose="02020603050405020304" pitchFamily="18" charset="0"/>
              </a:rPr>
              <a:t>PROSTOR u kojem za vrijeme posjeta zatvorenice borave s djecom…</a:t>
            </a:r>
          </a:p>
        </p:txBody>
      </p:sp>
      <p:sp>
        <p:nvSpPr>
          <p:cNvPr id="2" name="TekstniOkvir 1"/>
          <p:cNvSpPr txBox="1"/>
          <p:nvPr/>
        </p:nvSpPr>
        <p:spPr>
          <a:xfrm>
            <a:off x="123776" y="2832494"/>
            <a:ext cx="4927021" cy="646331"/>
          </a:xfrm>
          <a:prstGeom prst="rect">
            <a:avLst/>
          </a:prstGeom>
          <a:noFill/>
        </p:spPr>
        <p:txBody>
          <a:bodyPr wrap="square" rtlCol="0">
            <a:spAutoFit/>
          </a:bodyPr>
          <a:lstStyle/>
          <a:p>
            <a:r>
              <a:rPr lang="hr-HR" dirty="0">
                <a:latin typeface="Times New Roman" panose="02020603050405020304" pitchFamily="18" charset="0"/>
                <a:cs typeface="Times New Roman" panose="02020603050405020304" pitchFamily="18" charset="0"/>
              </a:rPr>
              <a:t>48 zatvorenica majke su maloljetne djece</a:t>
            </a:r>
          </a:p>
          <a:p>
            <a:r>
              <a:rPr lang="hr-HR" dirty="0">
                <a:latin typeface="Times New Roman" panose="02020603050405020304" pitchFamily="18" charset="0"/>
                <a:cs typeface="Times New Roman" panose="02020603050405020304" pitchFamily="18" charset="0"/>
              </a:rPr>
              <a:t>(oko150-ero djece)</a:t>
            </a:r>
          </a:p>
        </p:txBody>
      </p:sp>
      <p:sp>
        <p:nvSpPr>
          <p:cNvPr id="8" name="TekstniOkvir 7"/>
          <p:cNvSpPr txBox="1"/>
          <p:nvPr/>
        </p:nvSpPr>
        <p:spPr>
          <a:xfrm>
            <a:off x="123776" y="6165304"/>
            <a:ext cx="6430888" cy="400110"/>
          </a:xfrm>
          <a:prstGeom prst="rect">
            <a:avLst/>
          </a:prstGeom>
          <a:noFill/>
        </p:spPr>
        <p:txBody>
          <a:bodyPr wrap="square" rtlCol="0">
            <a:spAutoFit/>
          </a:bodyPr>
          <a:lstStyle/>
          <a:p>
            <a:r>
              <a:rPr lang="hr-HR" sz="2000" dirty="0">
                <a:latin typeface="Times New Roman" panose="02020603050405020304" pitchFamily="18" charset="0"/>
                <a:cs typeface="Times New Roman" panose="02020603050405020304" pitchFamily="18" charset="0"/>
              </a:rPr>
              <a:t>A imamo i video posjete s djecom i članovima obitelji…</a:t>
            </a:r>
          </a:p>
        </p:txBody>
      </p:sp>
    </p:spTree>
    <p:extLst>
      <p:ext uri="{BB962C8B-B14F-4D97-AF65-F5344CB8AC3E}">
        <p14:creationId xmlns:p14="http://schemas.microsoft.com/office/powerpoint/2010/main" val="16722867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0" y="0"/>
            <a:ext cx="9144000" cy="6858000"/>
          </a:xfrm>
        </p:spPr>
        <p:txBody>
          <a:bodyPr/>
          <a:lstStyle/>
          <a:p>
            <a:pPr marL="0" indent="0" algn="ctr">
              <a:buNone/>
            </a:pPr>
            <a:endParaRPr lang="hr-HR" sz="2400" b="1" dirty="0">
              <a:solidFill>
                <a:srgbClr val="FFC000"/>
              </a:solidFill>
              <a:effectLst/>
              <a:latin typeface="Times New Roman" panose="02020603050405020304" pitchFamily="18" charset="0"/>
              <a:cs typeface="Times New Roman" panose="02020603050405020304" pitchFamily="18" charset="0"/>
            </a:endParaRPr>
          </a:p>
          <a:p>
            <a:pPr marL="0" indent="0" algn="ctr">
              <a:buNone/>
            </a:pPr>
            <a:r>
              <a:rPr lang="hr-HR" sz="2400" b="1" dirty="0">
                <a:solidFill>
                  <a:srgbClr val="FFC000"/>
                </a:solidFill>
                <a:effectLst/>
                <a:latin typeface="Times New Roman" panose="02020603050405020304" pitchFamily="18" charset="0"/>
                <a:cs typeface="Times New Roman" panose="02020603050405020304" pitchFamily="18" charset="0"/>
              </a:rPr>
              <a:t>PODRŠKA OČUVANJU OBITELJSKE POVEZANOSTI ZATVORENICA </a:t>
            </a:r>
            <a:endParaRPr lang="hr-HR" sz="2000" dirty="0">
              <a:effectLst/>
            </a:endParaRPr>
          </a:p>
          <a:p>
            <a:r>
              <a:rPr lang="hr-HR" sz="2000" dirty="0">
                <a:effectLst/>
                <a:latin typeface="Times New Roman" panose="02020603050405020304" pitchFamily="18" charset="0"/>
                <a:cs typeface="Times New Roman" panose="02020603050405020304" pitchFamily="18" charset="0"/>
              </a:rPr>
              <a:t>Održavanje kontakata s djecom i odgovornost za dijete izuzetno su važni i utječu na život i ponašanje zatvorenice tijekom izvršavanja kazne zatvora. Između ostalog, priprema ih se za kvalitetno korištenje vremena posjeta. Inače, istraživanja pokazuju da su zatvorenici koji zadrže podršku obitelji, više prilagođeni tijekom izdržavanja kazne zatvora i manje rizični u smislu kriminalnog povrata.</a:t>
            </a:r>
          </a:p>
          <a:p>
            <a:endParaRPr lang="hr-HR" sz="2000" dirty="0">
              <a:effectLst/>
            </a:endParaRPr>
          </a:p>
          <a:p>
            <a:endParaRPr lang="hr-HR" sz="2000" dirty="0">
              <a:latin typeface="Times New Roman" panose="02020603050405020304" pitchFamily="18" charset="0"/>
              <a:cs typeface="Times New Roman" panose="02020603050405020304" pitchFamily="18" charset="0"/>
            </a:endParaRPr>
          </a:p>
        </p:txBody>
      </p:sp>
      <p:pic>
        <p:nvPicPr>
          <p:cNvPr id="4" name="Slika 3"/>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a:xfrm>
            <a:off x="1511660" y="2996952"/>
            <a:ext cx="6120680" cy="3600400"/>
          </a:xfrm>
          <a:prstGeom prst="rect">
            <a:avLst/>
          </a:prstGeom>
        </p:spPr>
      </p:pic>
    </p:spTree>
    <p:extLst>
      <p:ext uri="{BB962C8B-B14F-4D97-AF65-F5344CB8AC3E}">
        <p14:creationId xmlns:p14="http://schemas.microsoft.com/office/powerpoint/2010/main" val="26282350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C:\Users\kvukovic\Pictures\MASKICE Božić i dječji crteži 2020-11-24\008.jpg"/>
          <p:cNvPicPr>
            <a:picLocks noGrp="1"/>
          </p:cNvPicPr>
          <p:nvPr>
            <p:ph idx="1"/>
          </p:nvPr>
        </p:nvPicPr>
        <p:blipFill rotWithShape="1">
          <a:blip r:embed="rId2" cstate="print">
            <a:extLst>
              <a:ext uri="{28A0092B-C50C-407E-A947-70E740481C1C}">
                <a14:useLocalDpi xmlns:a14="http://schemas.microsoft.com/office/drawing/2010/main" val="0"/>
              </a:ext>
            </a:extLst>
          </a:blip>
          <a:srcRect b="72"/>
          <a:stretch/>
        </p:blipFill>
        <p:spPr bwMode="auto">
          <a:xfrm>
            <a:off x="5148064" y="1466782"/>
            <a:ext cx="3686197" cy="4500500"/>
          </a:xfrm>
          <a:prstGeom prst="rect">
            <a:avLst/>
          </a:prstGeom>
          <a:noFill/>
          <a:ln>
            <a:noFill/>
          </a:ln>
        </p:spPr>
      </p:pic>
      <p:sp>
        <p:nvSpPr>
          <p:cNvPr id="5" name="TekstniOkvir 4"/>
          <p:cNvSpPr txBox="1"/>
          <p:nvPr/>
        </p:nvSpPr>
        <p:spPr>
          <a:xfrm>
            <a:off x="323528" y="284455"/>
            <a:ext cx="10798806" cy="1046440"/>
          </a:xfrm>
          <a:prstGeom prst="rect">
            <a:avLst/>
          </a:prstGeom>
          <a:noFill/>
        </p:spPr>
        <p:txBody>
          <a:bodyPr wrap="square" rtlCol="0">
            <a:spAutoFit/>
          </a:bodyPr>
          <a:lstStyle/>
          <a:p>
            <a:r>
              <a:rPr lang="hr-HR" sz="2000" dirty="0">
                <a:latin typeface="Times New Roman" panose="02020603050405020304" pitchFamily="18" charset="0"/>
                <a:cs typeface="Times New Roman" panose="02020603050405020304" pitchFamily="18" charset="0"/>
              </a:rPr>
              <a:t>Iz pristigle pošte - djeca majkama (ovim raspolažemo uz suglasnost zatvorenica)…</a:t>
            </a:r>
          </a:p>
          <a:p>
            <a:endParaRPr lang="hr-HR" sz="2400" dirty="0">
              <a:latin typeface="Times New Roman" panose="02020603050405020304" pitchFamily="18" charset="0"/>
              <a:cs typeface="Times New Roman" panose="02020603050405020304" pitchFamily="18" charset="0"/>
            </a:endParaRPr>
          </a:p>
          <a:p>
            <a:endParaRPr lang="hr-HR" dirty="0">
              <a:latin typeface="Times New Roman" panose="02020603050405020304" pitchFamily="18" charset="0"/>
              <a:cs typeface="Times New Roman" panose="02020603050405020304" pitchFamily="18" charset="0"/>
            </a:endParaRPr>
          </a:p>
        </p:txBody>
      </p:sp>
      <p:pic>
        <p:nvPicPr>
          <p:cNvPr id="6" name="Slika 5" descr="C:\Users\kvukovic\Pictures\MASKICE Božić i dječji crteži 2020-11-24\0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836712"/>
            <a:ext cx="3916045" cy="2640330"/>
          </a:xfrm>
          <a:prstGeom prst="rect">
            <a:avLst/>
          </a:prstGeom>
          <a:noFill/>
          <a:ln>
            <a:noFill/>
          </a:ln>
        </p:spPr>
      </p:pic>
      <p:pic>
        <p:nvPicPr>
          <p:cNvPr id="7" name="Slika 6" descr="C:\Users\kvukovic\Pictures\MASKICE Božić i dječji crteži 2020-11-24\01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42" y="3717032"/>
            <a:ext cx="3916045" cy="2722245"/>
          </a:xfrm>
          <a:prstGeom prst="rect">
            <a:avLst/>
          </a:prstGeom>
          <a:noFill/>
          <a:ln>
            <a:noFill/>
          </a:ln>
        </p:spPr>
      </p:pic>
    </p:spTree>
    <p:extLst>
      <p:ext uri="{BB962C8B-B14F-4D97-AF65-F5344CB8AC3E}">
        <p14:creationId xmlns:p14="http://schemas.microsoft.com/office/powerpoint/2010/main" val="374377642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C:\Users\kvukovic\Pictures\MASKICE Božić i dječji crteži 2020-11-24\0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04664"/>
            <a:ext cx="4248472" cy="5904656"/>
          </a:xfrm>
          <a:prstGeom prst="rect">
            <a:avLst/>
          </a:prstGeom>
          <a:noFill/>
          <a:ln>
            <a:noFill/>
          </a:ln>
        </p:spPr>
      </p:pic>
      <p:pic>
        <p:nvPicPr>
          <p:cNvPr id="3" name="Slika 2" descr="C:\Users\kvukovic\Pictures\MASKICE Božić i dječji crteži 2020-11-24\0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69971" y="1034165"/>
            <a:ext cx="5400601" cy="4645651"/>
          </a:xfrm>
          <a:prstGeom prst="rect">
            <a:avLst/>
          </a:prstGeom>
          <a:noFill/>
          <a:ln>
            <a:noFill/>
          </a:ln>
        </p:spPr>
      </p:pic>
    </p:spTree>
    <p:extLst>
      <p:ext uri="{BB962C8B-B14F-4D97-AF65-F5344CB8AC3E}">
        <p14:creationId xmlns:p14="http://schemas.microsoft.com/office/powerpoint/2010/main" val="20704353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descr="C:\Users\kvukovic\Pictures\MASKICE Božić i dječji crteži 2020-11-24\014.jpg"/>
          <p:cNvPicPr/>
          <p:nvPr/>
        </p:nvPicPr>
        <p:blipFill rotWithShape="1">
          <a:blip r:embed="rId2" cstate="print">
            <a:extLst>
              <a:ext uri="{28A0092B-C50C-407E-A947-70E740481C1C}">
                <a14:useLocalDpi xmlns:a14="http://schemas.microsoft.com/office/drawing/2010/main" val="0"/>
              </a:ext>
            </a:extLst>
          </a:blip>
          <a:srcRect r="97"/>
          <a:stretch/>
        </p:blipFill>
        <p:spPr bwMode="auto">
          <a:xfrm>
            <a:off x="2339752" y="260648"/>
            <a:ext cx="4248472" cy="6019125"/>
          </a:xfrm>
          <a:prstGeom prst="rect">
            <a:avLst/>
          </a:prstGeom>
          <a:noFill/>
          <a:ln>
            <a:noFill/>
          </a:ln>
        </p:spPr>
      </p:pic>
    </p:spTree>
    <p:extLst>
      <p:ext uri="{BB962C8B-B14F-4D97-AF65-F5344CB8AC3E}">
        <p14:creationId xmlns:p14="http://schemas.microsoft.com/office/powerpoint/2010/main" val="13507695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C:\Users\kvukovic\Pictures\MASKICE Božić i dječji crteži 2020-11-24\001.jpg"/>
          <p:cNvPicPr>
            <a:picLocks noGrp="1"/>
          </p:cNvPicPr>
          <p:nvPr>
            <p:ph idx="1"/>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532551" y="1988840"/>
            <a:ext cx="4176464" cy="3384376"/>
          </a:xfrm>
          <a:prstGeom prst="rect">
            <a:avLst/>
          </a:prstGeom>
          <a:noFill/>
          <a:ln>
            <a:noFill/>
          </a:ln>
        </p:spPr>
      </p:pic>
      <p:pic>
        <p:nvPicPr>
          <p:cNvPr id="5" name="Slika 4" descr="C:\Users\kvukovic\Pictures\2020-04\20200420_09330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53241" y="1786505"/>
            <a:ext cx="3429006" cy="3744416"/>
          </a:xfrm>
          <a:prstGeom prst="rect">
            <a:avLst/>
          </a:prstGeom>
          <a:noFill/>
          <a:ln>
            <a:noFill/>
          </a:ln>
        </p:spPr>
      </p:pic>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0" name="Pravokutnik 9"/>
          <p:cNvSpPr/>
          <p:nvPr/>
        </p:nvSpPr>
        <p:spPr>
          <a:xfrm>
            <a:off x="107504" y="601186"/>
            <a:ext cx="8784976" cy="646331"/>
          </a:xfrm>
          <a:prstGeom prst="rect">
            <a:avLst/>
          </a:prstGeom>
        </p:spPr>
        <p:txBody>
          <a:bodyPr wrap="square">
            <a:spAutoFit/>
          </a:bodyPr>
          <a:lstStyle/>
          <a:p>
            <a:pPr lvl="0" eaLnBrk="0" fontAlgn="base" hangingPunct="0">
              <a:spcBef>
                <a:spcPct val="0"/>
              </a:spcBef>
              <a:spcAft>
                <a:spcPct val="0"/>
              </a:spcAft>
            </a:pPr>
            <a:r>
              <a:rPr lang="hr-HR" altLang="sr-Latn-RS" dirty="0">
                <a:latin typeface="Times New Roman" panose="02020603050405020304" pitchFamily="18" charset="0"/>
                <a:ea typeface="Calibri" panose="020F0502020204030204" pitchFamily="34" charset="0"/>
                <a:cs typeface="Times New Roman" panose="02020603050405020304" pitchFamily="18" charset="0"/>
              </a:rPr>
              <a:t>U Krojačkoj radionici sašile su za</a:t>
            </a:r>
            <a:r>
              <a:rPr lang="hr-HR" altLang="sr-Latn-RS" dirty="0">
                <a:latin typeface="Calibri" panose="020F0502020204030204" pitchFamily="34" charset="0"/>
                <a:ea typeface="Calibri" panose="020F0502020204030204" pitchFamily="34" charset="0"/>
                <a:cs typeface="Times New Roman" panose="02020603050405020304" pitchFamily="18" charset="0"/>
              </a:rPr>
              <a:t>š</a:t>
            </a:r>
            <a:r>
              <a:rPr lang="hr-HR" altLang="sr-Latn-RS" dirty="0">
                <a:latin typeface="Times New Roman" panose="02020603050405020304" pitchFamily="18" charset="0"/>
                <a:ea typeface="Calibri" panose="020F0502020204030204" pitchFamily="34" charset="0"/>
                <a:cs typeface="Times New Roman" panose="02020603050405020304" pitchFamily="18" charset="0"/>
              </a:rPr>
              <a:t>titne maske, a zatim na Odjelima izvezle Božićne motive, te ih je svaka zatvorenica kao poklon poslati kući - djeci ili članovima obitelji </a:t>
            </a:r>
            <a:r>
              <a:rPr lang="hr-HR" altLang="sr-Latn-RS" dirty="0">
                <a:latin typeface="Calibri" panose="020F0502020204030204" pitchFamily="34" charset="0"/>
                <a:ea typeface="Calibri" panose="020F0502020204030204" pitchFamily="34" charset="0"/>
                <a:cs typeface="Times New Roman" panose="02020603050405020304" pitchFamily="18" charset="0"/>
              </a:rPr>
              <a:t>…</a:t>
            </a:r>
            <a:endParaRPr lang="hr-HR" altLang="sr-Latn-RS" sz="2800" dirty="0">
              <a:latin typeface="Arial" panose="020B0604020202020204" pitchFamily="34" charset="0"/>
            </a:endParaRPr>
          </a:p>
        </p:txBody>
      </p:sp>
    </p:spTree>
    <p:extLst>
      <p:ext uri="{BB962C8B-B14F-4D97-AF65-F5344CB8AC3E}">
        <p14:creationId xmlns:p14="http://schemas.microsoft.com/office/powerpoint/2010/main" val="70713158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
            <a:ext cx="8229600" cy="692695"/>
          </a:xfrm>
        </p:spPr>
        <p:txBody>
          <a:bodyPr/>
          <a:lstStyle/>
          <a:p>
            <a:pPr algn="l"/>
            <a:r>
              <a:rPr lang="hr-HR" sz="2400" b="1" dirty="0">
                <a:solidFill>
                  <a:srgbClr val="FFFF00"/>
                </a:solidFill>
                <a:latin typeface="Times New Roman" panose="02020603050405020304" pitchFamily="18" charset="0"/>
                <a:cs typeface="Times New Roman" panose="02020603050405020304" pitchFamily="18" charset="0"/>
              </a:rPr>
              <a:t>Što radi viši stručni savjetnik za tretman?</a:t>
            </a:r>
          </a:p>
        </p:txBody>
      </p:sp>
      <p:sp>
        <p:nvSpPr>
          <p:cNvPr id="3" name="Rezervirano mjesto sadržaja 2"/>
          <p:cNvSpPr>
            <a:spLocks noGrp="1"/>
          </p:cNvSpPr>
          <p:nvPr>
            <p:ph idx="1"/>
          </p:nvPr>
        </p:nvSpPr>
        <p:spPr>
          <a:xfrm>
            <a:off x="457200" y="620688"/>
            <a:ext cx="8229600" cy="5904656"/>
          </a:xfrm>
        </p:spPr>
        <p:txBody>
          <a:bodyPr/>
          <a:lstStyle/>
          <a:p>
            <a:pPr>
              <a:buFontTx/>
              <a:buChar char="-"/>
            </a:pPr>
            <a:r>
              <a:rPr lang="hr-HR" sz="1800" dirty="0">
                <a:latin typeface="Times New Roman" panose="02020603050405020304" pitchFamily="18" charset="0"/>
                <a:cs typeface="Times New Roman" panose="02020603050405020304" pitchFamily="18" charset="0"/>
              </a:rPr>
              <a:t>u neposrednom je radu sa zatvorenicama,</a:t>
            </a:r>
          </a:p>
          <a:p>
            <a:pPr>
              <a:buFontTx/>
              <a:buChar char="-"/>
            </a:pPr>
            <a:r>
              <a:rPr lang="hr-HR" sz="1800" dirty="0">
                <a:latin typeface="Times New Roman" panose="02020603050405020304" pitchFamily="18" charset="0"/>
                <a:cs typeface="Times New Roman" panose="02020603050405020304" pitchFamily="18" charset="0"/>
              </a:rPr>
              <a:t>provodi, preispituje i procjenjuje program izvršavanja,</a:t>
            </a:r>
          </a:p>
          <a:p>
            <a:pPr>
              <a:buFontTx/>
              <a:buChar char="-"/>
            </a:pPr>
            <a:r>
              <a:rPr lang="hr-HR" sz="1800" dirty="0">
                <a:latin typeface="Times New Roman" panose="02020603050405020304" pitchFamily="18" charset="0"/>
                <a:cs typeface="Times New Roman" panose="02020603050405020304" pitchFamily="18" charset="0"/>
              </a:rPr>
              <a:t>predlaže vrstu i opseg pogodnosti, </a:t>
            </a:r>
          </a:p>
          <a:p>
            <a:pPr>
              <a:buFontTx/>
              <a:buChar char="-"/>
            </a:pPr>
            <a:r>
              <a:rPr lang="hr-HR" sz="1800" dirty="0">
                <a:latin typeface="Times New Roman" panose="02020603050405020304" pitchFamily="18" charset="0"/>
                <a:cs typeface="Times New Roman" panose="02020603050405020304" pitchFamily="18" charset="0"/>
              </a:rPr>
              <a:t>predlaže obveze zatvorenica tijekom korištenja pogodnosti izlazaka iz Kaznionice,</a:t>
            </a:r>
          </a:p>
          <a:p>
            <a:pPr>
              <a:buFontTx/>
              <a:buChar char="-"/>
            </a:pPr>
            <a:r>
              <a:rPr lang="hr-HR" sz="1800" dirty="0">
                <a:latin typeface="Times New Roman" panose="02020603050405020304" pitchFamily="18" charset="0"/>
                <a:cs typeface="Times New Roman" panose="02020603050405020304" pitchFamily="18" charset="0"/>
              </a:rPr>
              <a:t>izrađuje izvješća i mišljenja u svezi premještaja, uvjetnih otpusta, pomilovanja, prekida kazne i sl. </a:t>
            </a:r>
          </a:p>
          <a:p>
            <a:pPr>
              <a:buFontTx/>
              <a:buChar char="-"/>
            </a:pPr>
            <a:r>
              <a:rPr lang="hr-HR" sz="1800" dirty="0">
                <a:latin typeface="Times New Roman" panose="02020603050405020304" pitchFamily="18" charset="0"/>
                <a:cs typeface="Times New Roman" panose="02020603050405020304" pitchFamily="18" charset="0"/>
              </a:rPr>
              <a:t>odgovara na podneske zatvorenica (očitovanja),</a:t>
            </a:r>
          </a:p>
          <a:p>
            <a:pPr>
              <a:buFontTx/>
              <a:buChar char="-"/>
            </a:pPr>
            <a:r>
              <a:rPr lang="hr-HR" sz="1800" dirty="0">
                <a:latin typeface="Times New Roman" panose="02020603050405020304" pitchFamily="18" charset="0"/>
                <a:cs typeface="Times New Roman" panose="02020603050405020304" pitchFamily="18" charset="0"/>
              </a:rPr>
              <a:t>vodi TTS i neposredno surađuje sa službenicima drugih odjela koji sudjeluju u provedbi programa izvršavanja,</a:t>
            </a:r>
          </a:p>
          <a:p>
            <a:pPr>
              <a:buFontTx/>
              <a:buChar char="-"/>
            </a:pPr>
            <a:r>
              <a:rPr lang="hr-HR" sz="1800" dirty="0">
                <a:latin typeface="Times New Roman" panose="02020603050405020304" pitchFamily="18" charset="0"/>
                <a:cs typeface="Times New Roman" panose="02020603050405020304" pitchFamily="18" charset="0"/>
              </a:rPr>
              <a:t>unosi podatke u ZPIS - </a:t>
            </a:r>
            <a:r>
              <a:rPr lang="hr-HR" sz="1800" dirty="0" err="1">
                <a:latin typeface="Times New Roman" panose="02020603050405020304" pitchFamily="18" charset="0"/>
                <a:cs typeface="Times New Roman" panose="02020603050405020304" pitchFamily="18" charset="0"/>
              </a:rPr>
              <a:t>osobnik</a:t>
            </a:r>
            <a:r>
              <a:rPr lang="hr-HR" sz="1800" dirty="0">
                <a:latin typeface="Times New Roman" panose="02020603050405020304" pitchFamily="18" charset="0"/>
                <a:cs typeface="Times New Roman" panose="02020603050405020304" pitchFamily="18" charset="0"/>
              </a:rPr>
              <a:t> i druge evidencije zatvorenica,</a:t>
            </a:r>
          </a:p>
          <a:p>
            <a:pPr>
              <a:buFontTx/>
              <a:buChar char="-"/>
            </a:pPr>
            <a:r>
              <a:rPr lang="hr-HR" sz="1800" dirty="0">
                <a:latin typeface="Times New Roman" panose="02020603050405020304" pitchFamily="18" charset="0"/>
                <a:cs typeface="Times New Roman" panose="02020603050405020304" pitchFamily="18" charset="0"/>
              </a:rPr>
              <a:t>neposredno provodi posebne programe,</a:t>
            </a:r>
          </a:p>
          <a:p>
            <a:pPr>
              <a:buFontTx/>
              <a:buChar char="-"/>
            </a:pPr>
            <a:r>
              <a:rPr lang="hr-HR" sz="1800" dirty="0">
                <a:latin typeface="Times New Roman" panose="02020603050405020304" pitchFamily="18" charset="0"/>
                <a:cs typeface="Times New Roman" panose="02020603050405020304" pitchFamily="18" charset="0"/>
              </a:rPr>
              <a:t>sudjeluje u organiziranju i provođenju aktivnosti slobodnog vremena,</a:t>
            </a:r>
          </a:p>
          <a:p>
            <a:pPr>
              <a:buFontTx/>
              <a:buChar char="-"/>
            </a:pPr>
            <a:r>
              <a:rPr lang="hr-HR" sz="1800" dirty="0">
                <a:latin typeface="Times New Roman" panose="02020603050405020304" pitchFamily="18" charset="0"/>
                <a:cs typeface="Times New Roman" panose="02020603050405020304" pitchFamily="18" charset="0"/>
              </a:rPr>
              <a:t>obavlja poslove u svezi pripreme </a:t>
            </a:r>
            <a:r>
              <a:rPr lang="hr-HR" sz="1800" dirty="0" err="1">
                <a:latin typeface="Times New Roman" panose="02020603050405020304" pitchFamily="18" charset="0"/>
                <a:cs typeface="Times New Roman" panose="02020603050405020304" pitchFamily="18" charset="0"/>
              </a:rPr>
              <a:t>poslijepenalnog</a:t>
            </a:r>
            <a:r>
              <a:rPr lang="hr-HR" sz="1800" dirty="0">
                <a:latin typeface="Times New Roman" panose="02020603050405020304" pitchFamily="18" charset="0"/>
                <a:cs typeface="Times New Roman" panose="02020603050405020304" pitchFamily="18" charset="0"/>
              </a:rPr>
              <a:t> prihvata,</a:t>
            </a:r>
          </a:p>
          <a:p>
            <a:pPr>
              <a:buFontTx/>
              <a:buChar char="-"/>
            </a:pPr>
            <a:r>
              <a:rPr lang="hr-HR" sz="1800" dirty="0">
                <a:latin typeface="Times New Roman" panose="02020603050405020304" pitchFamily="18" charset="0"/>
                <a:cs typeface="Times New Roman" panose="02020603050405020304" pitchFamily="18" charset="0"/>
              </a:rPr>
              <a:t>kontaktira s obitelji zatvorenica,</a:t>
            </a:r>
          </a:p>
          <a:p>
            <a:pPr>
              <a:buFontTx/>
              <a:buChar char="-"/>
            </a:pPr>
            <a:r>
              <a:rPr lang="hr-HR" sz="1800" dirty="0">
                <a:latin typeface="Times New Roman" panose="02020603050405020304" pitchFamily="18" charset="0"/>
                <a:cs typeface="Times New Roman" panose="02020603050405020304" pitchFamily="18" charset="0"/>
              </a:rPr>
              <a:t>sudjeluje u izradi statističkih i drugih izvješća,</a:t>
            </a:r>
          </a:p>
          <a:p>
            <a:pPr>
              <a:buFontTx/>
              <a:buChar char="-"/>
            </a:pPr>
            <a:r>
              <a:rPr lang="hr-HR" sz="1800" dirty="0">
                <a:latin typeface="Times New Roman" panose="02020603050405020304" pitchFamily="18" charset="0"/>
                <a:cs typeface="Times New Roman" panose="02020603050405020304" pitchFamily="18" charset="0"/>
              </a:rPr>
              <a:t>nadzire poštu zatvorenica (zatvoreni uvjeti).</a:t>
            </a:r>
          </a:p>
          <a:p>
            <a:pPr>
              <a:buFontTx/>
              <a:buChar char="-"/>
            </a:pPr>
            <a:endParaRPr lang="hr-H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496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268760"/>
            <a:ext cx="7128792" cy="4608512"/>
          </a:xfrm>
          <a:prstGeom prst="rect">
            <a:avLst/>
          </a:prstGeom>
        </p:spPr>
      </p:pic>
      <p:sp>
        <p:nvSpPr>
          <p:cNvPr id="3" name="TekstniOkvir 2"/>
          <p:cNvSpPr txBox="1"/>
          <p:nvPr/>
        </p:nvSpPr>
        <p:spPr>
          <a:xfrm>
            <a:off x="971600" y="476672"/>
            <a:ext cx="9566494" cy="369332"/>
          </a:xfrm>
          <a:prstGeom prst="rect">
            <a:avLst/>
          </a:prstGeom>
          <a:noFill/>
        </p:spPr>
        <p:txBody>
          <a:bodyPr wrap="square" rtlCol="0">
            <a:spAutoFit/>
          </a:bodyPr>
          <a:lstStyle/>
          <a:p>
            <a:r>
              <a:rPr lang="hr-HR" dirty="0">
                <a:latin typeface="Times New Roman" panose="02020603050405020304" pitchFamily="18" charset="0"/>
                <a:cs typeface="Times New Roman" panose="02020603050405020304" pitchFamily="18" charset="0"/>
              </a:rPr>
              <a:t>IZDVOJENI ODJEL ZATVORENOG ODJELA ZA ZATVORENIKE – „ORLJAVA”</a:t>
            </a:r>
          </a:p>
        </p:txBody>
      </p:sp>
    </p:spTree>
    <p:extLst>
      <p:ext uri="{BB962C8B-B14F-4D97-AF65-F5344CB8AC3E}">
        <p14:creationId xmlns:p14="http://schemas.microsoft.com/office/powerpoint/2010/main" val="13403703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1560" y="321300"/>
            <a:ext cx="8229600" cy="1235491"/>
          </a:xfrm>
        </p:spPr>
        <p:txBody>
          <a:bodyPr/>
          <a:lstStyle/>
          <a:p>
            <a:r>
              <a:rPr lang="hr-HR" sz="3200" b="1" dirty="0">
                <a:solidFill>
                  <a:srgbClr val="FFFF00"/>
                </a:solidFill>
                <a:latin typeface="Times New Roman" panose="02020603050405020304" pitchFamily="18" charset="0"/>
                <a:cs typeface="Times New Roman" panose="02020603050405020304" pitchFamily="18" charset="0"/>
              </a:rPr>
              <a:t>PROGRAM IZVRŠAVANJA</a:t>
            </a:r>
            <a:br>
              <a:rPr lang="hr-HR" sz="2400" b="1" dirty="0">
                <a:solidFill>
                  <a:srgbClr val="FFFF00"/>
                </a:solidFill>
                <a:latin typeface="Times New Roman" panose="02020603050405020304" pitchFamily="18" charset="0"/>
                <a:cs typeface="Times New Roman" panose="02020603050405020304" pitchFamily="18" charset="0"/>
              </a:rPr>
            </a:br>
            <a:endParaRPr lang="hr-HR" sz="2400" dirty="0"/>
          </a:p>
        </p:txBody>
      </p:sp>
      <p:sp>
        <p:nvSpPr>
          <p:cNvPr id="3" name="Rezervirano mjesto sadržaja 2"/>
          <p:cNvSpPr>
            <a:spLocks noGrp="1"/>
          </p:cNvSpPr>
          <p:nvPr>
            <p:ph idx="1"/>
          </p:nvPr>
        </p:nvSpPr>
        <p:spPr>
          <a:xfrm>
            <a:off x="251520" y="1556792"/>
            <a:ext cx="8712968" cy="4574133"/>
          </a:xfrm>
        </p:spPr>
        <p:txBody>
          <a:bodyPr/>
          <a:lstStyle/>
          <a:p>
            <a:pPr algn="just"/>
            <a:r>
              <a:rPr lang="hr-HR" sz="2400" dirty="0">
                <a:latin typeface="Times New Roman" panose="02020603050405020304" pitchFamily="18" charset="0"/>
                <a:cs typeface="Times New Roman" panose="02020603050405020304" pitchFamily="18" charset="0"/>
              </a:rPr>
              <a:t>Radi ispunjavanja svrhe izvršavanja kazne zatvora za zatvorenicu se donosi program izvršavanja, a sastoji se od psihosocijalnih, socijalno–pedagoških, obrazovnih, radnih, okupacijskih, zdravstvenih i sigurnosnih postupaka primjerenih rizicima, potrebama i osobinama zatvorenika, usklađenih s mogućnostima kaznionice.</a:t>
            </a:r>
          </a:p>
          <a:p>
            <a:pPr algn="just"/>
            <a:endParaRPr lang="hr-HR" sz="2400" dirty="0"/>
          </a:p>
        </p:txBody>
      </p:sp>
    </p:spTree>
    <p:extLst>
      <p:ext uri="{BB962C8B-B14F-4D97-AF65-F5344CB8AC3E}">
        <p14:creationId xmlns:p14="http://schemas.microsoft.com/office/powerpoint/2010/main" val="19785199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179512" y="116632"/>
            <a:ext cx="8856984" cy="6967364"/>
          </a:xfrm>
          <a:prstGeom prst="rect">
            <a:avLst/>
          </a:prstGeom>
          <a:noFill/>
        </p:spPr>
        <p:txBody>
          <a:bodyPr wrap="square" rtlCol="0">
            <a:spAutoFit/>
          </a:bodyPr>
          <a:lstStyle/>
          <a:p>
            <a:pPr algn="just"/>
            <a:r>
              <a:rPr lang="hr-HR" dirty="0">
                <a:solidFill>
                  <a:srgbClr val="FFFF00"/>
                </a:solidFill>
                <a:latin typeface="Times New Roman" panose="02020603050405020304" pitchFamily="18" charset="0"/>
                <a:cs typeface="Times New Roman" panose="02020603050405020304" pitchFamily="18" charset="0"/>
              </a:rPr>
              <a:t>Sadrži slijedeće elemente:</a:t>
            </a:r>
          </a:p>
          <a:p>
            <a:pPr algn="just"/>
            <a:endParaRPr lang="hr-HR" dirty="0">
              <a:solidFill>
                <a:srgbClr val="FFFF0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hr-HR" dirty="0">
                <a:latin typeface="Times New Roman" panose="02020603050405020304" pitchFamily="18" charset="0"/>
                <a:cs typeface="Times New Roman" panose="02020603050405020304" pitchFamily="18" charset="0"/>
              </a:rPr>
              <a:t>opće podatke o rasporedu na zatvorenički odjel i u </a:t>
            </a:r>
            <a:r>
              <a:rPr lang="hr-HR" dirty="0" err="1">
                <a:latin typeface="Times New Roman" panose="02020603050405020304" pitchFamily="18" charset="0"/>
                <a:cs typeface="Times New Roman" panose="02020603050405020304" pitchFamily="18" charset="0"/>
              </a:rPr>
              <a:t>tretmansku</a:t>
            </a:r>
            <a:r>
              <a:rPr lang="hr-HR" dirty="0">
                <a:latin typeface="Times New Roman" panose="02020603050405020304" pitchFamily="18" charset="0"/>
                <a:cs typeface="Times New Roman" panose="02020603050405020304" pitchFamily="18" charset="0"/>
              </a:rPr>
              <a:t> skupinu</a:t>
            </a:r>
          </a:p>
          <a:p>
            <a:pPr marL="342900" indent="-342900" algn="just">
              <a:buFont typeface="+mj-lt"/>
              <a:buAutoNum type="arabicPeriod"/>
            </a:pPr>
            <a:r>
              <a:rPr lang="hr-HR" dirty="0">
                <a:latin typeface="Times New Roman" panose="02020603050405020304" pitchFamily="18" charset="0"/>
                <a:cs typeface="Times New Roman" panose="02020603050405020304" pitchFamily="18" charset="0"/>
              </a:rPr>
              <a:t>napomene vezane uz zdravstveno stanje i potrebnu zdravstvenu skrb, uključujući psihijatrijsku skrb</a:t>
            </a:r>
          </a:p>
          <a:p>
            <a:pPr marL="342900" indent="-342900" algn="just">
              <a:buFont typeface="+mj-lt"/>
              <a:buAutoNum type="arabicPeriod"/>
            </a:pPr>
            <a:r>
              <a:rPr lang="hr-HR" dirty="0">
                <a:latin typeface="Times New Roman" panose="02020603050405020304" pitchFamily="18" charset="0"/>
                <a:cs typeface="Times New Roman" panose="02020603050405020304" pitchFamily="18" charset="0"/>
              </a:rPr>
              <a:t>procijenjenu vrstu i razinu sigurnosnih rizika za vrijeme izvršavanja kazne zatvora, kao što su rizik vezan uz samoozljeđivanje, suicid, bijeg, zlouporabu sredstava ovisnosti, napad na službene osobe ili druge zatvorenike, te rizik od potencijalne viktimizacije od strane drugih zatvorenika, te mjere i postupke koji će se primijeniti za smanjivanje ovih rizika</a:t>
            </a:r>
          </a:p>
          <a:p>
            <a:pPr marL="342900" indent="-342900" algn="just">
              <a:buFont typeface="+mj-lt"/>
              <a:buAutoNum type="arabicPeriod"/>
            </a:pPr>
            <a:r>
              <a:rPr lang="hr-HR" dirty="0">
                <a:latin typeface="Times New Roman" panose="02020603050405020304" pitchFamily="18" charset="0"/>
                <a:cs typeface="Times New Roman" panose="02020603050405020304" pitchFamily="18" charset="0"/>
              </a:rPr>
              <a:t>procijenjenu vrstu i razinu kriminogenih rizika: rizik od općeg i specijalnog kriminalnog povrata, rizik od zlouporabe pogodnosti češćih dodira s vanjskim svijetom, te rizik od ozbiljne štete za pojedinca, grupu i /ili društvenu zajednicu tijekom boravka izvan kaznionice, odnosno zatvora, odnosno nakon otpusta s izdržavanja kazne zatvora</a:t>
            </a:r>
          </a:p>
          <a:p>
            <a:pPr marL="342900" indent="-342900" algn="just">
              <a:buFont typeface="+mj-lt"/>
              <a:buAutoNum type="arabicPeriod"/>
            </a:pPr>
            <a:r>
              <a:rPr lang="hr-HR" dirty="0">
                <a:latin typeface="Times New Roman" panose="02020603050405020304" pitchFamily="18" charset="0"/>
                <a:cs typeface="Times New Roman" panose="02020603050405020304" pitchFamily="18" charset="0"/>
              </a:rPr>
              <a:t>procijenjene </a:t>
            </a:r>
            <a:r>
              <a:rPr lang="hr-HR" dirty="0" err="1">
                <a:latin typeface="Times New Roman" panose="02020603050405020304" pitchFamily="18" charset="0"/>
                <a:cs typeface="Times New Roman" panose="02020603050405020304" pitchFamily="18" charset="0"/>
              </a:rPr>
              <a:t>tretmanske</a:t>
            </a:r>
            <a:r>
              <a:rPr lang="hr-HR" dirty="0">
                <a:latin typeface="Times New Roman" panose="02020603050405020304" pitchFamily="18" charset="0"/>
                <a:cs typeface="Times New Roman" panose="02020603050405020304" pitchFamily="18" charset="0"/>
              </a:rPr>
              <a:t> potrebe, primarno vezane uz kriminogene rizike</a:t>
            </a:r>
          </a:p>
          <a:p>
            <a:pPr marL="342900" indent="-342900" algn="just">
              <a:buFont typeface="+mj-lt"/>
              <a:buAutoNum type="arabicPeriod"/>
            </a:pPr>
            <a:r>
              <a:rPr lang="hr-HR" dirty="0">
                <a:latin typeface="Times New Roman" panose="02020603050405020304" pitchFamily="18" charset="0"/>
                <a:cs typeface="Times New Roman" panose="02020603050405020304" pitchFamily="18" charset="0"/>
              </a:rPr>
              <a:t>ciljeve tretmana, voditelja provedbe programa izvršavanja i sudionike u provedbi</a:t>
            </a:r>
          </a:p>
          <a:p>
            <a:pPr marL="342900" indent="-342900" algn="just">
              <a:buFont typeface="+mj-lt"/>
              <a:buAutoNum type="arabicPeriod"/>
            </a:pPr>
            <a:r>
              <a:rPr lang="hr-HR" dirty="0">
                <a:latin typeface="Times New Roman" panose="02020603050405020304" pitchFamily="18" charset="0"/>
                <a:cs typeface="Times New Roman" panose="02020603050405020304" pitchFamily="18" charset="0"/>
              </a:rPr>
              <a:t>specijalizirane </a:t>
            </a:r>
            <a:r>
              <a:rPr lang="hr-HR" dirty="0" err="1">
                <a:latin typeface="Times New Roman" panose="02020603050405020304" pitchFamily="18" charset="0"/>
                <a:cs typeface="Times New Roman" panose="02020603050405020304" pitchFamily="18" charset="0"/>
              </a:rPr>
              <a:t>tretmanske</a:t>
            </a:r>
            <a:r>
              <a:rPr lang="hr-HR" dirty="0">
                <a:latin typeface="Times New Roman" panose="02020603050405020304" pitchFamily="18" charset="0"/>
                <a:cs typeface="Times New Roman" panose="02020603050405020304" pitchFamily="18" charset="0"/>
              </a:rPr>
              <a:t> intervencije i programe te metode i postupke koji će se primijeniti za realizaciju ciljeva tretmana, kao što su posebni programi tretmana, psihosocijalne i </a:t>
            </a:r>
            <a:r>
              <a:rPr lang="hr-HR" dirty="0" err="1">
                <a:latin typeface="Times New Roman" panose="02020603050405020304" pitchFamily="18" charset="0"/>
                <a:cs typeface="Times New Roman" panose="02020603050405020304" pitchFamily="18" charset="0"/>
              </a:rPr>
              <a:t>socijalnopedagoške</a:t>
            </a:r>
            <a:r>
              <a:rPr lang="hr-HR" dirty="0">
                <a:latin typeface="Times New Roman" panose="02020603050405020304" pitchFamily="18" charset="0"/>
                <a:cs typeface="Times New Roman" panose="02020603050405020304" pitchFamily="18" charset="0"/>
              </a:rPr>
              <a:t> intervencije te provođenje sigurnosnih mjera izrečenih uz kaznu zatvora</a:t>
            </a:r>
          </a:p>
          <a:p>
            <a:pPr marL="342900" indent="-342900">
              <a:buFont typeface="+mj-lt"/>
              <a:buAutoNum type="arabicPeriod"/>
            </a:pPr>
            <a:r>
              <a:rPr lang="hr-HR" dirty="0">
                <a:latin typeface="Times New Roman" panose="02020603050405020304" pitchFamily="18" charset="0"/>
                <a:cs typeface="Times New Roman" panose="02020603050405020304" pitchFamily="18" charset="0"/>
              </a:rPr>
              <a:t>opće </a:t>
            </a:r>
            <a:r>
              <a:rPr lang="hr-HR" dirty="0" err="1">
                <a:latin typeface="Times New Roman" panose="02020603050405020304" pitchFamily="18" charset="0"/>
                <a:cs typeface="Times New Roman" panose="02020603050405020304" pitchFamily="18" charset="0"/>
              </a:rPr>
              <a:t>tretmanske</a:t>
            </a:r>
            <a:r>
              <a:rPr lang="hr-HR" dirty="0">
                <a:latin typeface="Times New Roman" panose="02020603050405020304" pitchFamily="18" charset="0"/>
                <a:cs typeface="Times New Roman" panose="02020603050405020304" pitchFamily="18" charset="0"/>
              </a:rPr>
              <a:t> intervencije i programe te metode i postupke koji će se primijeniti za realizaciju ciljeva tretmana u svrhu smislenog i svrhovitog provođenja slobodnog vremena  u kaznenom tijelu u slijedećim područjima:  rad i radno - okupacijske aktivnosti, obrazovanje i slobodno vrijeme</a:t>
            </a:r>
          </a:p>
          <a:p>
            <a:pPr marL="342900" indent="-342900" algn="just">
              <a:buFont typeface="+mj-lt"/>
              <a:buAutoNum type="arabicPeriod"/>
            </a:pPr>
            <a:endParaRPr lang="hr-HR"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2020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395536" y="404664"/>
            <a:ext cx="8417689" cy="1754326"/>
          </a:xfrm>
          <a:prstGeom prst="rect">
            <a:avLst/>
          </a:prstGeom>
          <a:noFill/>
        </p:spPr>
        <p:txBody>
          <a:bodyPr wrap="none" rtlCol="0">
            <a:spAutoFit/>
          </a:bodyPr>
          <a:lstStyle/>
          <a:p>
            <a:endParaRPr lang="hr-HR" dirty="0">
              <a:latin typeface="Times New Roman" panose="02020603050405020304" pitchFamily="18" charset="0"/>
              <a:cs typeface="Times New Roman" panose="02020603050405020304" pitchFamily="18" charset="0"/>
            </a:endParaRPr>
          </a:p>
          <a:p>
            <a:r>
              <a:rPr lang="hr-HR" dirty="0">
                <a:latin typeface="Times New Roman" panose="02020603050405020304" pitchFamily="18" charset="0"/>
                <a:cs typeface="Times New Roman" panose="02020603050405020304" pitchFamily="18" charset="0"/>
              </a:rPr>
              <a:t>9. podatke o osobama s kojima će zatvorenica kontaktirati za vrijeme izdržavanja kazne: </a:t>
            </a:r>
          </a:p>
          <a:p>
            <a:r>
              <a:rPr lang="hr-HR" dirty="0">
                <a:latin typeface="Times New Roman" panose="02020603050405020304" pitchFamily="18" charset="0"/>
                <a:cs typeface="Times New Roman" panose="02020603050405020304" pitchFamily="18" charset="0"/>
              </a:rPr>
              <a:t>     članovi obitelji, druge osobe koje mogu biti izvor pomoći i podrške</a:t>
            </a:r>
          </a:p>
          <a:p>
            <a:r>
              <a:rPr lang="hr-HR" dirty="0">
                <a:latin typeface="Times New Roman" panose="02020603050405020304" pitchFamily="18" charset="0"/>
                <a:cs typeface="Times New Roman" panose="02020603050405020304" pitchFamily="18" charset="0"/>
              </a:rPr>
              <a:t>10. druge napomene (zabrana kontakta, obavljanja djelatnosti i sl.)</a:t>
            </a:r>
          </a:p>
          <a:p>
            <a:r>
              <a:rPr lang="hr-HR" dirty="0">
                <a:latin typeface="Times New Roman" panose="02020603050405020304" pitchFamily="18" charset="0"/>
                <a:cs typeface="Times New Roman" panose="02020603050405020304" pitchFamily="18" charset="0"/>
              </a:rPr>
              <a:t>11. plan pripreme za otpust i organizacije </a:t>
            </a:r>
            <a:r>
              <a:rPr lang="hr-HR" dirty="0" err="1">
                <a:latin typeface="Times New Roman" panose="02020603050405020304" pitchFamily="18" charset="0"/>
                <a:cs typeface="Times New Roman" panose="02020603050405020304" pitchFamily="18" charset="0"/>
              </a:rPr>
              <a:t>poslijepenalne</a:t>
            </a:r>
            <a:r>
              <a:rPr lang="hr-HR" dirty="0">
                <a:latin typeface="Times New Roman" panose="02020603050405020304" pitchFamily="18" charset="0"/>
                <a:cs typeface="Times New Roman" panose="02020603050405020304" pitchFamily="18" charset="0"/>
              </a:rPr>
              <a:t> zaštite</a:t>
            </a:r>
          </a:p>
          <a:p>
            <a:pPr marL="285750" indent="-285750">
              <a:buFontTx/>
              <a:buChar char="-"/>
            </a:pPr>
            <a:endParaRPr lang="hr-HR" dirty="0">
              <a:latin typeface="Times New Roman" panose="02020603050405020304" pitchFamily="18" charset="0"/>
              <a:cs typeface="Times New Roman" panose="02020603050405020304" pitchFamily="18" charset="0"/>
            </a:endParaRPr>
          </a:p>
        </p:txBody>
      </p:sp>
      <p:sp>
        <p:nvSpPr>
          <p:cNvPr id="3" name="TekstniOkvir 2"/>
          <p:cNvSpPr txBox="1"/>
          <p:nvPr/>
        </p:nvSpPr>
        <p:spPr>
          <a:xfrm>
            <a:off x="251520" y="2852936"/>
            <a:ext cx="8496944" cy="3444020"/>
          </a:xfrm>
          <a:prstGeom prst="rect">
            <a:avLst/>
          </a:prstGeom>
          <a:noFill/>
        </p:spPr>
        <p:txBody>
          <a:bodyPr wrap="square" rtlCol="0">
            <a:spAutoFit/>
          </a:bodyPr>
          <a:lstStyle/>
          <a:p>
            <a:pPr algn="just">
              <a:buFont typeface="Wingdings" panose="05000000000000000000" pitchFamily="2" charset="2"/>
              <a:buChar char="Ø"/>
              <a:defRPr/>
            </a:pPr>
            <a:r>
              <a:rPr lang="hr-HR" dirty="0">
                <a:latin typeface="Times New Roman" panose="02020603050405020304" pitchFamily="18" charset="0"/>
                <a:cs typeface="Times New Roman" panose="02020603050405020304" pitchFamily="18" charset="0"/>
              </a:rPr>
              <a:t>Žene su, za razliku od muškaraca, zainteresiranije za </a:t>
            </a:r>
            <a:r>
              <a:rPr lang="hr-HR" dirty="0" err="1">
                <a:latin typeface="Times New Roman" panose="02020603050405020304" pitchFamily="18" charset="0"/>
                <a:cs typeface="Times New Roman" panose="02020603050405020304" pitchFamily="18" charset="0"/>
              </a:rPr>
              <a:t>interpersonalne</a:t>
            </a:r>
            <a:r>
              <a:rPr lang="hr-HR" dirty="0">
                <a:latin typeface="Times New Roman" panose="02020603050405020304" pitchFamily="18" charset="0"/>
                <a:cs typeface="Times New Roman" panose="02020603050405020304" pitchFamily="18" charset="0"/>
              </a:rPr>
              <a:t> odnose, izražavanje emocija ili otvoreniju komunikaciju, a poznato je da žene u zatvorima stvaraju neku vrstu „</a:t>
            </a:r>
            <a:r>
              <a:rPr lang="hr-HR" dirty="0" err="1">
                <a:latin typeface="Times New Roman" panose="02020603050405020304" pitchFamily="18" charset="0"/>
                <a:cs typeface="Times New Roman" panose="02020603050405020304" pitchFamily="18" charset="0"/>
              </a:rPr>
              <a:t>pseudoobiteljskih</a:t>
            </a:r>
            <a:r>
              <a:rPr lang="hr-HR" dirty="0">
                <a:latin typeface="Times New Roman" panose="02020603050405020304" pitchFamily="18" charset="0"/>
                <a:cs typeface="Times New Roman" panose="02020603050405020304" pitchFamily="18" charset="0"/>
              </a:rPr>
              <a:t>” odnosa.</a:t>
            </a:r>
          </a:p>
          <a:p>
            <a:pPr algn="just">
              <a:defRPr/>
            </a:pPr>
            <a:endParaRPr lang="hr-HR"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defRPr/>
            </a:pPr>
            <a:r>
              <a:rPr lang="hr-HR" altLang="zh-CN" dirty="0">
                <a:latin typeface="Times New Roman" panose="02020603050405020304" pitchFamily="18" charset="0"/>
                <a:cs typeface="Times New Roman" panose="02020603050405020304" pitchFamily="18" charset="0"/>
              </a:rPr>
              <a:t>Tretman zatvorenica treba biti osjetljiviji te posebno usmjeren na specifična životna iskustva i uloge.</a:t>
            </a:r>
          </a:p>
          <a:p>
            <a:pPr>
              <a:lnSpc>
                <a:spcPct val="90000"/>
              </a:lnSpc>
              <a:buFont typeface="Wingdings" panose="05000000000000000000" pitchFamily="2" charset="2"/>
              <a:buChar char="Ø"/>
              <a:defRPr/>
            </a:pPr>
            <a:endParaRPr lang="hr-HR" altLang="zh-CN"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defRPr/>
            </a:pPr>
            <a:r>
              <a:rPr lang="hr-HR" altLang="zh-CN" dirty="0">
                <a:latin typeface="Times New Roman" panose="02020603050405020304" pitchFamily="18" charset="0"/>
                <a:cs typeface="Times New Roman" panose="02020603050405020304" pitchFamily="18" charset="0"/>
              </a:rPr>
              <a:t>Mnogi smatraju da bi stil upravljanja u ženskim zatvorima trebao biti </a:t>
            </a:r>
            <a:r>
              <a:rPr lang="hr-HR" altLang="zh-CN" u="sng" dirty="0">
                <a:latin typeface="Times New Roman" panose="02020603050405020304" pitchFamily="18" charset="0"/>
                <a:cs typeface="Times New Roman" panose="02020603050405020304" pitchFamily="18" charset="0"/>
              </a:rPr>
              <a:t>manje autoritaran</a:t>
            </a:r>
            <a:r>
              <a:rPr lang="hr-HR" altLang="zh-CN" dirty="0">
                <a:latin typeface="Times New Roman" panose="02020603050405020304" pitchFamily="18" charset="0"/>
                <a:cs typeface="Times New Roman" panose="02020603050405020304" pitchFamily="18" charset="0"/>
              </a:rPr>
              <a:t>, jer je neprijeporno da je u ženskim zatvorima manje fizičkog nasilja.</a:t>
            </a:r>
          </a:p>
          <a:p>
            <a:pPr algn="just">
              <a:lnSpc>
                <a:spcPct val="90000"/>
              </a:lnSpc>
              <a:buFont typeface="Wingdings" panose="05000000000000000000" pitchFamily="2" charset="2"/>
              <a:buChar char="Ø"/>
              <a:defRPr/>
            </a:pPr>
            <a:endParaRPr lang="hr-HR" altLang="zh-CN"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defRPr/>
            </a:pPr>
            <a:r>
              <a:rPr lang="hr-HR" dirty="0">
                <a:latin typeface="Times New Roman" panose="02020603050405020304" pitchFamily="18" charset="0"/>
                <a:cs typeface="Times New Roman" panose="02020603050405020304" pitchFamily="18" charset="0"/>
              </a:rPr>
              <a:t>Zatvorenice su znatno uvjerenije od zatvorenika da će im iskustva zatvorskoga tretmana koristiti u vanjskom svijetu, a  osim toga, one imaju bolje izgrađenu mrežu društvenih veza unutar i izvan zatvora. </a:t>
            </a:r>
          </a:p>
        </p:txBody>
      </p:sp>
      <p:sp>
        <p:nvSpPr>
          <p:cNvPr id="4" name="TekstniOkvir 3"/>
          <p:cNvSpPr txBox="1"/>
          <p:nvPr/>
        </p:nvSpPr>
        <p:spPr>
          <a:xfrm>
            <a:off x="179513" y="1988840"/>
            <a:ext cx="8691420" cy="646331"/>
          </a:xfrm>
          <a:prstGeom prst="rect">
            <a:avLst/>
          </a:prstGeom>
          <a:noFill/>
        </p:spPr>
        <p:txBody>
          <a:bodyPr wrap="square" rtlCol="0">
            <a:spAutoFit/>
          </a:bodyPr>
          <a:lstStyle/>
          <a:p>
            <a:pPr algn="ctr"/>
            <a:endParaRPr lang="hr-HR" b="1" dirty="0">
              <a:solidFill>
                <a:srgbClr val="E7EC1A"/>
              </a:solidFill>
              <a:latin typeface="Times New Roman" panose="02020603050405020304" pitchFamily="18" charset="0"/>
              <a:cs typeface="Times New Roman" panose="02020603050405020304" pitchFamily="18" charset="0"/>
            </a:endParaRPr>
          </a:p>
          <a:p>
            <a:pPr algn="ctr"/>
            <a:r>
              <a:rPr lang="hr-HR" b="1" dirty="0">
                <a:solidFill>
                  <a:srgbClr val="E7EC1A"/>
                </a:solidFill>
                <a:latin typeface="Times New Roman" panose="02020603050405020304" pitchFamily="18" charset="0"/>
                <a:cs typeface="Times New Roman" panose="02020603050405020304" pitchFamily="18" charset="0"/>
              </a:rPr>
              <a:t>SPECIFIČNOSTI  PROGRAMA IZVRŠAVANJA ZA ZATVORENICE</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8574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5701" y="476672"/>
            <a:ext cx="8229600" cy="634082"/>
          </a:xfrm>
        </p:spPr>
        <p:txBody>
          <a:bodyPr/>
          <a:lstStyle/>
          <a:p>
            <a:r>
              <a:rPr lang="hr-HR" sz="2800" b="1" dirty="0">
                <a:solidFill>
                  <a:srgbClr val="FFFF00"/>
                </a:solidFill>
              </a:rPr>
              <a:t>TRETMAN ZATVORENIKA ODVIJA SE  KROZ:</a:t>
            </a:r>
            <a:br>
              <a:rPr lang="hr-HR" dirty="0"/>
            </a:br>
            <a:endParaRPr lang="hr-HR" dirty="0"/>
          </a:p>
        </p:txBody>
      </p:sp>
      <p:sp>
        <p:nvSpPr>
          <p:cNvPr id="3" name="Rezervirano mjesto teksta 2"/>
          <p:cNvSpPr>
            <a:spLocks noGrp="1"/>
          </p:cNvSpPr>
          <p:nvPr>
            <p:ph type="body" idx="1"/>
          </p:nvPr>
        </p:nvSpPr>
        <p:spPr>
          <a:xfrm>
            <a:off x="467544" y="980728"/>
            <a:ext cx="4040188" cy="639762"/>
          </a:xfrm>
        </p:spPr>
        <p:txBody>
          <a:bodyPr/>
          <a:lstStyle/>
          <a:p>
            <a:endParaRPr lang="hr-HR" altLang="sr-Latn-RS" dirty="0"/>
          </a:p>
          <a:p>
            <a:r>
              <a:rPr lang="hr-HR" dirty="0"/>
              <a:t>OPĆE PROGRAME</a:t>
            </a:r>
          </a:p>
        </p:txBody>
      </p:sp>
      <p:sp>
        <p:nvSpPr>
          <p:cNvPr id="5" name="Rezervirano mjesto sadržaja 4"/>
          <p:cNvSpPr>
            <a:spLocks noGrp="1"/>
          </p:cNvSpPr>
          <p:nvPr>
            <p:ph sz="half" idx="2"/>
          </p:nvPr>
        </p:nvSpPr>
        <p:spPr>
          <a:xfrm>
            <a:off x="457200" y="1620490"/>
            <a:ext cx="3898776" cy="4976862"/>
          </a:xfrm>
        </p:spPr>
        <p:txBody>
          <a:bodyPr/>
          <a:lstStyle/>
          <a:p>
            <a:r>
              <a:rPr lang="hr-HR" altLang="sr-Latn-RS" sz="2000" dirty="0">
                <a:latin typeface="Times New Roman" panose="02020603050405020304" pitchFamily="18" charset="0"/>
                <a:cs typeface="Times New Roman" panose="02020603050405020304" pitchFamily="18" charset="0"/>
              </a:rPr>
              <a:t>U kaznionicama i zatvorima organizirane su različite aktivnosti kroz koje se ocjenjuju postignuća zatvorenika u pojedinom segmentu te procjenjuje uspješnost provedbe programa izvršavanja: radni angažman, organizirano provođenje slobodnog vremena, obrazovanje, individualni i grupni </a:t>
            </a:r>
            <a:r>
              <a:rPr lang="hr-HR" altLang="sr-Latn-RS" sz="2000" dirty="0" err="1">
                <a:latin typeface="Times New Roman" panose="02020603050405020304" pitchFamily="18" charset="0"/>
                <a:cs typeface="Times New Roman" panose="02020603050405020304" pitchFamily="18" charset="0"/>
              </a:rPr>
              <a:t>tretmanski</a:t>
            </a:r>
            <a:r>
              <a:rPr lang="hr-HR" altLang="sr-Latn-RS" sz="2000" dirty="0">
                <a:latin typeface="Times New Roman" panose="02020603050405020304" pitchFamily="18" charset="0"/>
                <a:cs typeface="Times New Roman" panose="02020603050405020304" pitchFamily="18" charset="0"/>
              </a:rPr>
              <a:t> rad. </a:t>
            </a:r>
          </a:p>
          <a:p>
            <a:pPr>
              <a:buFont typeface="Wingdings" panose="05000000000000000000" pitchFamily="2" charset="2"/>
              <a:buChar char="Ø"/>
            </a:pPr>
            <a:r>
              <a:rPr lang="hr-HR" altLang="sr-Latn-RS" sz="2000" dirty="0">
                <a:solidFill>
                  <a:srgbClr val="FFFF00"/>
                </a:solidFill>
                <a:latin typeface="Times New Roman" panose="02020603050405020304" pitchFamily="18" charset="0"/>
                <a:cs typeface="Times New Roman" panose="02020603050405020304" pitchFamily="18" charset="0"/>
              </a:rPr>
              <a:t>Opći programi tretmana primjenjuju se prema svim zatvorenicima</a:t>
            </a:r>
            <a:r>
              <a:rPr lang="hr-HR" altLang="sr-Latn-RS" sz="2000" dirty="0">
                <a:latin typeface="Times New Roman" panose="02020603050405020304" pitchFamily="18" charset="0"/>
                <a:cs typeface="Times New Roman" panose="02020603050405020304" pitchFamily="18" charset="0"/>
              </a:rPr>
              <a:t>. </a:t>
            </a:r>
          </a:p>
          <a:p>
            <a:endParaRPr lang="hr-HR" sz="2000" dirty="0">
              <a:latin typeface="Times New Roman" panose="02020603050405020304" pitchFamily="18" charset="0"/>
              <a:cs typeface="Times New Roman" panose="02020603050405020304" pitchFamily="18" charset="0"/>
            </a:endParaRPr>
          </a:p>
        </p:txBody>
      </p:sp>
      <p:sp>
        <p:nvSpPr>
          <p:cNvPr id="4" name="Rezervirano mjesto teksta 3"/>
          <p:cNvSpPr>
            <a:spLocks noGrp="1"/>
          </p:cNvSpPr>
          <p:nvPr>
            <p:ph type="body" sz="quarter" idx="3"/>
          </p:nvPr>
        </p:nvSpPr>
        <p:spPr>
          <a:xfrm>
            <a:off x="4645025" y="980729"/>
            <a:ext cx="4041775" cy="639762"/>
          </a:xfrm>
        </p:spPr>
        <p:txBody>
          <a:bodyPr/>
          <a:lstStyle/>
          <a:p>
            <a:r>
              <a:rPr lang="hr-HR" dirty="0"/>
              <a:t>POSEBNE PROGRAME</a:t>
            </a:r>
          </a:p>
        </p:txBody>
      </p:sp>
      <p:sp>
        <p:nvSpPr>
          <p:cNvPr id="6" name="Rezervirano mjesto sadržaja 5"/>
          <p:cNvSpPr>
            <a:spLocks noGrp="1"/>
          </p:cNvSpPr>
          <p:nvPr>
            <p:ph sz="quarter" idx="4"/>
          </p:nvPr>
        </p:nvSpPr>
        <p:spPr>
          <a:xfrm>
            <a:off x="4728152" y="1692501"/>
            <a:ext cx="4041775" cy="4890432"/>
          </a:xfrm>
        </p:spPr>
        <p:txBody>
          <a:bodyPr/>
          <a:lstStyle/>
          <a:p>
            <a:r>
              <a:rPr lang="hr-HR" altLang="sr-Latn-RS" sz="1800" dirty="0">
                <a:latin typeface="Times New Roman" panose="02020603050405020304" pitchFamily="18" charset="0"/>
                <a:cs typeface="Times New Roman" panose="02020603050405020304" pitchFamily="18" charset="0"/>
              </a:rPr>
              <a:t>U kaznionicama i zatvorima organizira se provođenje posebnih programa tretmana u svrhu prilagodbe tretmana specifičnim </a:t>
            </a:r>
            <a:r>
              <a:rPr lang="hr-HR" altLang="sr-Latn-RS" sz="1800" dirty="0" err="1">
                <a:latin typeface="Times New Roman" panose="02020603050405020304" pitchFamily="18" charset="0"/>
                <a:cs typeface="Times New Roman" panose="02020603050405020304" pitchFamily="18" charset="0"/>
              </a:rPr>
              <a:t>tretmanskim</a:t>
            </a:r>
            <a:r>
              <a:rPr lang="hr-HR" altLang="sr-Latn-RS" sz="1800" dirty="0">
                <a:latin typeface="Times New Roman" panose="02020603050405020304" pitchFamily="18" charset="0"/>
                <a:cs typeface="Times New Roman" panose="02020603050405020304" pitchFamily="18" charset="0"/>
              </a:rPr>
              <a:t> potrebama zatvorenika. </a:t>
            </a:r>
          </a:p>
          <a:p>
            <a:r>
              <a:rPr lang="hr-HR" altLang="sr-Latn-RS" sz="1800" dirty="0">
                <a:latin typeface="Times New Roman" panose="02020603050405020304" pitchFamily="18" charset="0"/>
                <a:cs typeface="Times New Roman" panose="02020603050405020304" pitchFamily="18" charset="0"/>
              </a:rPr>
              <a:t>Ovi programi provode se individualno i/ili grupno. Kod velikog broja zatvorenika </a:t>
            </a:r>
            <a:r>
              <a:rPr lang="hr-HR" altLang="sr-Latn-RS" sz="1800" u="sng" dirty="0">
                <a:latin typeface="Times New Roman" panose="02020603050405020304" pitchFamily="18" charset="0"/>
                <a:cs typeface="Times New Roman" panose="02020603050405020304" pitchFamily="18" charset="0"/>
              </a:rPr>
              <a:t>upravo rezultati u ovim programima utječu na smanjivanje vjerojatnosti kriminalnog povrata i uspješniju resocijalizaciju u vlastitoj socijalnoj sredini. </a:t>
            </a:r>
          </a:p>
          <a:p>
            <a:pPr>
              <a:buFont typeface="Wingdings" panose="05000000000000000000" pitchFamily="2" charset="2"/>
              <a:buChar char="Ø"/>
            </a:pPr>
            <a:r>
              <a:rPr lang="hr-HR" altLang="sr-Latn-RS" sz="1800" dirty="0">
                <a:solidFill>
                  <a:srgbClr val="FFFF00"/>
                </a:solidFill>
                <a:latin typeface="Times New Roman" panose="02020603050405020304" pitchFamily="18" charset="0"/>
                <a:cs typeface="Times New Roman" panose="02020603050405020304" pitchFamily="18" charset="0"/>
              </a:rPr>
              <a:t>Ovi programi namijenjeni su specifičnim skupinama i utječu na dinamičke faktore rizičnosti zatvorenika*. </a:t>
            </a:r>
          </a:p>
          <a:p>
            <a:endParaRPr lang="hr-H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2996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251520" y="1"/>
            <a:ext cx="8784976" cy="6647974"/>
          </a:xfrm>
          <a:prstGeom prst="rect">
            <a:avLst/>
          </a:prstGeom>
        </p:spPr>
        <p:txBody>
          <a:bodyPr wrap="square">
            <a:spAutoFit/>
          </a:bodyPr>
          <a:lstStyle/>
          <a:p>
            <a:pPr marL="109728" algn="just"/>
            <a:endParaRPr lang="hr-HR" sz="2000" b="1" dirty="0">
              <a:solidFill>
                <a:srgbClr val="FFFF00"/>
              </a:solidFill>
              <a:latin typeface="Times New Roman" panose="02020603050405020304" pitchFamily="18" charset="0"/>
              <a:cs typeface="Times New Roman" panose="02020603050405020304" pitchFamily="18" charset="0"/>
            </a:endParaRPr>
          </a:p>
          <a:p>
            <a:pPr marL="109728" algn="just"/>
            <a:r>
              <a:rPr lang="hr-HR" sz="2400" b="1" dirty="0">
                <a:solidFill>
                  <a:srgbClr val="FFFF00"/>
                </a:solidFill>
                <a:latin typeface="Times New Roman" panose="02020603050405020304" pitchFamily="18" charset="0"/>
                <a:cs typeface="Times New Roman" panose="02020603050405020304" pitchFamily="18" charset="0"/>
              </a:rPr>
              <a:t>POSEBNI PROGRAMI TRETMANA</a:t>
            </a:r>
            <a:endParaRPr lang="hr-HR" sz="2400" dirty="0">
              <a:solidFill>
                <a:srgbClr val="FFFF00"/>
              </a:solidFill>
              <a:latin typeface="Times New Roman" panose="02020603050405020304" pitchFamily="18" charset="0"/>
              <a:cs typeface="Times New Roman" panose="02020603050405020304" pitchFamily="18" charset="0"/>
            </a:endParaRPr>
          </a:p>
          <a:p>
            <a:pPr marL="109728" indent="0" algn="just">
              <a:spcBef>
                <a:spcPts val="0"/>
              </a:spcBef>
              <a:buNone/>
            </a:pPr>
            <a:r>
              <a:rPr lang="hr-HR" sz="2000" b="1" dirty="0">
                <a:solidFill>
                  <a:schemeClr val="tx2"/>
                </a:solidFill>
                <a:latin typeface="Times New Roman" panose="02020603050405020304" pitchFamily="18" charset="0"/>
                <a:cs typeface="Times New Roman" panose="02020603050405020304" pitchFamily="18" charset="0"/>
              </a:rPr>
              <a:t>primjenjuju se prema specifičnim skupinama zatvorenika s ciljem smanjivanja rizika od ponovnog počinjenja kaznenog djela.</a:t>
            </a:r>
          </a:p>
          <a:p>
            <a:pPr marL="109728" indent="0" algn="just">
              <a:spcBef>
                <a:spcPts val="0"/>
              </a:spcBef>
              <a:buNone/>
            </a:pPr>
            <a:endParaRPr lang="hr-HR" sz="2400" b="1" u="sng" dirty="0">
              <a:solidFill>
                <a:schemeClr val="tx2"/>
              </a:solidFill>
              <a:latin typeface="Times New Roman" panose="02020603050405020304" pitchFamily="18" charset="0"/>
              <a:cs typeface="Times New Roman" panose="02020603050405020304" pitchFamily="18" charset="0"/>
            </a:endParaRPr>
          </a:p>
          <a:p>
            <a:pPr marL="395478" indent="-285750">
              <a:spcBef>
                <a:spcPts val="0"/>
              </a:spcBef>
              <a:buFont typeface="Wingdings" panose="05000000000000000000" pitchFamily="2" charset="2"/>
              <a:buChar char="Ø"/>
            </a:pPr>
            <a:r>
              <a:rPr lang="hr-HR" sz="2000" b="1" dirty="0">
                <a:solidFill>
                  <a:schemeClr val="tx2"/>
                </a:solidFill>
                <a:latin typeface="Times New Roman" panose="02020603050405020304" pitchFamily="18" charset="0"/>
                <a:cs typeface="Times New Roman" panose="02020603050405020304" pitchFamily="18" charset="0"/>
              </a:rPr>
              <a:t>TRETMAN OVISNIKA O DROGAMA: </a:t>
            </a:r>
            <a:r>
              <a:rPr lang="hr-HR" sz="2000" dirty="0">
                <a:solidFill>
                  <a:schemeClr val="tx2"/>
                </a:solidFill>
                <a:latin typeface="Times New Roman" panose="02020603050405020304" pitchFamily="18" charset="0"/>
                <a:cs typeface="Times New Roman" panose="02020603050405020304" pitchFamily="18" charset="0"/>
              </a:rPr>
              <a:t>program po modelu modificirane terapijske zajednice, odnosno klubova liječenih ovisnika (KLO) i Kognitivno – bihevioralni program </a:t>
            </a:r>
            <a:r>
              <a:rPr lang="hr-HR" sz="2000" b="1" dirty="0" err="1">
                <a:solidFill>
                  <a:schemeClr val="tx2"/>
                </a:solidFill>
                <a:latin typeface="Times New Roman" panose="02020603050405020304" pitchFamily="18" charset="0"/>
                <a:cs typeface="Times New Roman" panose="02020603050405020304" pitchFamily="18" charset="0"/>
              </a:rPr>
              <a:t>PORTOs</a:t>
            </a:r>
            <a:r>
              <a:rPr lang="hr-HR" sz="2000" b="1" dirty="0">
                <a:solidFill>
                  <a:schemeClr val="tx2"/>
                </a:solidFill>
                <a:latin typeface="Times New Roman" panose="02020603050405020304" pitchFamily="18" charset="0"/>
                <a:cs typeface="Times New Roman" panose="02020603050405020304" pitchFamily="18" charset="0"/>
              </a:rPr>
              <a:t> </a:t>
            </a:r>
            <a:r>
              <a:rPr lang="hr-HR" sz="2000" dirty="0">
                <a:solidFill>
                  <a:schemeClr val="tx2"/>
                </a:solidFill>
                <a:latin typeface="Times New Roman" panose="02020603050405020304" pitchFamily="18" charset="0"/>
                <a:cs typeface="Times New Roman" panose="02020603050405020304" pitchFamily="18" charset="0"/>
              </a:rPr>
              <a:t>(Prevencija ovisničkog recidivizma treningom i osnaživanjem) – u suradnji s Edukacijsko – rehabilitacijskim fakultetom.</a:t>
            </a:r>
          </a:p>
          <a:p>
            <a:pPr marL="109728" indent="0">
              <a:spcBef>
                <a:spcPts val="0"/>
              </a:spcBef>
              <a:buNone/>
            </a:pPr>
            <a:endParaRPr lang="hr-HR" sz="2000" dirty="0">
              <a:solidFill>
                <a:schemeClr val="tx2"/>
              </a:solidFill>
              <a:latin typeface="Times New Roman" panose="02020603050405020304" pitchFamily="18" charset="0"/>
              <a:cs typeface="Times New Roman" panose="02020603050405020304" pitchFamily="18" charset="0"/>
            </a:endParaRPr>
          </a:p>
          <a:p>
            <a:pPr marL="395478" indent="-285750" algn="just">
              <a:spcBef>
                <a:spcPts val="0"/>
              </a:spcBef>
              <a:buFont typeface="Wingdings" panose="05000000000000000000" pitchFamily="2" charset="2"/>
              <a:buChar char="Ø"/>
            </a:pPr>
            <a:r>
              <a:rPr lang="hr-HR" sz="2000" b="1" dirty="0">
                <a:solidFill>
                  <a:schemeClr val="tx2"/>
                </a:solidFill>
                <a:latin typeface="Times New Roman" panose="02020603050405020304" pitchFamily="18" charset="0"/>
                <a:cs typeface="Times New Roman" panose="02020603050405020304" pitchFamily="18" charset="0"/>
              </a:rPr>
              <a:t>TRETMAN OVISNIKA O ALKOHOLU: </a:t>
            </a:r>
            <a:r>
              <a:rPr lang="hr-HR" sz="2000" dirty="0">
                <a:solidFill>
                  <a:schemeClr val="tx2"/>
                </a:solidFill>
                <a:latin typeface="Times New Roman" panose="02020603050405020304" pitchFamily="18" charset="0"/>
                <a:cs typeface="Times New Roman" panose="02020603050405020304" pitchFamily="18" charset="0"/>
              </a:rPr>
              <a:t>program po modelu modificirane terapijske zajednice, odnosno klubova liječenih alkoholičara </a:t>
            </a:r>
            <a:r>
              <a:rPr lang="hr-HR" sz="2000" b="1" dirty="0">
                <a:solidFill>
                  <a:schemeClr val="tx2"/>
                </a:solidFill>
                <a:latin typeface="Times New Roman" panose="02020603050405020304" pitchFamily="18" charset="0"/>
                <a:cs typeface="Times New Roman" panose="02020603050405020304" pitchFamily="18" charset="0"/>
              </a:rPr>
              <a:t>(KLA) </a:t>
            </a:r>
            <a:r>
              <a:rPr lang="hr-HR" sz="2000" dirty="0">
                <a:solidFill>
                  <a:schemeClr val="tx2"/>
                </a:solidFill>
                <a:latin typeface="Times New Roman" panose="02020603050405020304" pitchFamily="18" charset="0"/>
                <a:cs typeface="Times New Roman" panose="02020603050405020304" pitchFamily="18" charset="0"/>
              </a:rPr>
              <a:t>i Kognitivno – bihevioralni program TALK.</a:t>
            </a:r>
          </a:p>
          <a:p>
            <a:pPr marL="109728" indent="0" algn="just">
              <a:spcBef>
                <a:spcPts val="0"/>
              </a:spcBef>
              <a:buNone/>
            </a:pPr>
            <a:endParaRPr lang="hr-HR" sz="2000" dirty="0">
              <a:solidFill>
                <a:schemeClr val="tx2"/>
              </a:solidFill>
              <a:latin typeface="Times New Roman" panose="02020603050405020304" pitchFamily="18" charset="0"/>
              <a:cs typeface="Times New Roman" panose="02020603050405020304" pitchFamily="18" charset="0"/>
            </a:endParaRPr>
          </a:p>
          <a:p>
            <a:pPr marL="395478" indent="-285750" algn="just">
              <a:spcBef>
                <a:spcPts val="0"/>
              </a:spcBef>
              <a:buFont typeface="Wingdings" panose="05000000000000000000" pitchFamily="2" charset="2"/>
              <a:buChar char="Ø"/>
            </a:pPr>
            <a:r>
              <a:rPr lang="hr-HR" sz="2000" b="1" dirty="0">
                <a:solidFill>
                  <a:schemeClr val="tx2"/>
                </a:solidFill>
                <a:latin typeface="Times New Roman" panose="02020603050405020304" pitchFamily="18" charset="0"/>
                <a:cs typeface="Times New Roman" panose="02020603050405020304" pitchFamily="18" charset="0"/>
              </a:rPr>
              <a:t>TRETMAN POČINITELJA NASILNIH DELIKATA: </a:t>
            </a:r>
            <a:r>
              <a:rPr lang="hr-HR" sz="2000" dirty="0">
                <a:solidFill>
                  <a:schemeClr val="tx2"/>
                </a:solidFill>
                <a:latin typeface="Times New Roman" panose="02020603050405020304" pitchFamily="18" charset="0"/>
                <a:cs typeface="Times New Roman" panose="02020603050405020304" pitchFamily="18" charset="0"/>
              </a:rPr>
              <a:t>program </a:t>
            </a:r>
            <a:r>
              <a:rPr lang="hr-HR" sz="2000" b="1" dirty="0">
                <a:solidFill>
                  <a:schemeClr val="tx2"/>
                </a:solidFill>
                <a:latin typeface="Times New Roman" panose="02020603050405020304" pitchFamily="18" charset="0"/>
                <a:cs typeface="Times New Roman" panose="02020603050405020304" pitchFamily="18" charset="0"/>
              </a:rPr>
              <a:t>ART </a:t>
            </a:r>
            <a:r>
              <a:rPr lang="hr-HR" sz="2000" dirty="0">
                <a:solidFill>
                  <a:schemeClr val="tx2"/>
                </a:solidFill>
                <a:latin typeface="Times New Roman" panose="02020603050405020304" pitchFamily="18" charset="0"/>
                <a:cs typeface="Times New Roman" panose="02020603050405020304" pitchFamily="18" charset="0"/>
              </a:rPr>
              <a:t>(</a:t>
            </a:r>
            <a:r>
              <a:rPr lang="hr-HR" sz="2000" dirty="0" err="1">
                <a:solidFill>
                  <a:schemeClr val="tx2"/>
                </a:solidFill>
                <a:latin typeface="Times New Roman" panose="02020603050405020304" pitchFamily="18" charset="0"/>
                <a:cs typeface="Times New Roman" panose="02020603050405020304" pitchFamily="18" charset="0"/>
              </a:rPr>
              <a:t>eng</a:t>
            </a:r>
            <a:r>
              <a:rPr lang="hr-HR" sz="2000" dirty="0">
                <a:solidFill>
                  <a:schemeClr val="tx2"/>
                </a:solidFill>
                <a:latin typeface="Times New Roman" panose="02020603050405020304" pitchFamily="18" charset="0"/>
                <a:cs typeface="Times New Roman" panose="02020603050405020304" pitchFamily="18" charset="0"/>
              </a:rPr>
              <a:t>. „</a:t>
            </a:r>
            <a:r>
              <a:rPr lang="hr-HR" sz="2000" dirty="0" err="1">
                <a:solidFill>
                  <a:schemeClr val="tx2"/>
                </a:solidFill>
                <a:latin typeface="Times New Roman" panose="02020603050405020304" pitchFamily="18" charset="0"/>
                <a:cs typeface="Times New Roman" panose="02020603050405020304" pitchFamily="18" charset="0"/>
              </a:rPr>
              <a:t>Aggression</a:t>
            </a:r>
            <a:r>
              <a:rPr lang="hr-HR" sz="2000" dirty="0">
                <a:solidFill>
                  <a:schemeClr val="tx2"/>
                </a:solidFill>
                <a:latin typeface="Times New Roman" panose="02020603050405020304" pitchFamily="18" charset="0"/>
                <a:cs typeface="Times New Roman" panose="02020603050405020304" pitchFamily="18" charset="0"/>
              </a:rPr>
              <a:t> </a:t>
            </a:r>
            <a:r>
              <a:rPr lang="hr-HR" sz="2000" dirty="0" err="1">
                <a:solidFill>
                  <a:schemeClr val="tx2"/>
                </a:solidFill>
                <a:latin typeface="Times New Roman" panose="02020603050405020304" pitchFamily="18" charset="0"/>
                <a:cs typeface="Times New Roman" panose="02020603050405020304" pitchFamily="18" charset="0"/>
              </a:rPr>
              <a:t>Replacement</a:t>
            </a:r>
            <a:r>
              <a:rPr lang="hr-HR" sz="2000" dirty="0">
                <a:solidFill>
                  <a:schemeClr val="tx2"/>
                </a:solidFill>
                <a:latin typeface="Times New Roman" panose="02020603050405020304" pitchFamily="18" charset="0"/>
                <a:cs typeface="Times New Roman" panose="02020603050405020304" pitchFamily="18" charset="0"/>
              </a:rPr>
              <a:t> Training”) – trening kontrole agresivnog ponašanja i program psihosocijalnog tretmana počinitelja nasilja </a:t>
            </a:r>
            <a:r>
              <a:rPr lang="hr-HR" sz="2000" b="1" dirty="0">
                <a:solidFill>
                  <a:schemeClr val="tx2"/>
                </a:solidFill>
                <a:latin typeface="Times New Roman" panose="02020603050405020304" pitchFamily="18" charset="0"/>
                <a:cs typeface="Times New Roman" panose="02020603050405020304" pitchFamily="18" charset="0"/>
              </a:rPr>
              <a:t>(NAS) </a:t>
            </a:r>
            <a:r>
              <a:rPr lang="hr-HR" sz="2000" dirty="0">
                <a:solidFill>
                  <a:schemeClr val="tx2"/>
                </a:solidFill>
                <a:latin typeface="Times New Roman" panose="02020603050405020304" pitchFamily="18" charset="0"/>
                <a:cs typeface="Times New Roman" panose="02020603050405020304" pitchFamily="18" charset="0"/>
              </a:rPr>
              <a:t>– izvršavanje sigurnosne mjere obveznog psihosocijalnog tretmana propisane čl. 70 KZ RH.</a:t>
            </a:r>
          </a:p>
          <a:p>
            <a:pPr marL="395478" indent="-285750" algn="just">
              <a:spcBef>
                <a:spcPts val="0"/>
              </a:spcBef>
              <a:buFont typeface="Wingdings" panose="05000000000000000000" pitchFamily="2" charset="2"/>
              <a:buChar char="Ø"/>
            </a:pPr>
            <a:endParaRPr lang="hr-HR" sz="2000" dirty="0">
              <a:solidFill>
                <a:schemeClr val="tx2"/>
              </a:solidFill>
              <a:latin typeface="Times New Roman" panose="02020603050405020304" pitchFamily="18" charset="0"/>
              <a:cs typeface="Times New Roman" panose="02020603050405020304" pitchFamily="18" charset="0"/>
            </a:endParaRPr>
          </a:p>
          <a:p>
            <a:pPr marL="395478" indent="-285750" algn="just">
              <a:spcBef>
                <a:spcPts val="0"/>
              </a:spcBef>
              <a:buFont typeface="Wingdings" panose="05000000000000000000" pitchFamily="2" charset="2"/>
              <a:buChar char="Ø"/>
            </a:pPr>
            <a:endParaRPr lang="hr-HR" sz="2400" dirty="0">
              <a:solidFill>
                <a:schemeClr val="tx2"/>
              </a:solidFill>
              <a:latin typeface="Times New Roman" panose="02020603050405020304" pitchFamily="18" charset="0"/>
              <a:cs typeface="Times New Roman" panose="02020603050405020304" pitchFamily="18" charset="0"/>
            </a:endParaRPr>
          </a:p>
          <a:p>
            <a:pPr marL="395478" indent="-285750" algn="just">
              <a:spcBef>
                <a:spcPts val="0"/>
              </a:spcBef>
              <a:buFont typeface="Wingdings" panose="05000000000000000000" pitchFamily="2" charset="2"/>
              <a:buChar char="Ø"/>
            </a:pPr>
            <a:endParaRPr lang="hr-HR"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2543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utnik 6"/>
          <p:cNvSpPr/>
          <p:nvPr/>
        </p:nvSpPr>
        <p:spPr>
          <a:xfrm>
            <a:off x="179512" y="476672"/>
            <a:ext cx="8712968" cy="5632311"/>
          </a:xfrm>
          <a:prstGeom prst="rect">
            <a:avLst/>
          </a:prstGeom>
        </p:spPr>
        <p:txBody>
          <a:bodyPr wrap="square">
            <a:spAutoFit/>
          </a:bodyPr>
          <a:lstStyle/>
          <a:p>
            <a:pPr marL="395478" indent="-285750" algn="just">
              <a:spcBef>
                <a:spcPts val="0"/>
              </a:spcBef>
              <a:buFont typeface="Wingdings" panose="05000000000000000000" pitchFamily="2" charset="2"/>
              <a:buChar char="Ø"/>
            </a:pPr>
            <a:r>
              <a:rPr lang="hr-HR" sz="2400" b="1" dirty="0">
                <a:solidFill>
                  <a:schemeClr val="tx2"/>
                </a:solidFill>
                <a:latin typeface="Times New Roman" panose="02020603050405020304" pitchFamily="18" charset="0"/>
                <a:cs typeface="Times New Roman" panose="02020603050405020304" pitchFamily="18" charset="0"/>
              </a:rPr>
              <a:t>TRETMAN POČINITELJA SEKSUALNIH DELIKATA</a:t>
            </a:r>
            <a:r>
              <a:rPr lang="hr-HR" sz="2400" dirty="0">
                <a:solidFill>
                  <a:schemeClr val="tx2"/>
                </a:solidFill>
                <a:latin typeface="Times New Roman" panose="02020603050405020304" pitchFamily="18" charset="0"/>
                <a:cs typeface="Times New Roman" panose="02020603050405020304" pitchFamily="18" charset="0"/>
              </a:rPr>
              <a:t>: program pod nazivom „Prevencija recidivizma i kontrola impulzivnog ponašanja” </a:t>
            </a:r>
            <a:r>
              <a:rPr lang="hr-HR" sz="2400" b="1" dirty="0">
                <a:solidFill>
                  <a:schemeClr val="tx2"/>
                </a:solidFill>
                <a:latin typeface="Times New Roman" panose="02020603050405020304" pitchFamily="18" charset="0"/>
                <a:cs typeface="Times New Roman" panose="02020603050405020304" pitchFamily="18" charset="0"/>
              </a:rPr>
              <a:t>(PRIKIP).</a:t>
            </a:r>
          </a:p>
          <a:p>
            <a:pPr marL="109728" indent="0">
              <a:spcBef>
                <a:spcPts val="0"/>
              </a:spcBef>
              <a:buNone/>
            </a:pPr>
            <a:endParaRPr lang="hr-HR" sz="2400" b="1" u="sng" dirty="0">
              <a:solidFill>
                <a:schemeClr val="tx2"/>
              </a:solidFill>
              <a:latin typeface="Times New Roman" panose="02020603050405020304" pitchFamily="18" charset="0"/>
              <a:cs typeface="Times New Roman" panose="02020603050405020304" pitchFamily="18" charset="0"/>
            </a:endParaRPr>
          </a:p>
          <a:p>
            <a:pPr marL="395478" indent="-285750" algn="just">
              <a:spcBef>
                <a:spcPts val="0"/>
              </a:spcBef>
              <a:buFont typeface="Wingdings" panose="05000000000000000000" pitchFamily="2" charset="2"/>
              <a:buChar char="v"/>
            </a:pPr>
            <a:r>
              <a:rPr lang="hr-HR" sz="2400" b="1" dirty="0">
                <a:solidFill>
                  <a:schemeClr val="tx2"/>
                </a:solidFill>
                <a:latin typeface="Times New Roman" panose="02020603050405020304" pitchFamily="18" charset="0"/>
                <a:cs typeface="Times New Roman" panose="02020603050405020304" pitchFamily="18" charset="0"/>
              </a:rPr>
              <a:t>TRETMAN ZATVORENIKA S DIJAGNOSTICIRANIM PTSP-om</a:t>
            </a:r>
          </a:p>
          <a:p>
            <a:pPr marL="395478" indent="-285750" algn="just">
              <a:spcBef>
                <a:spcPts val="0"/>
              </a:spcBef>
              <a:buFont typeface="Wingdings" panose="05000000000000000000" pitchFamily="2" charset="2"/>
              <a:buChar char="v"/>
            </a:pPr>
            <a:endParaRPr lang="hr-HR" sz="2400" b="1" dirty="0">
              <a:solidFill>
                <a:schemeClr val="tx2"/>
              </a:solidFill>
              <a:latin typeface="Times New Roman" panose="02020603050405020304" pitchFamily="18" charset="0"/>
              <a:cs typeface="Times New Roman" panose="02020603050405020304" pitchFamily="18" charset="0"/>
            </a:endParaRPr>
          </a:p>
          <a:p>
            <a:pPr marL="452628" indent="-342900" algn="just">
              <a:buFont typeface="Wingdings" panose="05000000000000000000" pitchFamily="2" charset="2"/>
              <a:buChar char="v"/>
            </a:pPr>
            <a:r>
              <a:rPr lang="hr-HR" sz="2400" b="1" dirty="0">
                <a:solidFill>
                  <a:schemeClr val="tx2"/>
                </a:solidFill>
                <a:latin typeface="Times New Roman" panose="02020603050405020304" pitchFamily="18" charset="0"/>
                <a:cs typeface="Times New Roman" panose="02020603050405020304" pitchFamily="18" charset="0"/>
              </a:rPr>
              <a:t>TRETMAN SOCIJALNIH VJEŠTINA </a:t>
            </a:r>
            <a:r>
              <a:rPr lang="hr-HR" sz="2400" dirty="0">
                <a:solidFill>
                  <a:schemeClr val="tx2"/>
                </a:solidFill>
                <a:latin typeface="Times New Roman" panose="02020603050405020304" pitchFamily="18" charset="0"/>
                <a:cs typeface="Times New Roman" panose="02020603050405020304" pitchFamily="18" charset="0"/>
              </a:rPr>
              <a:t>pod nazivom (JUS – TSV jačanje unutarnje snage …) u suradnji s Edukacijsko – rehabilitacijskim fakultetom.</a:t>
            </a:r>
          </a:p>
          <a:p>
            <a:pPr marL="109728" indent="0">
              <a:spcBef>
                <a:spcPts val="0"/>
              </a:spcBef>
              <a:buNone/>
            </a:pPr>
            <a:endParaRPr lang="hr-HR" sz="2400" b="1" u="sng" dirty="0">
              <a:solidFill>
                <a:schemeClr val="tx2"/>
              </a:solidFill>
              <a:latin typeface="Times New Roman" panose="02020603050405020304" pitchFamily="18" charset="0"/>
              <a:cs typeface="Times New Roman" panose="02020603050405020304" pitchFamily="18" charset="0"/>
            </a:endParaRPr>
          </a:p>
          <a:p>
            <a:r>
              <a:rPr lang="hr-HR" sz="2400" b="1" dirty="0">
                <a:solidFill>
                  <a:schemeClr val="accent2"/>
                </a:solidFill>
                <a:latin typeface="Times New Roman" panose="02020603050405020304" pitchFamily="18" charset="0"/>
                <a:cs typeface="Times New Roman" panose="02020603050405020304" pitchFamily="18" charset="0"/>
              </a:rPr>
              <a:t>Od edukativno – razvojnih programa provode se:</a:t>
            </a:r>
          </a:p>
          <a:p>
            <a:pPr>
              <a:buFont typeface="Wingdings" panose="05000000000000000000" pitchFamily="2" charset="2"/>
              <a:buChar char="q"/>
            </a:pPr>
            <a:r>
              <a:rPr lang="hr-HR" sz="2400" b="1" dirty="0">
                <a:solidFill>
                  <a:schemeClr val="tx2"/>
                </a:solidFill>
                <a:latin typeface="Times New Roman" panose="02020603050405020304" pitchFamily="18" charset="0"/>
                <a:cs typeface="Times New Roman" panose="02020603050405020304" pitchFamily="18" charset="0"/>
              </a:rPr>
              <a:t>„Zatvorenik kao roditelj”</a:t>
            </a:r>
          </a:p>
          <a:p>
            <a:pPr>
              <a:buFont typeface="Wingdings" panose="05000000000000000000" pitchFamily="2" charset="2"/>
              <a:buChar char="q"/>
            </a:pPr>
            <a:r>
              <a:rPr lang="hr-HR" sz="2400" b="1" dirty="0">
                <a:solidFill>
                  <a:schemeClr val="tx2"/>
                </a:solidFill>
                <a:latin typeface="Times New Roman" panose="02020603050405020304" pitchFamily="18" charset="0"/>
                <a:cs typeface="Times New Roman" panose="02020603050405020304" pitchFamily="18" charset="0"/>
              </a:rPr>
              <a:t>„Vozač – čimbenik sigurnosti u prometu” </a:t>
            </a:r>
          </a:p>
          <a:p>
            <a:pPr>
              <a:buFont typeface="Wingdings" panose="05000000000000000000" pitchFamily="2" charset="2"/>
              <a:buChar char="q"/>
            </a:pPr>
            <a:endParaRPr lang="hr-HR"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7949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79513" y="332656"/>
            <a:ext cx="8747892" cy="5400600"/>
          </a:xfrm>
        </p:spPr>
        <p:txBody>
          <a:bodyPr/>
          <a:lstStyle/>
          <a:p>
            <a:pPr marL="457200" lvl="1" indent="0" defTabSz="912813" eaLnBrk="1" hangingPunct="1">
              <a:lnSpc>
                <a:spcPct val="80000"/>
              </a:lnSpc>
              <a:buClr>
                <a:schemeClr val="tx1"/>
              </a:buClr>
              <a:buNone/>
            </a:pPr>
            <a:r>
              <a:rPr lang="hr-HR" altLang="sr-Latn-RS" sz="2000" dirty="0">
                <a:latin typeface="Times New Roman" panose="02020603050405020304" pitchFamily="18" charset="0"/>
                <a:cs typeface="Times New Roman" panose="02020603050405020304" pitchFamily="18" charset="0"/>
              </a:rPr>
              <a:t>Za razne prigode,  a posebno povodom obilježavanja tjedna, odnosno mjeseca borbe protiv ovisnosti – zatvorenice pripremaju materijale za izložbe, na kojima se na različite načine prezentiraju sadržaji s naših grupnih susreta.</a:t>
            </a:r>
          </a:p>
        </p:txBody>
      </p:sp>
      <p:pic>
        <p:nvPicPr>
          <p:cNvPr id="21507" name="Picture 4" descr="DSC0038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9513" y="1268760"/>
            <a:ext cx="424847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SC00378"/>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44804" y="1844824"/>
            <a:ext cx="4248472" cy="460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0206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zervirano mjesto sadržaja 3" descr="005"/>
          <p:cNvPicPr>
            <a:picLocks noGrp="1"/>
          </p:cNvPicPr>
          <p:nvPr>
            <p:ph idx="1"/>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118763" y="0"/>
            <a:ext cx="8352928" cy="6858000"/>
          </a:xfrm>
          <a:prstGeom prst="rect">
            <a:avLst/>
          </a:prstGeom>
          <a:noFill/>
          <a:ln>
            <a:noFill/>
          </a:ln>
        </p:spPr>
      </p:pic>
    </p:spTree>
    <p:extLst>
      <p:ext uri="{BB962C8B-B14F-4D97-AF65-F5344CB8AC3E}">
        <p14:creationId xmlns:p14="http://schemas.microsoft.com/office/powerpoint/2010/main" val="90328976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p:cNvPicPr>
          <p:nvPr>
            <p:ph idx="1"/>
          </p:nvPr>
        </p:nvPicPr>
        <p:blipFill rotWithShape="1">
          <a:blip r:embed="rId2" cstate="print">
            <a:extLst>
              <a:ext uri="{28A0092B-C50C-407E-A947-70E740481C1C}">
                <a14:useLocalDpi xmlns:a14="http://schemas.microsoft.com/office/drawing/2010/main" val="0"/>
              </a:ext>
            </a:extLst>
          </a:blip>
          <a:srcRect l="130" t="186" r="144" b="106"/>
          <a:stretch/>
        </p:blipFill>
        <p:spPr bwMode="auto">
          <a:xfrm>
            <a:off x="251520" y="188640"/>
            <a:ext cx="8640960" cy="64087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556425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DSC003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45588"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5490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404664"/>
            <a:ext cx="5184576" cy="2592288"/>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654838"/>
            <a:ext cx="3600400" cy="2323885"/>
          </a:xfrm>
          <a:prstGeom prst="rect">
            <a:avLst/>
          </a:prstGeom>
        </p:spPr>
      </p:pic>
      <p:pic>
        <p:nvPicPr>
          <p:cNvPr id="4" name="Rezervirano mjesto sadržaja 5">
            <a:extLst>
              <a:ext uri="{FF2B5EF4-FFF2-40B4-BE49-F238E27FC236}">
                <a16:creationId xmlns:a16="http://schemas.microsoft.com/office/drawing/2014/main" id="{6AC5EC28-8FBA-4C24-9661-31D0EFED5F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356992"/>
            <a:ext cx="4248472" cy="2919579"/>
          </a:xfrm>
          <a:prstGeom prst="rect">
            <a:avLst/>
          </a:prstGeom>
        </p:spPr>
      </p:pic>
    </p:spTree>
    <p:extLst>
      <p:ext uri="{BB962C8B-B14F-4D97-AF65-F5344CB8AC3E}">
        <p14:creationId xmlns:p14="http://schemas.microsoft.com/office/powerpoint/2010/main" val="274645086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400" dirty="0">
                <a:solidFill>
                  <a:schemeClr val="tx2"/>
                </a:solidFill>
                <a:latin typeface="Times New Roman" panose="02020603050405020304" pitchFamily="18" charset="0"/>
                <a:cs typeface="Times New Roman" panose="02020603050405020304" pitchFamily="18" charset="0"/>
              </a:rPr>
              <a:t>Kroz razne projekte i programe kontinuirano surađujemo s raznim udrugama civilnog društva…</a:t>
            </a:r>
          </a:p>
        </p:txBody>
      </p:sp>
      <p:pic>
        <p:nvPicPr>
          <p:cNvPr id="6" name="Rezervirano mjesto sadržaja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16200000">
            <a:off x="3342132" y="3063247"/>
            <a:ext cx="2486606" cy="2962902"/>
          </a:xfrm>
        </p:spPr>
      </p:pic>
      <p:pic>
        <p:nvPicPr>
          <p:cNvPr id="4" name="Rezervirano mjesto sadržaja 3"/>
          <p:cNvPicPr>
            <a:picLocks noChangeAspect="1"/>
          </p:cNvPicPr>
          <p:nvPr/>
        </p:nvPicPr>
        <p:blipFill rotWithShape="1">
          <a:blip r:embed="rId3" cstate="screen">
            <a:extLst>
              <a:ext uri="{28A0092B-C50C-407E-A947-70E740481C1C}">
                <a14:useLocalDpi xmlns:a14="http://schemas.microsoft.com/office/drawing/2010/main"/>
              </a:ext>
            </a:extLst>
          </a:blip>
          <a:srcRect r="-2221"/>
          <a:stretch/>
        </p:blipFill>
        <p:spPr>
          <a:xfrm rot="5400000">
            <a:off x="149509" y="1342406"/>
            <a:ext cx="3024336" cy="2877045"/>
          </a:xfrm>
          <a:prstGeom prst="rect">
            <a:avLst/>
          </a:prstGeom>
        </p:spPr>
      </p:pic>
      <p:pic>
        <p:nvPicPr>
          <p:cNvPr id="5" name="Rezervirano mjesto sadržaja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243166" y="1193712"/>
            <a:ext cx="2610736" cy="2808311"/>
          </a:xfrm>
          <a:prstGeom prst="rect">
            <a:avLst/>
          </a:prstGeom>
        </p:spPr>
      </p:pic>
      <p:pic>
        <p:nvPicPr>
          <p:cNvPr id="7" name="Slika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7963706">
            <a:off x="1564652" y="4464747"/>
            <a:ext cx="2063247" cy="1145812"/>
          </a:xfrm>
          <a:prstGeom prst="rect">
            <a:avLst/>
          </a:prstGeom>
        </p:spPr>
      </p:pic>
      <p:pic>
        <p:nvPicPr>
          <p:cNvPr id="3" name="Slika 2"/>
          <p:cNvPicPr>
            <a:picLocks noChangeAspect="1"/>
          </p:cNvPicPr>
          <p:nvPr/>
        </p:nvPicPr>
        <p:blipFill rotWithShape="1">
          <a:blip r:embed="rId6" cstate="screen">
            <a:extLst>
              <a:ext uri="{28A0092B-C50C-407E-A947-70E740481C1C}">
                <a14:useLocalDpi xmlns:a14="http://schemas.microsoft.com/office/drawing/2010/main"/>
              </a:ext>
            </a:extLst>
          </a:blip>
          <a:srcRect l="-1129"/>
          <a:stretch/>
        </p:blipFill>
        <p:spPr>
          <a:xfrm rot="16200000">
            <a:off x="-12239" y="4108294"/>
            <a:ext cx="2129697" cy="1218136"/>
          </a:xfrm>
          <a:prstGeom prst="rect">
            <a:avLst/>
          </a:prstGeom>
        </p:spPr>
      </p:pic>
      <p:pic>
        <p:nvPicPr>
          <p:cNvPr id="8"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372199" y="3981313"/>
            <a:ext cx="2331513" cy="180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lika 8"/>
          <p:cNvPicPr/>
          <p:nvPr/>
        </p:nvPicPr>
        <p:blipFill>
          <a:blip r:embed="rId8" cstate="screen">
            <a:extLst>
              <a:ext uri="{28A0092B-C50C-407E-A947-70E740481C1C}">
                <a14:useLocalDpi xmlns:a14="http://schemas.microsoft.com/office/drawing/2010/main"/>
              </a:ext>
            </a:extLst>
          </a:blip>
          <a:stretch>
            <a:fillRect/>
          </a:stretch>
        </p:blipFill>
        <p:spPr>
          <a:xfrm>
            <a:off x="3145447" y="1262971"/>
            <a:ext cx="2811145" cy="2032635"/>
          </a:xfrm>
          <a:prstGeom prst="rect">
            <a:avLst/>
          </a:prstGeom>
        </p:spPr>
      </p:pic>
    </p:spTree>
    <p:extLst>
      <p:ext uri="{BB962C8B-B14F-4D97-AF65-F5344CB8AC3E}">
        <p14:creationId xmlns:p14="http://schemas.microsoft.com/office/powerpoint/2010/main" val="235062908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77003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niOkvir 6"/>
          <p:cNvSpPr txBox="1"/>
          <p:nvPr/>
        </p:nvSpPr>
        <p:spPr>
          <a:xfrm>
            <a:off x="251521" y="332656"/>
            <a:ext cx="8838325" cy="461665"/>
          </a:xfrm>
          <a:prstGeom prst="rect">
            <a:avLst/>
          </a:prstGeom>
          <a:noFill/>
        </p:spPr>
        <p:txBody>
          <a:bodyPr wrap="square" rtlCol="0">
            <a:spAutoFit/>
          </a:bodyPr>
          <a:lstStyle/>
          <a:p>
            <a:pPr lvl="0" algn="ctr"/>
            <a:r>
              <a:rPr lang="hr-HR" sz="2400" b="1" dirty="0">
                <a:solidFill>
                  <a:srgbClr val="FFFF00"/>
                </a:solidFill>
                <a:latin typeface="Times New Roman" panose="02020603050405020304" pitchFamily="18" charset="0"/>
                <a:cs typeface="Times New Roman" panose="02020603050405020304" pitchFamily="18" charset="0"/>
              </a:rPr>
              <a:t>SURADNJA S ORGANIZACIJAMA CIVILNOG DRUŠTVA</a:t>
            </a:r>
          </a:p>
        </p:txBody>
      </p:sp>
      <p:sp>
        <p:nvSpPr>
          <p:cNvPr id="8" name="TekstniOkvir 7"/>
          <p:cNvSpPr txBox="1"/>
          <p:nvPr/>
        </p:nvSpPr>
        <p:spPr>
          <a:xfrm>
            <a:off x="251521" y="1268760"/>
            <a:ext cx="8496944" cy="4647426"/>
          </a:xfrm>
          <a:prstGeom prst="rect">
            <a:avLst/>
          </a:prstGeom>
          <a:noFill/>
        </p:spPr>
        <p:txBody>
          <a:bodyPr wrap="square" rtlCol="0">
            <a:spAutoFit/>
          </a:bodyPr>
          <a:lstStyle/>
          <a:p>
            <a:endParaRPr lang="hr-HR"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sz="2000" dirty="0">
                <a:latin typeface="Times New Roman" panose="02020603050405020304" pitchFamily="18" charset="0"/>
                <a:cs typeface="Times New Roman" panose="02020603050405020304" pitchFamily="18" charset="0"/>
              </a:rPr>
              <a:t>Udruga za kreativni socijalni rad – aktualno provodi </a:t>
            </a:r>
            <a:r>
              <a:rPr lang="hr-HR" sz="2000" dirty="0" err="1">
                <a:latin typeface="Times New Roman" panose="02020603050405020304" pitchFamily="18" charset="0"/>
                <a:cs typeface="Times New Roman" panose="02020603050405020304" pitchFamily="18" charset="0"/>
              </a:rPr>
              <a:t>maindfulness</a:t>
            </a:r>
            <a:endParaRPr lang="hr-H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sz="2000" dirty="0">
                <a:latin typeface="Times New Roman" panose="02020603050405020304" pitchFamily="18" charset="0"/>
                <a:cs typeface="Times New Roman" panose="02020603050405020304" pitchFamily="18" charset="0"/>
              </a:rPr>
              <a:t>radionice</a:t>
            </a:r>
          </a:p>
          <a:p>
            <a:endParaRPr lang="hr-H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sz="2000" dirty="0">
                <a:latin typeface="Times New Roman" panose="02020603050405020304" pitchFamily="18" charset="0"/>
                <a:cs typeface="Times New Roman" panose="02020603050405020304" pitchFamily="18" charset="0"/>
              </a:rPr>
              <a:t>Udruga </a:t>
            </a:r>
            <a:r>
              <a:rPr lang="hr-HR" sz="2000" dirty="0" err="1">
                <a:latin typeface="Times New Roman" panose="02020603050405020304" pitchFamily="18" charset="0"/>
                <a:cs typeface="Times New Roman" panose="02020603050405020304" pitchFamily="18" charset="0"/>
              </a:rPr>
              <a:t>Skribonauti</a:t>
            </a:r>
            <a:endParaRPr lang="hr-H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hr-H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sz="2000" dirty="0">
                <a:latin typeface="Times New Roman" panose="02020603050405020304" pitchFamily="18" charset="0"/>
                <a:cs typeface="Times New Roman" panose="02020603050405020304" pitchFamily="18" charset="0"/>
              </a:rPr>
              <a:t>Liga za prevenciju ovisnosti iz Splita - provođenje projektnih aktivnosti - "Dok sam unutra da naučim nešto„ (financijsko savjetovanje, osposobljavanje za pomoćnog kuhara/kuharicu</a:t>
            </a:r>
          </a:p>
          <a:p>
            <a:pPr marL="171450" indent="-171450">
              <a:buFont typeface="Arial" panose="020B0604020202020204" pitchFamily="34" charset="0"/>
              <a:buChar char="•"/>
            </a:pPr>
            <a:endParaRPr lang="hr-HR" sz="20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hr-HR" sz="2000" dirty="0">
                <a:latin typeface="Times New Roman" panose="02020603050405020304" pitchFamily="18" charset="0"/>
                <a:cs typeface="Times New Roman" panose="02020603050405020304" pitchFamily="18" charset="0"/>
              </a:rPr>
              <a:t>Udruga „Pčelinjak” – edukacija i osposobljavanje za pčelara/pčelaricu</a:t>
            </a:r>
          </a:p>
          <a:p>
            <a:pPr marL="171450" indent="-171450">
              <a:buFont typeface="Arial" panose="020B0604020202020204" pitchFamily="34" charset="0"/>
              <a:buChar char="•"/>
            </a:pPr>
            <a:endParaRPr lang="hr-HR" sz="20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hr-HR" sz="20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hr-HR" sz="20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hr-HR" sz="2000" dirty="0">
                <a:latin typeface="Times New Roman" panose="02020603050405020304" pitchFamily="18" charset="0"/>
                <a:cs typeface="Times New Roman" panose="02020603050405020304" pitchFamily="18" charset="0"/>
              </a:rPr>
              <a:t>Provode se i programi za službenike, kroz razne edukacije.</a:t>
            </a:r>
          </a:p>
        </p:txBody>
      </p:sp>
    </p:spTree>
    <p:extLst>
      <p:ext uri="{BB962C8B-B14F-4D97-AF65-F5344CB8AC3E}">
        <p14:creationId xmlns:p14="http://schemas.microsoft.com/office/powerpoint/2010/main" val="400557545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827584" y="116633"/>
            <a:ext cx="7859216" cy="864095"/>
          </a:xfrm>
        </p:spPr>
        <p:txBody>
          <a:bodyPr>
            <a:normAutofit/>
          </a:bodyPr>
          <a:lstStyle/>
          <a:p>
            <a:pPr eaLnBrk="1" hangingPunct="1">
              <a:defRPr/>
            </a:pPr>
            <a:r>
              <a:rPr lang="hr-HR" u="sng" dirty="0">
                <a:solidFill>
                  <a:srgbClr val="E7EC1A"/>
                </a:solidFill>
                <a:latin typeface="Times New Roman" panose="02020603050405020304" pitchFamily="18" charset="0"/>
                <a:cs typeface="Times New Roman" panose="02020603050405020304" pitchFamily="18" charset="0"/>
              </a:rPr>
              <a:t>Radni angažman zatvorenica</a:t>
            </a:r>
          </a:p>
        </p:txBody>
      </p:sp>
      <p:sp>
        <p:nvSpPr>
          <p:cNvPr id="133123" name="Rectangle 3"/>
          <p:cNvSpPr>
            <a:spLocks noGrp="1" noChangeArrowheads="1"/>
          </p:cNvSpPr>
          <p:nvPr>
            <p:ph idx="1"/>
          </p:nvPr>
        </p:nvSpPr>
        <p:spPr>
          <a:xfrm>
            <a:off x="179512" y="836712"/>
            <a:ext cx="8507288" cy="5688632"/>
          </a:xfrm>
        </p:spPr>
        <p:txBody>
          <a:bodyPr/>
          <a:lstStyle/>
          <a:p>
            <a:pPr eaLnBrk="1" hangingPunct="1">
              <a:buFont typeface="Wingdings" pitchFamily="2" charset="2"/>
              <a:buNone/>
              <a:defRPr/>
            </a:pPr>
            <a:r>
              <a:rPr lang="hr-HR" sz="2400" dirty="0">
                <a:latin typeface="Times New Roman" panose="02020603050405020304" pitchFamily="18" charset="0"/>
                <a:cs typeface="Times New Roman" panose="02020603050405020304" pitchFamily="18" charset="0"/>
              </a:rPr>
              <a:t>Zatvorenicama se omogućuje rad u skladu s njihovim :</a:t>
            </a:r>
          </a:p>
          <a:p>
            <a:pPr eaLnBrk="1" hangingPunct="1">
              <a:defRPr/>
            </a:pPr>
            <a:r>
              <a:rPr lang="hr-HR" sz="2400" dirty="0">
                <a:latin typeface="Times New Roman" panose="02020603050405020304" pitchFamily="18" charset="0"/>
                <a:cs typeface="Times New Roman" panose="02020603050405020304" pitchFamily="18" charset="0"/>
              </a:rPr>
              <a:t>zdravstvenim sposobnostima, </a:t>
            </a:r>
          </a:p>
          <a:p>
            <a:pPr eaLnBrk="1" hangingPunct="1">
              <a:defRPr/>
            </a:pPr>
            <a:r>
              <a:rPr lang="hr-HR" sz="2400" dirty="0">
                <a:latin typeface="Times New Roman" panose="02020603050405020304" pitchFamily="18" charset="0"/>
                <a:cs typeface="Times New Roman" panose="02020603050405020304" pitchFamily="18" charset="0"/>
              </a:rPr>
              <a:t>stečenim znanjima i </a:t>
            </a:r>
          </a:p>
          <a:p>
            <a:pPr eaLnBrk="1" hangingPunct="1">
              <a:defRPr/>
            </a:pPr>
            <a:r>
              <a:rPr lang="hr-HR" sz="2400" dirty="0">
                <a:latin typeface="Times New Roman" panose="02020603050405020304" pitchFamily="18" charset="0"/>
                <a:cs typeface="Times New Roman" panose="02020603050405020304" pitchFamily="18" charset="0"/>
              </a:rPr>
              <a:t>mogućnostima Kaznionice</a:t>
            </a:r>
          </a:p>
          <a:p>
            <a:pPr marL="0" indent="0" eaLnBrk="1" hangingPunct="1">
              <a:buNone/>
              <a:defRPr/>
            </a:pPr>
            <a:endParaRPr lang="hr-HR" sz="2400" dirty="0">
              <a:latin typeface="Times New Roman" panose="02020603050405020304" pitchFamily="18" charset="0"/>
              <a:cs typeface="Times New Roman" panose="02020603050405020304" pitchFamily="18" charset="0"/>
            </a:endParaRPr>
          </a:p>
          <a:p>
            <a:pPr marL="0" indent="0" algn="just" eaLnBrk="1" hangingPunct="1">
              <a:buNone/>
              <a:defRPr/>
            </a:pPr>
            <a:r>
              <a:rPr lang="hr-HR" sz="2400" dirty="0">
                <a:latin typeface="Times New Roman" panose="02020603050405020304" pitchFamily="18" charset="0"/>
                <a:cs typeface="Times New Roman" panose="02020603050405020304" pitchFamily="18" charset="0"/>
              </a:rPr>
              <a:t>Zatvorenice se potiče na rad radi održavanja i stjecanja stručnog znanja i iskustva, njegova osposobljavanja te radi tjelesnih i duševnih potreba. </a:t>
            </a:r>
          </a:p>
          <a:p>
            <a:pPr marL="0" indent="0" algn="just" eaLnBrk="1" hangingPunct="1">
              <a:buNone/>
              <a:defRPr/>
            </a:pPr>
            <a:r>
              <a:rPr lang="hr-HR" sz="2400" dirty="0">
                <a:latin typeface="Times New Roman" panose="02020603050405020304" pitchFamily="18" charset="0"/>
                <a:cs typeface="Times New Roman" panose="02020603050405020304" pitchFamily="18" charset="0"/>
              </a:rPr>
              <a:t>Na temelju </a:t>
            </a:r>
            <a:r>
              <a:rPr lang="hr-HR" sz="2400" u="sng" dirty="0">
                <a:latin typeface="Times New Roman" panose="02020603050405020304" pitchFamily="18" charset="0"/>
                <a:cs typeface="Times New Roman" panose="02020603050405020304" pitchFamily="18" charset="0"/>
              </a:rPr>
              <a:t>iskazane želje za radnim angažmanom</a:t>
            </a:r>
            <a:r>
              <a:rPr lang="hr-HR" sz="2400" dirty="0">
                <a:latin typeface="Times New Roman" panose="02020603050405020304" pitchFamily="18" charset="0"/>
                <a:cs typeface="Times New Roman" panose="02020603050405020304" pitchFamily="18" charset="0"/>
              </a:rPr>
              <a:t>, liječničkog mišljenja i utvrđenog PPIKZ, zatvorenice se  raspoređuje na rad kroz uobičajeno radno vrijeme, a prema </a:t>
            </a:r>
            <a:r>
              <a:rPr lang="hr-HR" sz="2400" dirty="0">
                <a:solidFill>
                  <a:srgbClr val="92D050"/>
                </a:solidFill>
                <a:latin typeface="Times New Roman" panose="02020603050405020304" pitchFamily="18" charset="0"/>
                <a:cs typeface="Times New Roman" panose="02020603050405020304" pitchFamily="18" charset="0"/>
              </a:rPr>
              <a:t>„Pravilniku o radu i strukovnoj izobrazbi, popisu i opisu radnih mjesta zatvorenika, te naknadi za rad i nagradi”.</a:t>
            </a:r>
          </a:p>
          <a:p>
            <a:pPr eaLnBrk="1" hangingPunct="1">
              <a:defRPr/>
            </a:pPr>
            <a:endParaRPr lang="hr-HR" sz="2000" dirty="0"/>
          </a:p>
        </p:txBody>
      </p:sp>
    </p:spTree>
    <p:extLst>
      <p:ext uri="{BB962C8B-B14F-4D97-AF65-F5344CB8AC3E}">
        <p14:creationId xmlns:p14="http://schemas.microsoft.com/office/powerpoint/2010/main" val="37749684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p:cTn id="7" dur="1000" fill="hold"/>
                                        <p:tgtEl>
                                          <p:spTgt spid="133122"/>
                                        </p:tgtEl>
                                        <p:attrNameLst>
                                          <p:attrName>ppt_w</p:attrName>
                                        </p:attrNameLst>
                                      </p:cBhvr>
                                      <p:tavLst>
                                        <p:tav tm="0">
                                          <p:val>
                                            <p:strVal val="#ppt_w+.3"/>
                                          </p:val>
                                        </p:tav>
                                        <p:tav tm="100000">
                                          <p:val>
                                            <p:strVal val="#ppt_w"/>
                                          </p:val>
                                        </p:tav>
                                      </p:tavLst>
                                    </p:anim>
                                    <p:anim calcmode="lin" valueType="num">
                                      <p:cBhvr>
                                        <p:cTn id="8" dur="1000" fill="hold"/>
                                        <p:tgtEl>
                                          <p:spTgt spid="133122"/>
                                        </p:tgtEl>
                                        <p:attrNameLst>
                                          <p:attrName>ppt_h</p:attrName>
                                        </p:attrNameLst>
                                      </p:cBhvr>
                                      <p:tavLst>
                                        <p:tav tm="0">
                                          <p:val>
                                            <p:strVal val="#ppt_h"/>
                                          </p:val>
                                        </p:tav>
                                        <p:tav tm="100000">
                                          <p:val>
                                            <p:strVal val="#ppt_h"/>
                                          </p:val>
                                        </p:tav>
                                      </p:tavLst>
                                    </p:anim>
                                    <p:animEffect transition="in" filter="fade">
                                      <p:cBhvr>
                                        <p:cTn id="9" dur="1000"/>
                                        <p:tgtEl>
                                          <p:spTgt spid="133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3123">
                                            <p:txEl>
                                              <p:pRg st="0" end="0"/>
                                            </p:txEl>
                                          </p:spTgt>
                                        </p:tgtEl>
                                        <p:attrNameLst>
                                          <p:attrName>style.visibility</p:attrName>
                                        </p:attrNameLst>
                                      </p:cBhvr>
                                      <p:to>
                                        <p:strVal val="visible"/>
                                      </p:to>
                                    </p:set>
                                    <p:anim calcmode="lin" valueType="num">
                                      <p:cBhvr>
                                        <p:cTn id="14" dur="1000" fill="hold"/>
                                        <p:tgtEl>
                                          <p:spTgt spid="13312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3312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3312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3123">
                                            <p:txEl>
                                              <p:pRg st="1" end="1"/>
                                            </p:txEl>
                                          </p:spTgt>
                                        </p:tgtEl>
                                        <p:attrNameLst>
                                          <p:attrName>style.visibility</p:attrName>
                                        </p:attrNameLst>
                                      </p:cBhvr>
                                      <p:to>
                                        <p:strVal val="visible"/>
                                      </p:to>
                                    </p:set>
                                    <p:anim calcmode="lin" valueType="num">
                                      <p:cBhvr>
                                        <p:cTn id="21" dur="1000" fill="hold"/>
                                        <p:tgtEl>
                                          <p:spTgt spid="13312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3312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3312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3123">
                                            <p:txEl>
                                              <p:pRg st="2" end="2"/>
                                            </p:txEl>
                                          </p:spTgt>
                                        </p:tgtEl>
                                        <p:attrNameLst>
                                          <p:attrName>style.visibility</p:attrName>
                                        </p:attrNameLst>
                                      </p:cBhvr>
                                      <p:to>
                                        <p:strVal val="visible"/>
                                      </p:to>
                                    </p:set>
                                    <p:anim calcmode="lin" valueType="num">
                                      <p:cBhvr>
                                        <p:cTn id="28" dur="1000" fill="hold"/>
                                        <p:tgtEl>
                                          <p:spTgt spid="13312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3312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3312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3123">
                                            <p:txEl>
                                              <p:pRg st="3" end="3"/>
                                            </p:txEl>
                                          </p:spTgt>
                                        </p:tgtEl>
                                        <p:attrNameLst>
                                          <p:attrName>style.visibility</p:attrName>
                                        </p:attrNameLst>
                                      </p:cBhvr>
                                      <p:to>
                                        <p:strVal val="visible"/>
                                      </p:to>
                                    </p:set>
                                    <p:anim calcmode="lin" valueType="num">
                                      <p:cBhvr>
                                        <p:cTn id="35" dur="1000" fill="hold"/>
                                        <p:tgtEl>
                                          <p:spTgt spid="13312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3312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3312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3123">
                                            <p:txEl>
                                              <p:pRg st="5" end="5"/>
                                            </p:txEl>
                                          </p:spTgt>
                                        </p:tgtEl>
                                        <p:attrNameLst>
                                          <p:attrName>style.visibility</p:attrName>
                                        </p:attrNameLst>
                                      </p:cBhvr>
                                      <p:to>
                                        <p:strVal val="visible"/>
                                      </p:to>
                                    </p:set>
                                    <p:anim calcmode="lin" valueType="num">
                                      <p:cBhvr>
                                        <p:cTn id="42" dur="1000" fill="hold"/>
                                        <p:tgtEl>
                                          <p:spTgt spid="13312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13312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3312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3123">
                                            <p:txEl>
                                              <p:pRg st="6" end="6"/>
                                            </p:txEl>
                                          </p:spTgt>
                                        </p:tgtEl>
                                        <p:attrNameLst>
                                          <p:attrName>style.visibility</p:attrName>
                                        </p:attrNameLst>
                                      </p:cBhvr>
                                      <p:to>
                                        <p:strVal val="visible"/>
                                      </p:to>
                                    </p:set>
                                    <p:anim calcmode="lin" valueType="num">
                                      <p:cBhvr>
                                        <p:cTn id="49" dur="1000" fill="hold"/>
                                        <p:tgtEl>
                                          <p:spTgt spid="133123">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13312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33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9" name="Rectangle 3"/>
          <p:cNvSpPr>
            <a:spLocks noGrp="1" noChangeArrowheads="1"/>
          </p:cNvSpPr>
          <p:nvPr>
            <p:ph idx="1"/>
          </p:nvPr>
        </p:nvSpPr>
        <p:spPr>
          <a:xfrm>
            <a:off x="457200" y="333375"/>
            <a:ext cx="8229600" cy="5797550"/>
          </a:xfrm>
        </p:spPr>
        <p:txBody>
          <a:bodyPr>
            <a:normAutofit lnSpcReduction="10000"/>
          </a:bodyPr>
          <a:lstStyle/>
          <a:p>
            <a:pPr eaLnBrk="1" hangingPunct="1">
              <a:lnSpc>
                <a:spcPct val="80000"/>
              </a:lnSpc>
              <a:buFont typeface="Wingdings" pitchFamily="2" charset="2"/>
              <a:buNone/>
              <a:defRPr/>
            </a:pPr>
            <a:endParaRPr lang="hr-HR" b="1" dirty="0">
              <a:solidFill>
                <a:schemeClr val="tx2"/>
              </a:solidFill>
            </a:endParaRPr>
          </a:p>
          <a:p>
            <a:pPr eaLnBrk="1" hangingPunct="1">
              <a:lnSpc>
                <a:spcPct val="80000"/>
              </a:lnSpc>
              <a:buFont typeface="Wingdings" pitchFamily="2" charset="2"/>
              <a:buNone/>
              <a:defRPr/>
            </a:pPr>
            <a:r>
              <a:rPr lang="hr-HR" sz="2400" b="1" dirty="0">
                <a:solidFill>
                  <a:srgbClr val="FFFF00"/>
                </a:solidFill>
                <a:latin typeface="Times New Roman" panose="02020603050405020304" pitchFamily="18" charset="0"/>
                <a:cs typeface="Times New Roman" panose="02020603050405020304" pitchFamily="18" charset="0"/>
              </a:rPr>
              <a:t>Moguća radna mjesta za zatvorenice su</a:t>
            </a:r>
            <a:r>
              <a:rPr lang="hr-HR" sz="2400" dirty="0">
                <a:solidFill>
                  <a:srgbClr val="FFFF00"/>
                </a:solidFill>
                <a:latin typeface="Times New Roman" panose="02020603050405020304" pitchFamily="18" charset="0"/>
                <a:cs typeface="Times New Roman" panose="02020603050405020304" pitchFamily="18" charset="0"/>
              </a:rPr>
              <a:t>:</a:t>
            </a:r>
          </a:p>
          <a:p>
            <a:pPr eaLnBrk="1" hangingPunct="1">
              <a:lnSpc>
                <a:spcPct val="80000"/>
              </a:lnSpc>
              <a:buFont typeface="Wingdings" pitchFamily="2" charset="2"/>
              <a:buNone/>
              <a:defRPr/>
            </a:pPr>
            <a:endParaRPr lang="hr-HR" sz="2600" dirty="0">
              <a:solidFill>
                <a:schemeClr val="tx2"/>
              </a:solidFill>
              <a:latin typeface="Times New Roman" panose="02020603050405020304" pitchFamily="18" charset="0"/>
              <a:cs typeface="Times New Roman" panose="02020603050405020304" pitchFamily="18" charset="0"/>
            </a:endParaRPr>
          </a:p>
          <a:p>
            <a:pPr>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poljoprivredna radionica</a:t>
            </a:r>
          </a:p>
          <a:p>
            <a:pPr eaLnBrk="1" hangingPunct="1">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krojačka radionica</a:t>
            </a:r>
          </a:p>
          <a:p>
            <a:pPr eaLnBrk="1" hangingPunct="1">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praonica rublja</a:t>
            </a:r>
          </a:p>
          <a:p>
            <a:pPr>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pomoćni poslovi u kuhinji (i pekari kruha)</a:t>
            </a:r>
          </a:p>
          <a:p>
            <a:pPr>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poslovi za osobe sa smanjenim psihofizičkim sposobnostima</a:t>
            </a:r>
          </a:p>
          <a:p>
            <a:pPr eaLnBrk="1" hangingPunct="1">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održavanje kruga Kaznionice</a:t>
            </a:r>
          </a:p>
          <a:p>
            <a:pPr>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skladište odjeće i obuće </a:t>
            </a:r>
          </a:p>
          <a:p>
            <a:pPr>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zatvorska </a:t>
            </a:r>
            <a:r>
              <a:rPr lang="hr-HR" sz="2000" dirty="0">
                <a:solidFill>
                  <a:schemeClr val="tx2"/>
                </a:solidFill>
                <a:latin typeface="Times New Roman" panose="02020603050405020304" pitchFamily="18" charset="0"/>
                <a:cs typeface="Times New Roman" panose="02020603050405020304" pitchFamily="18" charset="0"/>
              </a:rPr>
              <a:t>prodavaonica</a:t>
            </a:r>
            <a:r>
              <a:rPr lang="hr-HR" sz="2200" dirty="0">
                <a:solidFill>
                  <a:schemeClr val="tx2"/>
                </a:solidFill>
                <a:latin typeface="Times New Roman" panose="02020603050405020304" pitchFamily="18" charset="0"/>
                <a:cs typeface="Times New Roman" panose="02020603050405020304" pitchFamily="18" charset="0"/>
              </a:rPr>
              <a:t> (kantina)</a:t>
            </a:r>
          </a:p>
          <a:p>
            <a:pPr>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pomoćna njegovateljica u Odjelu za rodilje</a:t>
            </a:r>
          </a:p>
          <a:p>
            <a:pPr>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knjižnica</a:t>
            </a:r>
          </a:p>
          <a:p>
            <a:pPr>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frizerski salon</a:t>
            </a:r>
          </a:p>
          <a:p>
            <a:pPr eaLnBrk="1" hangingPunct="1">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radno terapijski poslovi – izrada ručnog rada i dekorativnih predmeta</a:t>
            </a:r>
          </a:p>
          <a:p>
            <a:pPr eaLnBrk="1" hangingPunct="1">
              <a:lnSpc>
                <a:spcPct val="80000"/>
              </a:lnSpc>
              <a:defRPr/>
            </a:pPr>
            <a:r>
              <a:rPr lang="hr-HR" sz="2200" dirty="0">
                <a:solidFill>
                  <a:schemeClr val="tx2"/>
                </a:solidFill>
                <a:latin typeface="Times New Roman" panose="02020603050405020304" pitchFamily="18" charset="0"/>
                <a:cs typeface="Times New Roman" panose="02020603050405020304" pitchFamily="18" charset="0"/>
              </a:rPr>
              <a:t>izdvojeni objekt Otvorenog odjela „Đokić”- peradarstvo</a:t>
            </a:r>
          </a:p>
          <a:p>
            <a:pPr eaLnBrk="1" hangingPunct="1">
              <a:lnSpc>
                <a:spcPct val="80000"/>
              </a:lnSpc>
              <a:defRPr/>
            </a:pPr>
            <a:endParaRPr lang="hr-HR" sz="2800" dirty="0"/>
          </a:p>
          <a:p>
            <a:pPr eaLnBrk="1" hangingPunct="1">
              <a:lnSpc>
                <a:spcPct val="80000"/>
              </a:lnSpc>
              <a:buFont typeface="Wingdings" pitchFamily="2" charset="2"/>
              <a:buNone/>
              <a:defRPr/>
            </a:pPr>
            <a:endParaRPr lang="hr-HR" sz="2800" dirty="0"/>
          </a:p>
        </p:txBody>
      </p:sp>
    </p:spTree>
    <p:extLst>
      <p:ext uri="{BB962C8B-B14F-4D97-AF65-F5344CB8AC3E}">
        <p14:creationId xmlns:p14="http://schemas.microsoft.com/office/powerpoint/2010/main" val="349132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Effect transition="in" filter="dissolve">
                                      <p:cBhvr>
                                        <p:cTn id="7" dur="500"/>
                                        <p:tgtEl>
                                          <p:spTgt spid="132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3" end="3"/>
                                            </p:txEl>
                                          </p:spTgt>
                                        </p:tgtEl>
                                        <p:attrNameLst>
                                          <p:attrName>style.visibility</p:attrName>
                                        </p:attrNameLst>
                                      </p:cBhvr>
                                      <p:to>
                                        <p:strVal val="visible"/>
                                      </p:to>
                                    </p:set>
                                    <p:animEffect transition="in" filter="dissolve">
                                      <p:cBhvr>
                                        <p:cTn id="12" dur="500"/>
                                        <p:tgtEl>
                                          <p:spTgt spid="1320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099">
                                            <p:txEl>
                                              <p:pRg st="4" end="4"/>
                                            </p:txEl>
                                          </p:spTgt>
                                        </p:tgtEl>
                                        <p:attrNameLst>
                                          <p:attrName>style.visibility</p:attrName>
                                        </p:attrNameLst>
                                      </p:cBhvr>
                                      <p:to>
                                        <p:strVal val="visible"/>
                                      </p:to>
                                    </p:set>
                                    <p:animEffect transition="in" filter="dissolve">
                                      <p:cBhvr>
                                        <p:cTn id="17" dur="500"/>
                                        <p:tgtEl>
                                          <p:spTgt spid="13209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2099">
                                            <p:txEl>
                                              <p:pRg st="5" end="5"/>
                                            </p:txEl>
                                          </p:spTgt>
                                        </p:tgtEl>
                                        <p:attrNameLst>
                                          <p:attrName>style.visibility</p:attrName>
                                        </p:attrNameLst>
                                      </p:cBhvr>
                                      <p:to>
                                        <p:strVal val="visible"/>
                                      </p:to>
                                    </p:set>
                                    <p:animEffect transition="in" filter="dissolve">
                                      <p:cBhvr>
                                        <p:cTn id="22" dur="500"/>
                                        <p:tgtEl>
                                          <p:spTgt spid="13209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2099">
                                            <p:txEl>
                                              <p:pRg st="6" end="6"/>
                                            </p:txEl>
                                          </p:spTgt>
                                        </p:tgtEl>
                                        <p:attrNameLst>
                                          <p:attrName>style.visibility</p:attrName>
                                        </p:attrNameLst>
                                      </p:cBhvr>
                                      <p:to>
                                        <p:strVal val="visible"/>
                                      </p:to>
                                    </p:set>
                                    <p:animEffect transition="in" filter="dissolve">
                                      <p:cBhvr>
                                        <p:cTn id="27" dur="500"/>
                                        <p:tgtEl>
                                          <p:spTgt spid="13209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2099">
                                            <p:txEl>
                                              <p:pRg st="7" end="7"/>
                                            </p:txEl>
                                          </p:spTgt>
                                        </p:tgtEl>
                                        <p:attrNameLst>
                                          <p:attrName>style.visibility</p:attrName>
                                        </p:attrNameLst>
                                      </p:cBhvr>
                                      <p:to>
                                        <p:strVal val="visible"/>
                                      </p:to>
                                    </p:set>
                                    <p:animEffect transition="in" filter="dissolve">
                                      <p:cBhvr>
                                        <p:cTn id="32" dur="500"/>
                                        <p:tgtEl>
                                          <p:spTgt spid="13209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2099">
                                            <p:txEl>
                                              <p:pRg st="8" end="8"/>
                                            </p:txEl>
                                          </p:spTgt>
                                        </p:tgtEl>
                                        <p:attrNameLst>
                                          <p:attrName>style.visibility</p:attrName>
                                        </p:attrNameLst>
                                      </p:cBhvr>
                                      <p:to>
                                        <p:strVal val="visible"/>
                                      </p:to>
                                    </p:set>
                                    <p:animEffect transition="in" filter="dissolve">
                                      <p:cBhvr>
                                        <p:cTn id="37" dur="500"/>
                                        <p:tgtEl>
                                          <p:spTgt spid="13209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2099">
                                            <p:txEl>
                                              <p:pRg st="9" end="9"/>
                                            </p:txEl>
                                          </p:spTgt>
                                        </p:tgtEl>
                                        <p:attrNameLst>
                                          <p:attrName>style.visibility</p:attrName>
                                        </p:attrNameLst>
                                      </p:cBhvr>
                                      <p:to>
                                        <p:strVal val="visible"/>
                                      </p:to>
                                    </p:set>
                                    <p:animEffect transition="in" filter="dissolve">
                                      <p:cBhvr>
                                        <p:cTn id="42" dur="500"/>
                                        <p:tgtEl>
                                          <p:spTgt spid="13209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2099">
                                            <p:txEl>
                                              <p:pRg st="10" end="10"/>
                                            </p:txEl>
                                          </p:spTgt>
                                        </p:tgtEl>
                                        <p:attrNameLst>
                                          <p:attrName>style.visibility</p:attrName>
                                        </p:attrNameLst>
                                      </p:cBhvr>
                                      <p:to>
                                        <p:strVal val="visible"/>
                                      </p:to>
                                    </p:set>
                                    <p:animEffect transition="in" filter="dissolve">
                                      <p:cBhvr>
                                        <p:cTn id="47" dur="500"/>
                                        <p:tgtEl>
                                          <p:spTgt spid="13209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2099">
                                            <p:txEl>
                                              <p:pRg st="11" end="11"/>
                                            </p:txEl>
                                          </p:spTgt>
                                        </p:tgtEl>
                                        <p:attrNameLst>
                                          <p:attrName>style.visibility</p:attrName>
                                        </p:attrNameLst>
                                      </p:cBhvr>
                                      <p:to>
                                        <p:strVal val="visible"/>
                                      </p:to>
                                    </p:set>
                                    <p:animEffect transition="in" filter="dissolve">
                                      <p:cBhvr>
                                        <p:cTn id="52" dur="500"/>
                                        <p:tgtEl>
                                          <p:spTgt spid="132099">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2099">
                                            <p:txEl>
                                              <p:pRg st="12" end="12"/>
                                            </p:txEl>
                                          </p:spTgt>
                                        </p:tgtEl>
                                        <p:attrNameLst>
                                          <p:attrName>style.visibility</p:attrName>
                                        </p:attrNameLst>
                                      </p:cBhvr>
                                      <p:to>
                                        <p:strVal val="visible"/>
                                      </p:to>
                                    </p:set>
                                    <p:animEffect transition="in" filter="dissolve">
                                      <p:cBhvr>
                                        <p:cTn id="57" dur="500"/>
                                        <p:tgtEl>
                                          <p:spTgt spid="132099">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2099">
                                            <p:txEl>
                                              <p:pRg st="13" end="13"/>
                                            </p:txEl>
                                          </p:spTgt>
                                        </p:tgtEl>
                                        <p:attrNameLst>
                                          <p:attrName>style.visibility</p:attrName>
                                        </p:attrNameLst>
                                      </p:cBhvr>
                                      <p:to>
                                        <p:strVal val="visible"/>
                                      </p:to>
                                    </p:set>
                                    <p:animEffect transition="in" filter="dissolve">
                                      <p:cBhvr>
                                        <p:cTn id="62" dur="500"/>
                                        <p:tgtEl>
                                          <p:spTgt spid="132099">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32099">
                                            <p:txEl>
                                              <p:pRg st="14" end="14"/>
                                            </p:txEl>
                                          </p:spTgt>
                                        </p:tgtEl>
                                        <p:attrNameLst>
                                          <p:attrName>style.visibility</p:attrName>
                                        </p:attrNameLst>
                                      </p:cBhvr>
                                      <p:to>
                                        <p:strVal val="visible"/>
                                      </p:to>
                                    </p:set>
                                    <p:animEffect transition="in" filter="dissolve">
                                      <p:cBhvr>
                                        <p:cTn id="67" dur="500"/>
                                        <p:tgtEl>
                                          <p:spTgt spid="132099">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32099">
                                            <p:txEl>
                                              <p:pRg st="15" end="15"/>
                                            </p:txEl>
                                          </p:spTgt>
                                        </p:tgtEl>
                                        <p:attrNameLst>
                                          <p:attrName>style.visibility</p:attrName>
                                        </p:attrNameLst>
                                      </p:cBhvr>
                                      <p:to>
                                        <p:strVal val="visible"/>
                                      </p:to>
                                    </p:set>
                                    <p:animEffect transition="in" filter="dissolve">
                                      <p:cBhvr>
                                        <p:cTn id="72" dur="500"/>
                                        <p:tgtEl>
                                          <p:spTgt spid="13209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dirty="0"/>
              <a:t>…</a:t>
            </a:r>
            <a:r>
              <a:rPr lang="hr-HR" sz="2400" b="1" dirty="0">
                <a:latin typeface="Times New Roman" panose="02020603050405020304" pitchFamily="18" charset="0"/>
                <a:cs typeface="Times New Roman" panose="02020603050405020304" pitchFamily="18" charset="0"/>
              </a:rPr>
              <a:t>održavanje kruga Kaznionice</a:t>
            </a:r>
          </a:p>
        </p:txBody>
      </p:sp>
      <p:pic>
        <p:nvPicPr>
          <p:cNvPr id="5" name="Slika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4632101" y="1344644"/>
            <a:ext cx="2378498" cy="2084355"/>
          </a:xfrm>
          <a:prstGeom prst="rect">
            <a:avLst/>
          </a:prstGeom>
        </p:spPr>
      </p:pic>
      <p:pic>
        <p:nvPicPr>
          <p:cNvPr id="6" name="Slika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4655030" y="3717032"/>
            <a:ext cx="2378498" cy="2026141"/>
          </a:xfrm>
          <a:prstGeom prst="rect">
            <a:avLst/>
          </a:prstGeom>
        </p:spPr>
      </p:pic>
      <p:pic>
        <p:nvPicPr>
          <p:cNvPr id="7" name="Slika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82482" y="1927555"/>
            <a:ext cx="4040201" cy="3442693"/>
          </a:xfrm>
          <a:prstGeom prst="rect">
            <a:avLst/>
          </a:prstGeom>
        </p:spPr>
      </p:pic>
    </p:spTree>
    <p:extLst>
      <p:ext uri="{BB962C8B-B14F-4D97-AF65-F5344CB8AC3E}">
        <p14:creationId xmlns:p14="http://schemas.microsoft.com/office/powerpoint/2010/main" val="24952785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C:\Users\kvukovic\Pictures\2020-07-09\017.jpg"/>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272446" y="903075"/>
            <a:ext cx="3219426" cy="2376074"/>
          </a:xfrm>
          <a:prstGeom prst="rect">
            <a:avLst/>
          </a:prstGeom>
          <a:noFill/>
          <a:ln>
            <a:noFill/>
          </a:ln>
        </p:spPr>
      </p:pic>
      <p:pic>
        <p:nvPicPr>
          <p:cNvPr id="3" name="Slika 2" descr="C:\Users\kvukovic\Pictures\2020-07-09\020.jpg"/>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3806762" y="1251727"/>
            <a:ext cx="2838450" cy="2413259"/>
          </a:xfrm>
          <a:prstGeom prst="rect">
            <a:avLst/>
          </a:prstGeom>
          <a:noFill/>
          <a:ln>
            <a:noFill/>
          </a:ln>
        </p:spPr>
      </p:pic>
      <p:pic>
        <p:nvPicPr>
          <p:cNvPr id="4" name="Slika 3" descr="C:\Users\kvukovic\Pictures\2020-07-09\028.jpg"/>
          <p:cNvPicPr/>
          <p:nvPr/>
        </p:nvPicPr>
        <p:blipFill>
          <a:blip r:embed="rId4" cstate="screen">
            <a:extLst>
              <a:ext uri="{28A0092B-C50C-407E-A947-70E740481C1C}">
                <a14:useLocalDpi xmlns:a14="http://schemas.microsoft.com/office/drawing/2010/main"/>
              </a:ext>
            </a:extLst>
          </a:blip>
          <a:srcRect/>
          <a:stretch>
            <a:fillRect/>
          </a:stretch>
        </p:blipFill>
        <p:spPr bwMode="auto">
          <a:xfrm rot="16200000">
            <a:off x="6919433" y="1578301"/>
            <a:ext cx="2017711" cy="1383984"/>
          </a:xfrm>
          <a:prstGeom prst="rect">
            <a:avLst/>
          </a:prstGeom>
          <a:noFill/>
          <a:ln>
            <a:noFill/>
          </a:ln>
        </p:spPr>
      </p:pic>
      <p:pic>
        <p:nvPicPr>
          <p:cNvPr id="6" name="Slika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5522172" y="4215475"/>
            <a:ext cx="1296144" cy="1163354"/>
          </a:xfrm>
          <a:prstGeom prst="rect">
            <a:avLst/>
          </a:prstGeom>
        </p:spPr>
      </p:pic>
      <p:pic>
        <p:nvPicPr>
          <p:cNvPr id="7" name="Slika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6803702" y="3581947"/>
            <a:ext cx="2376264" cy="1926355"/>
          </a:xfrm>
          <a:prstGeom prst="rect">
            <a:avLst/>
          </a:prstGeom>
        </p:spPr>
      </p:pic>
      <p:pic>
        <p:nvPicPr>
          <p:cNvPr id="8" name="Slika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291793" y="3751899"/>
            <a:ext cx="2827739" cy="2090503"/>
          </a:xfrm>
          <a:prstGeom prst="rect">
            <a:avLst/>
          </a:prstGeom>
        </p:spPr>
      </p:pic>
      <p:pic>
        <p:nvPicPr>
          <p:cNvPr id="9" name="Slika 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3325722" y="3873678"/>
            <a:ext cx="2016224" cy="1872208"/>
          </a:xfrm>
          <a:prstGeom prst="rect">
            <a:avLst/>
          </a:prstGeom>
        </p:spPr>
      </p:pic>
      <p:sp>
        <p:nvSpPr>
          <p:cNvPr id="5" name="TekstniOkvir 4"/>
          <p:cNvSpPr txBox="1"/>
          <p:nvPr/>
        </p:nvSpPr>
        <p:spPr>
          <a:xfrm>
            <a:off x="1115616" y="260648"/>
            <a:ext cx="6385517" cy="400110"/>
          </a:xfrm>
          <a:prstGeom prst="rect">
            <a:avLst/>
          </a:prstGeom>
          <a:noFill/>
        </p:spPr>
        <p:txBody>
          <a:bodyPr wrap="square" rtlCol="0">
            <a:spAutoFit/>
          </a:bodyPr>
          <a:lstStyle/>
          <a:p>
            <a:pPr lvl="0" algn="ctr"/>
            <a:r>
              <a:rPr lang="hr-HR" sz="2000" b="1" dirty="0">
                <a:latin typeface="Times New Roman" panose="02020603050405020304" pitchFamily="18" charset="0"/>
                <a:cs typeface="Times New Roman" panose="02020603050405020304" pitchFamily="18" charset="0"/>
              </a:rPr>
              <a:t>izdvojeni objekt Otvorenog odjela „Đokić</a:t>
            </a:r>
            <a:r>
              <a:rPr lang="hr-HR" b="1" dirty="0"/>
              <a:t>”</a:t>
            </a:r>
          </a:p>
        </p:txBody>
      </p:sp>
    </p:spTree>
    <p:extLst>
      <p:ext uri="{BB962C8B-B14F-4D97-AF65-F5344CB8AC3E}">
        <p14:creationId xmlns:p14="http://schemas.microsoft.com/office/powerpoint/2010/main" val="138801705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C:\Users\sdidovic\Desktop\Fotografije\Lipanj\DSC01853.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89897" y="3501007"/>
            <a:ext cx="3448133" cy="2237018"/>
          </a:xfrm>
          <a:prstGeom prst="rect">
            <a:avLst/>
          </a:prstGeom>
          <a:noFill/>
          <a:ln>
            <a:noFill/>
          </a:ln>
        </p:spPr>
      </p:pic>
      <p:pic>
        <p:nvPicPr>
          <p:cNvPr id="4" name="Slika 3" descr="C:\Users\sdidovic\Desktop\Fotografije\Lipanj\DSC01854.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1" y="4005064"/>
            <a:ext cx="2584037" cy="2363333"/>
          </a:xfrm>
          <a:prstGeom prst="rect">
            <a:avLst/>
          </a:prstGeom>
          <a:ln>
            <a:noFill/>
          </a:ln>
          <a:effectLst>
            <a:outerShdw blurRad="292100" dist="139700" dir="2700000" algn="tl" rotWithShape="0">
              <a:srgbClr val="333333">
                <a:alpha val="65000"/>
              </a:srgbClr>
            </a:outerShdw>
          </a:effectLst>
        </p:spPr>
      </p:pic>
      <p:pic>
        <p:nvPicPr>
          <p:cNvPr id="5" name="Slika 4" descr="C:\Users\ajolic\Desktop\slike, kolovoz\DSC01941.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1" y="588750"/>
            <a:ext cx="2848874" cy="2719283"/>
          </a:xfrm>
          <a:prstGeom prst="rect">
            <a:avLst/>
          </a:prstGeom>
          <a:noFill/>
          <a:ln>
            <a:noFill/>
          </a:ln>
        </p:spPr>
      </p:pic>
      <p:pic>
        <p:nvPicPr>
          <p:cNvPr id="6" name="Slika 5" descr="C:\Users\sdidovic\AppData\Local\Microsoft\Windows\INetCache\Content.Word\DSCN0328.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92369" y="4365104"/>
            <a:ext cx="2724150" cy="2296611"/>
          </a:xfrm>
          <a:prstGeom prst="rect">
            <a:avLst/>
          </a:prstGeom>
          <a:noFill/>
          <a:ln>
            <a:noFill/>
          </a:ln>
        </p:spPr>
      </p:pic>
      <p:pic>
        <p:nvPicPr>
          <p:cNvPr id="7" name="Slika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3349904" y="343509"/>
            <a:ext cx="2748974" cy="2727268"/>
          </a:xfrm>
          <a:prstGeom prst="rect">
            <a:avLst/>
          </a:prstGeom>
        </p:spPr>
      </p:pic>
      <p:pic>
        <p:nvPicPr>
          <p:cNvPr id="8" name="Slika 7" descr="C:\Users\kvukovic\Pictures\2020-06-08\012.jpg"/>
          <p:cNvPicPr/>
          <p:nvPr/>
        </p:nvPicPr>
        <p:blipFill>
          <a:blip r:embed="rId7" cstate="screen">
            <a:extLst>
              <a:ext uri="{28A0092B-C50C-407E-A947-70E740481C1C}">
                <a14:useLocalDpi xmlns:a14="http://schemas.microsoft.com/office/drawing/2010/main"/>
              </a:ext>
            </a:extLst>
          </a:blip>
          <a:srcRect/>
          <a:stretch>
            <a:fillRect/>
          </a:stretch>
        </p:blipFill>
        <p:spPr bwMode="auto">
          <a:xfrm rot="16200000">
            <a:off x="6281103" y="255926"/>
            <a:ext cx="2798867" cy="2664296"/>
          </a:xfrm>
          <a:prstGeom prst="rect">
            <a:avLst/>
          </a:prstGeom>
          <a:ln>
            <a:noFill/>
          </a:ln>
          <a:effectLst>
            <a:outerShdw blurRad="292100" dist="139700" dir="2700000" algn="tl" rotWithShape="0">
              <a:srgbClr val="333333">
                <a:alpha val="65000"/>
              </a:srgbClr>
            </a:outerShdw>
          </a:effectLst>
        </p:spPr>
      </p:pic>
      <p:sp>
        <p:nvSpPr>
          <p:cNvPr id="9" name="TekstniOkvir 8"/>
          <p:cNvSpPr txBox="1"/>
          <p:nvPr/>
        </p:nvSpPr>
        <p:spPr>
          <a:xfrm>
            <a:off x="323528" y="188640"/>
            <a:ext cx="3893456" cy="400110"/>
          </a:xfrm>
          <a:prstGeom prst="rect">
            <a:avLst/>
          </a:prstGeom>
          <a:noFill/>
        </p:spPr>
        <p:txBody>
          <a:bodyPr wrap="square" rtlCol="0">
            <a:spAutoFit/>
          </a:bodyPr>
          <a:lstStyle/>
          <a:p>
            <a:r>
              <a:rPr lang="hr-HR" sz="2000" b="1" dirty="0">
                <a:solidFill>
                  <a:srgbClr val="FFFF00"/>
                </a:solidFill>
                <a:latin typeface="Times New Roman" panose="02020603050405020304" pitchFamily="18" charset="0"/>
                <a:cs typeface="Times New Roman" panose="02020603050405020304" pitchFamily="18" charset="0"/>
              </a:rPr>
              <a:t>neki od naših vrtova…</a:t>
            </a:r>
          </a:p>
        </p:txBody>
      </p:sp>
    </p:spTree>
    <p:extLst>
      <p:ext uri="{BB962C8B-B14F-4D97-AF65-F5344CB8AC3E}">
        <p14:creationId xmlns:p14="http://schemas.microsoft.com/office/powerpoint/2010/main" val="188747733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C:\Users\kvukovic\Pictures\2019-09\20190912_113319.jpg"/>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539552" y="1988840"/>
            <a:ext cx="4608513" cy="3312368"/>
          </a:xfrm>
          <a:prstGeom prst="rect">
            <a:avLst/>
          </a:prstGeom>
          <a:noFill/>
          <a:ln>
            <a:noFill/>
          </a:ln>
        </p:spPr>
      </p:pic>
      <p:pic>
        <p:nvPicPr>
          <p:cNvPr id="4" name="Slika 3"/>
          <p:cNvPicPr/>
          <p:nvPr/>
        </p:nvPicPr>
        <p:blipFill>
          <a:blip r:embed="rId3" cstate="screen">
            <a:extLst>
              <a:ext uri="{28A0092B-C50C-407E-A947-70E740481C1C}">
                <a14:useLocalDpi xmlns:a14="http://schemas.microsoft.com/office/drawing/2010/main"/>
              </a:ext>
            </a:extLst>
          </a:blip>
          <a:stretch>
            <a:fillRect/>
          </a:stretch>
        </p:blipFill>
        <p:spPr>
          <a:xfrm>
            <a:off x="5508104" y="2384884"/>
            <a:ext cx="3240360" cy="2520280"/>
          </a:xfrm>
          <a:prstGeom prst="rect">
            <a:avLst/>
          </a:prstGeom>
        </p:spPr>
      </p:pic>
      <p:sp>
        <p:nvSpPr>
          <p:cNvPr id="6" name="Pravokutnik 5"/>
          <p:cNvSpPr/>
          <p:nvPr/>
        </p:nvSpPr>
        <p:spPr>
          <a:xfrm>
            <a:off x="755576" y="457217"/>
            <a:ext cx="7776864" cy="646331"/>
          </a:xfrm>
          <a:prstGeom prst="rect">
            <a:avLst/>
          </a:prstGeom>
        </p:spPr>
        <p:txBody>
          <a:bodyPr wrap="square">
            <a:spAutoFit/>
          </a:bodyPr>
          <a:lstStyle/>
          <a:p>
            <a:r>
              <a:rPr lang="hr-HR" b="1" dirty="0">
                <a:latin typeface="Times New Roman" panose="02020603050405020304" pitchFamily="18" charset="0"/>
                <a:cs typeface="Times New Roman" panose="02020603050405020304" pitchFamily="18" charset="0"/>
              </a:rPr>
              <a:t>U našoj kuhinji priprema se zimnica…. pravi domaći pekmez od šljiva… i štrudla od jabuka… </a:t>
            </a:r>
          </a:p>
        </p:txBody>
      </p:sp>
    </p:spTree>
    <p:extLst>
      <p:ext uri="{BB962C8B-B14F-4D97-AF65-F5344CB8AC3E}">
        <p14:creationId xmlns:p14="http://schemas.microsoft.com/office/powerpoint/2010/main" val="55599901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vukovic\Documents\KROJAČ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88" y="1052736"/>
            <a:ext cx="7035040"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kstniOkvir 1"/>
          <p:cNvSpPr txBox="1"/>
          <p:nvPr/>
        </p:nvSpPr>
        <p:spPr>
          <a:xfrm>
            <a:off x="899592" y="548680"/>
            <a:ext cx="4982338" cy="461665"/>
          </a:xfrm>
          <a:prstGeom prst="rect">
            <a:avLst/>
          </a:prstGeom>
          <a:noFill/>
        </p:spPr>
        <p:txBody>
          <a:bodyPr wrap="square" rtlCol="0">
            <a:spAutoFit/>
          </a:bodyPr>
          <a:lstStyle/>
          <a:p>
            <a:r>
              <a:rPr lang="hr-HR" sz="2400" b="1" dirty="0">
                <a:latin typeface="Times New Roman" panose="02020603050405020304" pitchFamily="18" charset="0"/>
                <a:cs typeface="Times New Roman" panose="02020603050405020304" pitchFamily="18" charset="0"/>
              </a:rPr>
              <a:t>KROJAČKA RADIONICA …</a:t>
            </a:r>
          </a:p>
        </p:txBody>
      </p:sp>
    </p:spTree>
    <p:extLst>
      <p:ext uri="{BB962C8B-B14F-4D97-AF65-F5344CB8AC3E}">
        <p14:creationId xmlns:p14="http://schemas.microsoft.com/office/powerpoint/2010/main" val="17097115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76672"/>
            <a:ext cx="8136904"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65075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256076" y="3248980"/>
            <a:ext cx="3672408" cy="3024336"/>
          </a:xfrm>
          <a:prstGeom prst="rect">
            <a:avLst/>
          </a:prstGeom>
        </p:spPr>
      </p:pic>
      <p:pic>
        <p:nvPicPr>
          <p:cNvPr id="3" name="Slika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30538" y="1778810"/>
            <a:ext cx="4836523" cy="3672408"/>
          </a:xfrm>
          <a:prstGeom prst="rect">
            <a:avLst/>
          </a:prstGeom>
        </p:spPr>
      </p:pic>
      <p:pic>
        <p:nvPicPr>
          <p:cNvPr id="5" name="Slika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574173" y="-107422"/>
            <a:ext cx="2188342" cy="2608347"/>
          </a:xfrm>
          <a:prstGeom prst="rect">
            <a:avLst/>
          </a:prstGeom>
        </p:spPr>
      </p:pic>
      <p:pic>
        <p:nvPicPr>
          <p:cNvPr id="6" name="Slika 5" descr="Povezana slika"/>
          <p:cNvPicPr/>
          <p:nvPr/>
        </p:nvPicPr>
        <p:blipFill>
          <a:blip r:embed="rId5">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4030628" y="116632"/>
            <a:ext cx="2160240" cy="2520280"/>
          </a:xfrm>
          <a:prstGeom prst="rect">
            <a:avLst/>
          </a:prstGeom>
          <a:ln w="88900" cap="sq" cmpd="thickThin">
            <a:solidFill>
              <a:srgbClr val="000000"/>
            </a:solidFill>
            <a:prstDash val="solid"/>
            <a:miter lim="800000"/>
          </a:ln>
          <a:effectLst>
            <a:innerShdw blurRad="76200">
              <a:srgbClr val="000000"/>
            </a:innerShdw>
          </a:effectLst>
        </p:spPr>
      </p:pic>
      <p:sp>
        <p:nvSpPr>
          <p:cNvPr id="4" name="TekstniOkvir 3"/>
          <p:cNvSpPr txBox="1"/>
          <p:nvPr/>
        </p:nvSpPr>
        <p:spPr>
          <a:xfrm>
            <a:off x="251520" y="116632"/>
            <a:ext cx="5766046" cy="461665"/>
          </a:xfrm>
          <a:prstGeom prst="rect">
            <a:avLst/>
          </a:prstGeom>
          <a:noFill/>
        </p:spPr>
        <p:txBody>
          <a:bodyPr wrap="square" rtlCol="0">
            <a:spAutoFit/>
          </a:bodyPr>
          <a:lstStyle/>
          <a:p>
            <a:r>
              <a:rPr lang="hr-HR" sz="2400" b="1" dirty="0">
                <a:latin typeface="Times New Roman" panose="02020603050405020304" pitchFamily="18" charset="0"/>
                <a:cs typeface="Times New Roman" panose="02020603050405020304" pitchFamily="18" charset="0"/>
              </a:rPr>
              <a:t>naš frizerski salon…</a:t>
            </a:r>
          </a:p>
        </p:txBody>
      </p:sp>
    </p:spTree>
    <p:extLst>
      <p:ext uri="{BB962C8B-B14F-4D97-AF65-F5344CB8AC3E}">
        <p14:creationId xmlns:p14="http://schemas.microsoft.com/office/powerpoint/2010/main" val="386709198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548680"/>
            <a:ext cx="8229600" cy="665742"/>
          </a:xfrm>
        </p:spPr>
        <p:txBody>
          <a:bodyPr>
            <a:normAutofit fontScale="90000"/>
          </a:bodyPr>
          <a:lstStyle/>
          <a:p>
            <a:br>
              <a:rPr lang="hr-HR" sz="3100" b="1" cap="all" dirty="0">
                <a:solidFill>
                  <a:srgbClr val="FFFF00"/>
                </a:solidFill>
                <a:latin typeface="Times New Roman" panose="02020603050405020304" pitchFamily="18" charset="0"/>
                <a:cs typeface="Times New Roman" panose="02020603050405020304" pitchFamily="18" charset="0"/>
              </a:rPr>
            </a:br>
            <a:br>
              <a:rPr lang="hr-HR" sz="3100" b="1" cap="all" dirty="0">
                <a:solidFill>
                  <a:srgbClr val="FFFF00"/>
                </a:solidFill>
                <a:latin typeface="Times New Roman" panose="02020603050405020304" pitchFamily="18" charset="0"/>
                <a:cs typeface="Times New Roman" panose="02020603050405020304" pitchFamily="18" charset="0"/>
              </a:rPr>
            </a:br>
            <a:r>
              <a:rPr lang="hr-HR" sz="3100" b="1" cap="all" dirty="0" err="1">
                <a:solidFill>
                  <a:srgbClr val="FFFF00"/>
                </a:solidFill>
                <a:latin typeface="Times New Roman" panose="02020603050405020304" pitchFamily="18" charset="0"/>
                <a:cs typeface="Times New Roman" panose="02020603050405020304" pitchFamily="18" charset="0"/>
              </a:rPr>
              <a:t>slobodnE</a:t>
            </a:r>
            <a:r>
              <a:rPr lang="hr-HR" sz="3100" b="1" cap="all" dirty="0">
                <a:solidFill>
                  <a:srgbClr val="FFFF00"/>
                </a:solidFill>
                <a:latin typeface="Times New Roman" panose="02020603050405020304" pitchFamily="18" charset="0"/>
                <a:cs typeface="Times New Roman" panose="02020603050405020304" pitchFamily="18" charset="0"/>
              </a:rPr>
              <a:t> aktivnosti:</a:t>
            </a:r>
            <a:r>
              <a:rPr lang="hr-HR" sz="3100" b="1" u="sng" cap="all" dirty="0">
                <a:solidFill>
                  <a:srgbClr val="FFFF00"/>
                </a:solidFill>
                <a:latin typeface="Times New Roman" panose="02020603050405020304" pitchFamily="18" charset="0"/>
                <a:cs typeface="Times New Roman" panose="02020603050405020304" pitchFamily="18" charset="0"/>
              </a:rPr>
              <a:t>  </a:t>
            </a:r>
            <a:br>
              <a:rPr lang="hr-HR" dirty="0"/>
            </a:br>
            <a:endParaRPr lang="hr-HR" dirty="0"/>
          </a:p>
        </p:txBody>
      </p:sp>
      <p:sp>
        <p:nvSpPr>
          <p:cNvPr id="3" name="Rezervirano mjesto sadržaja 2"/>
          <p:cNvSpPr>
            <a:spLocks noGrp="1"/>
          </p:cNvSpPr>
          <p:nvPr>
            <p:ph idx="1"/>
          </p:nvPr>
        </p:nvSpPr>
        <p:spPr>
          <a:xfrm>
            <a:off x="457200" y="1340769"/>
            <a:ext cx="8229600" cy="4104455"/>
          </a:xfrm>
        </p:spPr>
        <p:txBody>
          <a:bodyPr>
            <a:normAutofit fontScale="85000" lnSpcReduction="20000"/>
          </a:bodyPr>
          <a:lstStyle/>
          <a:p>
            <a:pPr marL="0" indent="0">
              <a:buNone/>
            </a:pPr>
            <a:endParaRPr lang="hr-HR" dirty="0"/>
          </a:p>
          <a:p>
            <a:r>
              <a:rPr lang="hr-HR" sz="2800" dirty="0">
                <a:solidFill>
                  <a:schemeClr val="tx2"/>
                </a:solidFill>
                <a:latin typeface="Times New Roman" panose="02020603050405020304" pitchFamily="18" charset="0"/>
                <a:cs typeface="Times New Roman" panose="02020603050405020304" pitchFamily="18" charset="0"/>
              </a:rPr>
              <a:t>likovna i kreativna radionica – izrada raznih  ukrasnih predmeta, čestitki i sl.</a:t>
            </a:r>
          </a:p>
          <a:p>
            <a:r>
              <a:rPr lang="hr-HR" sz="2800" dirty="0">
                <a:solidFill>
                  <a:schemeClr val="tx2"/>
                </a:solidFill>
                <a:latin typeface="Times New Roman" panose="02020603050405020304" pitchFamily="18" charset="0"/>
                <a:cs typeface="Times New Roman" panose="02020603050405020304" pitchFamily="18" charset="0"/>
              </a:rPr>
              <a:t>ručni rad: vez, heklanje, štrikanje, šivanje</a:t>
            </a:r>
          </a:p>
          <a:p>
            <a:r>
              <a:rPr lang="hr-HR" sz="2800" dirty="0">
                <a:solidFill>
                  <a:schemeClr val="tx2"/>
                </a:solidFill>
                <a:latin typeface="Times New Roman" panose="02020603050405020304" pitchFamily="18" charset="0"/>
                <a:cs typeface="Times New Roman" panose="02020603050405020304" pitchFamily="18" charset="0"/>
              </a:rPr>
              <a:t>glazbena radionica- zbor, </a:t>
            </a:r>
            <a:r>
              <a:rPr lang="hr-HR" sz="2800" dirty="0" err="1">
                <a:solidFill>
                  <a:schemeClr val="tx2"/>
                </a:solidFill>
                <a:latin typeface="Times New Roman" panose="02020603050405020304" pitchFamily="18" charset="0"/>
                <a:cs typeface="Times New Roman" panose="02020603050405020304" pitchFamily="18" charset="0"/>
              </a:rPr>
              <a:t>klapsko</a:t>
            </a:r>
            <a:r>
              <a:rPr lang="hr-HR" sz="2800" dirty="0">
                <a:solidFill>
                  <a:schemeClr val="tx2"/>
                </a:solidFill>
                <a:latin typeface="Times New Roman" panose="02020603050405020304" pitchFamily="18" charset="0"/>
                <a:cs typeface="Times New Roman" panose="02020603050405020304" pitchFamily="18" charset="0"/>
              </a:rPr>
              <a:t> pjevanje, sviranje </a:t>
            </a:r>
          </a:p>
          <a:p>
            <a:r>
              <a:rPr lang="hr-HR" sz="2800" dirty="0">
                <a:solidFill>
                  <a:schemeClr val="tx2"/>
                </a:solidFill>
                <a:latin typeface="Times New Roman" panose="02020603050405020304" pitchFamily="18" charset="0"/>
                <a:cs typeface="Times New Roman" panose="02020603050405020304" pitchFamily="18" charset="0"/>
              </a:rPr>
              <a:t>literarna  skupina</a:t>
            </a:r>
          </a:p>
          <a:p>
            <a:r>
              <a:rPr lang="hr-HR" sz="2800" dirty="0">
                <a:solidFill>
                  <a:schemeClr val="tx2"/>
                </a:solidFill>
                <a:latin typeface="Times New Roman" panose="02020603050405020304" pitchFamily="18" charset="0"/>
                <a:cs typeface="Times New Roman" panose="02020603050405020304" pitchFamily="18" charset="0"/>
              </a:rPr>
              <a:t>čitalački klub </a:t>
            </a:r>
          </a:p>
          <a:p>
            <a:r>
              <a:rPr lang="hr-HR" sz="2800" dirty="0">
                <a:solidFill>
                  <a:schemeClr val="tx2"/>
                </a:solidFill>
                <a:latin typeface="Times New Roman" panose="02020603050405020304" pitchFamily="18" charset="0"/>
                <a:cs typeface="Times New Roman" panose="02020603050405020304" pitchFamily="18" charset="0"/>
              </a:rPr>
              <a:t>novinarska sekcija - kvartalno izdaje novine „ Labirint“</a:t>
            </a:r>
          </a:p>
          <a:p>
            <a:r>
              <a:rPr lang="hr-HR" sz="2800" dirty="0">
                <a:solidFill>
                  <a:schemeClr val="tx2"/>
                </a:solidFill>
                <a:latin typeface="Times New Roman" panose="02020603050405020304" pitchFamily="18" charset="0"/>
                <a:cs typeface="Times New Roman" panose="02020603050405020304" pitchFamily="18" charset="0"/>
              </a:rPr>
              <a:t>sportska sekcija  </a:t>
            </a:r>
          </a:p>
          <a:p>
            <a:r>
              <a:rPr lang="hr-HR" sz="2800" dirty="0">
                <a:solidFill>
                  <a:schemeClr val="tx2"/>
                </a:solidFill>
                <a:latin typeface="Times New Roman" panose="02020603050405020304" pitchFamily="18" charset="0"/>
                <a:cs typeface="Times New Roman" panose="02020603050405020304" pitchFamily="18" charset="0"/>
              </a:rPr>
              <a:t>dramska skupina </a:t>
            </a:r>
          </a:p>
          <a:p>
            <a:r>
              <a:rPr lang="hr-HR" sz="2800" dirty="0">
                <a:solidFill>
                  <a:schemeClr val="tx2"/>
                </a:solidFill>
                <a:latin typeface="Times New Roman" panose="02020603050405020304" pitchFamily="18" charset="0"/>
                <a:cs typeface="Times New Roman" panose="02020603050405020304" pitchFamily="18" charset="0"/>
              </a:rPr>
              <a:t>plesna skupina </a:t>
            </a:r>
          </a:p>
        </p:txBody>
      </p:sp>
    </p:spTree>
    <p:extLst>
      <p:ext uri="{BB962C8B-B14F-4D97-AF65-F5344CB8AC3E}">
        <p14:creationId xmlns:p14="http://schemas.microsoft.com/office/powerpoint/2010/main" val="58194258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b="1" dirty="0">
                <a:latin typeface="Times New Roman" panose="02020603050405020304" pitchFamily="18" charset="0"/>
                <a:cs typeface="Times New Roman" panose="02020603050405020304" pitchFamily="18" charset="0"/>
              </a:rPr>
              <a:t>Sportsko - rekreativne aktivnosti</a:t>
            </a:r>
          </a:p>
        </p:txBody>
      </p:sp>
      <p:pic>
        <p:nvPicPr>
          <p:cNvPr id="4" name="Rezervirano mjesto sadržaja 3" descr="C:\Users\khumski\AppData\Local\Microsoft\Windows\INetCache\Content.Word\DSCN0451.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51520" y="1280586"/>
            <a:ext cx="3024336" cy="2304257"/>
          </a:xfrm>
          <a:prstGeom prst="rect">
            <a:avLst/>
          </a:prstGeom>
          <a:noFill/>
          <a:ln>
            <a:noFill/>
          </a:ln>
        </p:spPr>
      </p:pic>
      <p:pic>
        <p:nvPicPr>
          <p:cNvPr id="6" name="Slika 5" descr="C:\Users\khumski\AppData\Local\Microsoft\Windows\INetCache\Content.Word\DSCN045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5496" y="3622561"/>
            <a:ext cx="3040360" cy="2182703"/>
          </a:xfrm>
          <a:prstGeom prst="rect">
            <a:avLst/>
          </a:prstGeom>
          <a:noFill/>
          <a:ln>
            <a:noFill/>
          </a:ln>
        </p:spPr>
      </p:pic>
      <p:pic>
        <p:nvPicPr>
          <p:cNvPr id="7" name="Slika 6" descr="C:\Users\khumski\AppData\Local\Microsoft\Windows\INetCache\Content.Word\DSCN0449.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22946" y="2276872"/>
            <a:ext cx="3121054" cy="2248928"/>
          </a:xfrm>
          <a:prstGeom prst="rect">
            <a:avLst/>
          </a:prstGeom>
          <a:noFill/>
          <a:ln>
            <a:noFill/>
          </a:ln>
        </p:spPr>
      </p:pic>
      <p:pic>
        <p:nvPicPr>
          <p:cNvPr id="8" name="Rezervirano mjesto sadržaja 3" descr="C:\Users\ajolic\Desktop\slike lipanj\DSC01834.JPG"/>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9851" y="1772816"/>
            <a:ext cx="2664296" cy="1899023"/>
          </a:xfrm>
          <a:prstGeom prst="rect">
            <a:avLst/>
          </a:prstGeom>
          <a:ln>
            <a:noFill/>
          </a:ln>
          <a:effectLst>
            <a:softEdge rad="112500"/>
          </a:effectLst>
        </p:spPr>
      </p:pic>
      <p:pic>
        <p:nvPicPr>
          <p:cNvPr id="9" name="Slika 8" descr="C:\Users\ajolic\Desktop\slike lipanj\DSC01896.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57586" y="3953182"/>
            <a:ext cx="2028825" cy="1521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803670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60648"/>
            <a:ext cx="8229600" cy="953774"/>
          </a:xfrm>
        </p:spPr>
        <p:txBody>
          <a:bodyPr>
            <a:normAutofit fontScale="90000"/>
          </a:bodyPr>
          <a:lstStyle/>
          <a:p>
            <a:br>
              <a:rPr lang="hr-HR" sz="2400" dirty="0">
                <a:solidFill>
                  <a:schemeClr val="tx1"/>
                </a:solidFill>
                <a:latin typeface="Times New Roman" panose="02020603050405020304" pitchFamily="18" charset="0"/>
                <a:cs typeface="Times New Roman" panose="02020603050405020304" pitchFamily="18" charset="0"/>
              </a:rPr>
            </a:br>
            <a:br>
              <a:rPr lang="hr-HR" sz="2400" dirty="0">
                <a:solidFill>
                  <a:srgbClr val="FFFF00"/>
                </a:solidFill>
                <a:latin typeface="Times New Roman" panose="02020603050405020304" pitchFamily="18" charset="0"/>
                <a:cs typeface="Times New Roman" panose="02020603050405020304" pitchFamily="18" charset="0"/>
              </a:rPr>
            </a:br>
            <a:r>
              <a:rPr lang="hr-HR" sz="2400" b="1" dirty="0">
                <a:solidFill>
                  <a:srgbClr val="FFFF00"/>
                </a:solidFill>
                <a:latin typeface="Times New Roman" panose="02020603050405020304" pitchFamily="18" charset="0"/>
                <a:cs typeface="Times New Roman" panose="02020603050405020304" pitchFamily="18" charset="0"/>
              </a:rPr>
              <a:t>Imamo knjižnicu, čitalački klub, novinarsku i literarnu sekciju…</a:t>
            </a:r>
            <a:br>
              <a:rPr lang="hr-HR" sz="2400" dirty="0">
                <a:solidFill>
                  <a:srgbClr val="FFFF00"/>
                </a:solidFill>
                <a:latin typeface="Times New Roman" panose="02020603050405020304" pitchFamily="18" charset="0"/>
                <a:cs typeface="Times New Roman" panose="02020603050405020304" pitchFamily="18" charset="0"/>
              </a:rPr>
            </a:br>
            <a:br>
              <a:rPr lang="hr-HR" sz="2400" dirty="0">
                <a:solidFill>
                  <a:schemeClr val="tx1"/>
                </a:solidFill>
                <a:latin typeface="Times New Roman" panose="02020603050405020304" pitchFamily="18" charset="0"/>
                <a:cs typeface="Times New Roman" panose="02020603050405020304" pitchFamily="18" charset="0"/>
              </a:rPr>
            </a:br>
            <a:endParaRPr lang="hr-HR" sz="2400" dirty="0"/>
          </a:p>
        </p:txBody>
      </p:sp>
      <p:sp>
        <p:nvSpPr>
          <p:cNvPr id="3" name="Rezervirano mjesto sadržaja 2"/>
          <p:cNvSpPr>
            <a:spLocks noGrp="1"/>
          </p:cNvSpPr>
          <p:nvPr>
            <p:ph idx="1"/>
          </p:nvPr>
        </p:nvSpPr>
        <p:spPr>
          <a:xfrm>
            <a:off x="179512" y="1214422"/>
            <a:ext cx="8964488" cy="5454938"/>
          </a:xfrm>
        </p:spPr>
        <p:txBody>
          <a:bodyPr>
            <a:normAutofit fontScale="25000" lnSpcReduction="20000"/>
          </a:bodyPr>
          <a:lstStyle/>
          <a:p>
            <a:pPr marL="0" lvl="0" indent="0">
              <a:spcBef>
                <a:spcPts val="0"/>
              </a:spcBef>
              <a:buNone/>
            </a:pPr>
            <a:endParaRPr lang="hr-HR" sz="6400" b="1" dirty="0">
              <a:solidFill>
                <a:schemeClr val="tx1"/>
              </a:solidFill>
              <a:latin typeface="Times New Roman" panose="02020603050405020304" pitchFamily="18" charset="0"/>
              <a:cs typeface="Times New Roman" panose="02020603050405020304" pitchFamily="18" charset="0"/>
            </a:endParaRPr>
          </a:p>
          <a:p>
            <a:pPr marL="0" lvl="0" indent="0">
              <a:spcBef>
                <a:spcPts val="0"/>
              </a:spcBef>
              <a:buNone/>
            </a:pPr>
            <a:r>
              <a:rPr lang="hr-HR" sz="6400" b="1" dirty="0">
                <a:solidFill>
                  <a:schemeClr val="tx1"/>
                </a:solidFill>
                <a:latin typeface="Times New Roman" panose="02020603050405020304" pitchFamily="18" charset="0"/>
                <a:cs typeface="Times New Roman" panose="02020603050405020304" pitchFamily="18" charset="0"/>
              </a:rPr>
              <a:t>NAJČITANIJE KNJIGE iz naše knjižnice</a:t>
            </a:r>
          </a:p>
          <a:p>
            <a:pPr marL="0" lvl="0" indent="0">
              <a:spcBef>
                <a:spcPts val="0"/>
              </a:spcBef>
              <a:buNone/>
            </a:pPr>
            <a:r>
              <a:rPr lang="hr-HR" sz="6400" b="1" dirty="0">
                <a:solidFill>
                  <a:schemeClr val="tx1"/>
                </a:solidFill>
                <a:latin typeface="Times New Roman" panose="02020603050405020304" pitchFamily="18" charset="0"/>
                <a:cs typeface="Times New Roman" panose="02020603050405020304" pitchFamily="18" charset="0"/>
              </a:rPr>
              <a:t>                     (2021/2022) </a:t>
            </a:r>
          </a:p>
          <a:p>
            <a:pPr marL="0" lvl="0" indent="0">
              <a:spcBef>
                <a:spcPts val="0"/>
              </a:spcBef>
              <a:buNone/>
            </a:pPr>
            <a:endParaRPr lang="hr-HR" sz="4900" i="1" dirty="0">
              <a:solidFill>
                <a:schemeClr val="tx1"/>
              </a:solidFill>
              <a:latin typeface="Times New Roman" panose="02020603050405020304" pitchFamily="18" charset="0"/>
              <a:cs typeface="Times New Roman" panose="02020603050405020304" pitchFamily="18" charset="0"/>
            </a:endParaRPr>
          </a:p>
          <a:p>
            <a:pPr lvl="0">
              <a:spcBef>
                <a:spcPts val="0"/>
              </a:spcBef>
            </a:pPr>
            <a:endParaRPr lang="hr-HR" sz="6400" i="1" dirty="0">
              <a:solidFill>
                <a:schemeClr val="tx1"/>
              </a:solidFill>
              <a:latin typeface="Times New Roman" panose="02020603050405020304" pitchFamily="18" charset="0"/>
              <a:cs typeface="Times New Roman" panose="02020603050405020304" pitchFamily="18" charset="0"/>
            </a:endParaRPr>
          </a:p>
          <a:p>
            <a:pPr lvl="0">
              <a:spcBef>
                <a:spcPts val="0"/>
              </a:spcBef>
            </a:pPr>
            <a:r>
              <a:rPr lang="hr-HR" sz="5600" dirty="0">
                <a:solidFill>
                  <a:schemeClr val="tx1"/>
                </a:solidFill>
                <a:latin typeface="Times New Roman" panose="02020603050405020304" pitchFamily="18" charset="0"/>
                <a:cs typeface="Times New Roman" panose="02020603050405020304" pitchFamily="18" charset="0"/>
              </a:rPr>
              <a:t>OREŠKI  V.- NIKOLIĆ  M. : </a:t>
            </a:r>
            <a:r>
              <a:rPr lang="hr-HR" sz="5600" dirty="0">
                <a:solidFill>
                  <a:schemeClr val="tx2"/>
                </a:solidFill>
                <a:latin typeface="Times New Roman" panose="02020603050405020304" pitchFamily="18" charset="0"/>
                <a:cs typeface="Times New Roman" panose="02020603050405020304" pitchFamily="18" charset="0"/>
              </a:rPr>
              <a:t>SIBIRSKI PEČAT</a:t>
            </a:r>
          </a:p>
          <a:p>
            <a:pPr lvl="0">
              <a:spcBef>
                <a:spcPts val="0"/>
              </a:spcBef>
            </a:pPr>
            <a:r>
              <a:rPr lang="hr-HR" sz="5600" dirty="0">
                <a:solidFill>
                  <a:schemeClr val="tx1"/>
                </a:solidFill>
                <a:latin typeface="Times New Roman" panose="02020603050405020304" pitchFamily="18" charset="0"/>
                <a:cs typeface="Times New Roman" panose="02020603050405020304" pitchFamily="18" charset="0"/>
              </a:rPr>
              <a:t>BELBENOIT  RENE: </a:t>
            </a:r>
            <a:r>
              <a:rPr lang="hr-HR" sz="5600" dirty="0">
                <a:solidFill>
                  <a:schemeClr val="tx2"/>
                </a:solidFill>
                <a:latin typeface="Times New Roman" panose="02020603050405020304" pitchFamily="18" charset="0"/>
                <a:cs typeface="Times New Roman" panose="02020603050405020304" pitchFamily="18" charset="0"/>
              </a:rPr>
              <a:t>SUHA GILJOTINA</a:t>
            </a:r>
          </a:p>
          <a:p>
            <a:pPr lvl="0">
              <a:spcBef>
                <a:spcPts val="0"/>
              </a:spcBef>
            </a:pPr>
            <a:r>
              <a:rPr lang="hr-HR" sz="5600" dirty="0">
                <a:solidFill>
                  <a:schemeClr val="tx1"/>
                </a:solidFill>
                <a:latin typeface="Times New Roman" panose="02020603050405020304" pitchFamily="18" charset="0"/>
                <a:cs typeface="Times New Roman" panose="02020603050405020304" pitchFamily="18" charset="0"/>
              </a:rPr>
              <a:t>SHELDON  SIDNEY:  </a:t>
            </a:r>
            <a:r>
              <a:rPr lang="hr-HR" sz="5600" dirty="0">
                <a:solidFill>
                  <a:schemeClr val="tx2"/>
                </a:solidFill>
                <a:latin typeface="Times New Roman" panose="02020603050405020304" pitchFamily="18" charset="0"/>
                <a:cs typeface="Times New Roman" panose="02020603050405020304" pitchFamily="18" charset="0"/>
              </a:rPr>
              <a:t>AKO DOČEKAM SUTRA</a:t>
            </a:r>
          </a:p>
          <a:p>
            <a:pPr lvl="0">
              <a:spcBef>
                <a:spcPts val="0"/>
              </a:spcBef>
            </a:pPr>
            <a:r>
              <a:rPr lang="hr-HR" sz="5600" dirty="0">
                <a:solidFill>
                  <a:schemeClr val="tx1"/>
                </a:solidFill>
                <a:latin typeface="Times New Roman" panose="02020603050405020304" pitchFamily="18" charset="0"/>
                <a:cs typeface="Times New Roman" panose="02020603050405020304" pitchFamily="18" charset="0"/>
              </a:rPr>
              <a:t>CARTER CHRIS : </a:t>
            </a:r>
            <a:r>
              <a:rPr lang="hr-HR" sz="5600" dirty="0">
                <a:solidFill>
                  <a:schemeClr val="tx2"/>
                </a:solidFill>
                <a:latin typeface="Times New Roman" panose="02020603050405020304" pitchFamily="18" charset="0"/>
                <a:cs typeface="Times New Roman" panose="02020603050405020304" pitchFamily="18" charset="0"/>
              </a:rPr>
              <a:t>POZIVATELJ</a:t>
            </a:r>
          </a:p>
          <a:p>
            <a:pPr lvl="0">
              <a:spcBef>
                <a:spcPts val="0"/>
              </a:spcBef>
            </a:pPr>
            <a:r>
              <a:rPr lang="hr-HR" sz="5600" dirty="0">
                <a:solidFill>
                  <a:schemeClr val="tx1"/>
                </a:solidFill>
                <a:latin typeface="Times New Roman" panose="02020603050405020304" pitchFamily="18" charset="0"/>
                <a:cs typeface="Times New Roman" panose="02020603050405020304" pitchFamily="18" charset="0"/>
              </a:rPr>
              <a:t>BROWN DAN: </a:t>
            </a:r>
            <a:r>
              <a:rPr lang="hr-HR" sz="5600" dirty="0">
                <a:solidFill>
                  <a:schemeClr val="tx2"/>
                </a:solidFill>
                <a:latin typeface="Times New Roman" panose="02020603050405020304" pitchFamily="18" charset="0"/>
                <a:cs typeface="Times New Roman" panose="02020603050405020304" pitchFamily="18" charset="0"/>
              </a:rPr>
              <a:t>ANĐELI  I  DEMONI</a:t>
            </a:r>
          </a:p>
          <a:p>
            <a:pPr lvl="0">
              <a:spcBef>
                <a:spcPts val="0"/>
              </a:spcBef>
            </a:pPr>
            <a:r>
              <a:rPr lang="hr-HR" sz="5600" dirty="0">
                <a:solidFill>
                  <a:schemeClr val="tx1"/>
                </a:solidFill>
                <a:latin typeface="Times New Roman" panose="02020603050405020304" pitchFamily="18" charset="0"/>
                <a:cs typeface="Times New Roman" panose="02020603050405020304" pitchFamily="18" charset="0"/>
              </a:rPr>
              <a:t>GLAMUZINA DRAG : </a:t>
            </a:r>
            <a:r>
              <a:rPr lang="hr-HR" sz="5600" dirty="0">
                <a:solidFill>
                  <a:schemeClr val="tx2"/>
                </a:solidFill>
                <a:latin typeface="Times New Roman" panose="02020603050405020304" pitchFamily="18" charset="0"/>
                <a:cs typeface="Times New Roman" panose="02020603050405020304" pitchFamily="18" charset="0"/>
              </a:rPr>
              <a:t>TRI</a:t>
            </a:r>
          </a:p>
          <a:p>
            <a:pPr lvl="0">
              <a:spcBef>
                <a:spcPts val="0"/>
              </a:spcBef>
            </a:pPr>
            <a:r>
              <a:rPr lang="hr-HR" sz="5600" dirty="0">
                <a:solidFill>
                  <a:schemeClr val="tx1"/>
                </a:solidFill>
                <a:latin typeface="Times New Roman" panose="02020603050405020304" pitchFamily="18" charset="0"/>
                <a:cs typeface="Times New Roman" panose="02020603050405020304" pitchFamily="18" charset="0"/>
              </a:rPr>
              <a:t>STEEL DANIELLE: </a:t>
            </a:r>
            <a:r>
              <a:rPr lang="hr-HR" sz="5600" dirty="0">
                <a:solidFill>
                  <a:schemeClr val="tx2"/>
                </a:solidFill>
                <a:latin typeface="Times New Roman" panose="02020603050405020304" pitchFamily="18" charset="0"/>
                <a:cs typeface="Times New Roman" panose="02020603050405020304" pitchFamily="18" charset="0"/>
              </a:rPr>
              <a:t>PET DANA U PARIZU</a:t>
            </a:r>
          </a:p>
          <a:p>
            <a:pPr lvl="0">
              <a:spcBef>
                <a:spcPts val="0"/>
              </a:spcBef>
            </a:pPr>
            <a:r>
              <a:rPr lang="hr-HR" sz="5600" dirty="0">
                <a:solidFill>
                  <a:schemeClr val="tx1"/>
                </a:solidFill>
                <a:latin typeface="Times New Roman" panose="02020603050405020304" pitchFamily="18" charset="0"/>
                <a:cs typeface="Times New Roman" panose="02020603050405020304" pitchFamily="18" charset="0"/>
              </a:rPr>
              <a:t>TOYNE SIMON: </a:t>
            </a:r>
            <a:r>
              <a:rPr lang="hr-HR" sz="5600" dirty="0">
                <a:solidFill>
                  <a:schemeClr val="tx2"/>
                </a:solidFill>
                <a:latin typeface="Times New Roman" panose="02020603050405020304" pitchFamily="18" charset="0"/>
                <a:cs typeface="Times New Roman" panose="02020603050405020304" pitchFamily="18" charset="0"/>
              </a:rPr>
              <a:t>SANCTUS</a:t>
            </a:r>
          </a:p>
          <a:p>
            <a:pPr lvl="0">
              <a:spcBef>
                <a:spcPts val="0"/>
              </a:spcBef>
            </a:pPr>
            <a:r>
              <a:rPr lang="hr-HR" sz="5600" dirty="0">
                <a:solidFill>
                  <a:schemeClr val="tx1"/>
                </a:solidFill>
                <a:latin typeface="Times New Roman" panose="02020603050405020304" pitchFamily="18" charset="0"/>
                <a:cs typeface="Times New Roman" panose="02020603050405020304" pitchFamily="18" charset="0"/>
              </a:rPr>
              <a:t>NESBO JO: </a:t>
            </a:r>
            <a:r>
              <a:rPr lang="hr-HR" sz="5600" dirty="0">
                <a:solidFill>
                  <a:schemeClr val="tx2"/>
                </a:solidFill>
                <a:latin typeface="Times New Roman" panose="02020603050405020304" pitchFamily="18" charset="0"/>
                <a:cs typeface="Times New Roman" panose="02020603050405020304" pitchFamily="18" charset="0"/>
              </a:rPr>
              <a:t>ŠIŠMIŠ</a:t>
            </a:r>
          </a:p>
          <a:p>
            <a:pPr lvl="0">
              <a:spcBef>
                <a:spcPts val="0"/>
              </a:spcBef>
            </a:pPr>
            <a:r>
              <a:rPr lang="hr-HR" sz="5600" dirty="0">
                <a:solidFill>
                  <a:schemeClr val="tx1"/>
                </a:solidFill>
                <a:latin typeface="Times New Roman" panose="02020603050405020304" pitchFamily="18" charset="0"/>
                <a:cs typeface="Times New Roman" panose="02020603050405020304" pitchFamily="18" charset="0"/>
              </a:rPr>
              <a:t>BJORK SAMUEL: </a:t>
            </a:r>
            <a:r>
              <a:rPr lang="hr-HR" sz="5600" dirty="0">
                <a:solidFill>
                  <a:schemeClr val="tx2"/>
                </a:solidFill>
                <a:latin typeface="Times New Roman" panose="02020603050405020304" pitchFamily="18" charset="0"/>
                <a:cs typeface="Times New Roman" panose="02020603050405020304" pitchFamily="18" charset="0"/>
              </a:rPr>
              <a:t>PUTUJEM SAMA </a:t>
            </a:r>
          </a:p>
          <a:p>
            <a:endParaRPr lang="hr-HR" sz="56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hr-HR" sz="56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hr-HR" sz="5600" dirty="0">
              <a:solidFill>
                <a:schemeClr val="tx1"/>
              </a:solidFill>
              <a:latin typeface="Times New Roman" panose="02020603050405020304" pitchFamily="18" charset="0"/>
              <a:cs typeface="Times New Roman" panose="02020603050405020304" pitchFamily="18" charset="0"/>
            </a:endParaRPr>
          </a:p>
          <a:p>
            <a:pPr algn="just"/>
            <a:r>
              <a:rPr lang="hr-HR" sz="8000" dirty="0">
                <a:solidFill>
                  <a:schemeClr val="tx1"/>
                </a:solidFill>
                <a:latin typeface="Times New Roman" panose="02020603050405020304" pitchFamily="18" charset="0"/>
                <a:cs typeface="Times New Roman" panose="02020603050405020304" pitchFamily="18" charset="0"/>
              </a:rPr>
              <a:t>Knjižnica s preko 8 tisuća naslova, a knjige i filmove redovno posuđujemo u Gradskoj knjižnici Požega…</a:t>
            </a:r>
          </a:p>
          <a:p>
            <a:pPr marL="0" indent="0" algn="just">
              <a:buNone/>
            </a:pPr>
            <a:endParaRPr lang="hr-HR" sz="8000" dirty="0">
              <a:solidFill>
                <a:schemeClr val="tx1"/>
              </a:solidFill>
              <a:latin typeface="Times New Roman" panose="02020603050405020304" pitchFamily="18" charset="0"/>
              <a:cs typeface="Times New Roman" panose="02020603050405020304" pitchFamily="18" charset="0"/>
            </a:endParaRPr>
          </a:p>
          <a:p>
            <a:pPr algn="just"/>
            <a:r>
              <a:rPr lang="hr-HR" sz="8000" dirty="0">
                <a:solidFill>
                  <a:schemeClr val="tx1"/>
                </a:solidFill>
                <a:latin typeface="Times New Roman" panose="02020603050405020304" pitchFamily="18" charset="0"/>
                <a:cs typeface="Times New Roman" panose="02020603050405020304" pitchFamily="18" charset="0"/>
              </a:rPr>
              <a:t>Poslove knjižničarke u našoj knjižnici obavlja zatvorenica (radni angažman).</a:t>
            </a:r>
          </a:p>
          <a:p>
            <a:pPr marL="0" indent="0" algn="just">
              <a:buNone/>
            </a:pPr>
            <a:endParaRPr lang="hr-HR" sz="8000" dirty="0">
              <a:solidFill>
                <a:schemeClr val="tx1"/>
              </a:solidFill>
              <a:latin typeface="Times New Roman" panose="02020603050405020304" pitchFamily="18" charset="0"/>
              <a:cs typeface="Times New Roman" panose="02020603050405020304" pitchFamily="18" charset="0"/>
            </a:endParaRPr>
          </a:p>
          <a:p>
            <a:pPr algn="just"/>
            <a:r>
              <a:rPr lang="hr-HR" sz="8000" dirty="0">
                <a:latin typeface="Times New Roman" panose="02020603050405020304" pitchFamily="18" charset="0"/>
                <a:cs typeface="Times New Roman" panose="02020603050405020304" pitchFamily="18" charset="0"/>
              </a:rPr>
              <a:t>Povremeno se zatvorenicama u našoj kino – dvorani prikazuju filmovi.</a:t>
            </a:r>
            <a:endParaRPr lang="hr-HR" sz="8000" dirty="0">
              <a:solidFill>
                <a:schemeClr val="tx1"/>
              </a:solidFill>
              <a:latin typeface="Times New Roman" panose="02020603050405020304" pitchFamily="18" charset="0"/>
              <a:cs typeface="Times New Roman" panose="02020603050405020304" pitchFamily="18" charset="0"/>
            </a:endParaRPr>
          </a:p>
          <a:p>
            <a:pPr marL="0" indent="0">
              <a:buNone/>
            </a:pPr>
            <a:br>
              <a:rPr lang="hr-HR" sz="8000" dirty="0">
                <a:solidFill>
                  <a:schemeClr val="tx1"/>
                </a:solidFill>
              </a:rPr>
            </a:br>
            <a:endParaRPr lang="hr-HR" sz="8000" dirty="0"/>
          </a:p>
        </p:txBody>
      </p:sp>
      <p:pic>
        <p:nvPicPr>
          <p:cNvPr id="4" name="Picture 2" descr="C:\Users\kvukovic\Documents\031.jpg"/>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355976" y="1268760"/>
            <a:ext cx="453650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08222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10800000">
            <a:off x="4580993" y="1142106"/>
            <a:ext cx="4104456" cy="2430909"/>
          </a:xfrm>
        </p:spPr>
      </p:pic>
      <p:pic>
        <p:nvPicPr>
          <p:cNvPr id="3" name="Rezervirano mjesto sadržaja 3"/>
          <p:cNvPicPr>
            <a:picLocks noChangeAspect="1"/>
          </p:cNvPicPr>
          <p:nvPr/>
        </p:nvPicPr>
        <p:blipFill rotWithShape="1">
          <a:blip r:embed="rId3" cstate="screen">
            <a:extLst>
              <a:ext uri="{28A0092B-C50C-407E-A947-70E740481C1C}">
                <a14:useLocalDpi xmlns:a14="http://schemas.microsoft.com/office/drawing/2010/main"/>
              </a:ext>
            </a:extLst>
          </a:blip>
          <a:srcRect t="-23596"/>
          <a:stretch/>
        </p:blipFill>
        <p:spPr>
          <a:xfrm>
            <a:off x="2337892" y="3786013"/>
            <a:ext cx="4320481" cy="3024337"/>
          </a:xfrm>
          <a:prstGeom prst="rect">
            <a:avLst/>
          </a:prstGeom>
        </p:spPr>
      </p:pic>
      <p:sp>
        <p:nvSpPr>
          <p:cNvPr id="6" name="TekstniOkvir 5"/>
          <p:cNvSpPr txBox="1"/>
          <p:nvPr/>
        </p:nvSpPr>
        <p:spPr>
          <a:xfrm>
            <a:off x="251521" y="116632"/>
            <a:ext cx="8568952" cy="4247317"/>
          </a:xfrm>
          <a:prstGeom prst="rect">
            <a:avLst/>
          </a:prstGeom>
          <a:noFill/>
        </p:spPr>
        <p:txBody>
          <a:bodyPr wrap="square" rtlCol="0">
            <a:spAutoFit/>
          </a:bodyPr>
          <a:lstStyle/>
          <a:p>
            <a:pPr algn="just"/>
            <a:r>
              <a:rPr lang="hr-HR" dirty="0">
                <a:latin typeface="Times New Roman" panose="02020603050405020304" pitchFamily="18" charset="0"/>
                <a:cs typeface="Times New Roman" panose="02020603050405020304" pitchFamily="18" charset="0"/>
              </a:rPr>
              <a:t>Održavamo manifestaciju „Noć knjige” kroz prigodne programe…, kada </a:t>
            </a:r>
            <a:r>
              <a:rPr lang="hr-HR" dirty="0" err="1">
                <a:latin typeface="Times New Roman" panose="02020603050405020304" pitchFamily="18" charset="0"/>
                <a:cs typeface="Times New Roman" panose="02020603050405020304" pitchFamily="18" charset="0"/>
              </a:rPr>
              <a:t>najčitateljicama</a:t>
            </a:r>
            <a:r>
              <a:rPr lang="hr-HR" dirty="0">
                <a:latin typeface="Times New Roman" panose="02020603050405020304" pitchFamily="18" charset="0"/>
                <a:cs typeface="Times New Roman" panose="02020603050405020304" pitchFamily="18" charset="0"/>
              </a:rPr>
              <a:t> uručujemo priznanja. Zatvorenice i zatvorenici kroz „Čitateljski program”, mogu pročitati priču svom djetetu i snimljenu ju poslati.</a:t>
            </a:r>
          </a:p>
          <a:p>
            <a:pPr algn="just"/>
            <a:endParaRPr lang="hr-HR" dirty="0">
              <a:latin typeface="Times New Roman" panose="02020603050405020304" pitchFamily="18" charset="0"/>
              <a:cs typeface="Times New Roman" panose="02020603050405020304" pitchFamily="18" charset="0"/>
            </a:endParaRPr>
          </a:p>
          <a:p>
            <a:pPr algn="just"/>
            <a:endParaRPr lang="hr-HR" dirty="0">
              <a:latin typeface="Times New Roman" panose="02020603050405020304" pitchFamily="18" charset="0"/>
              <a:cs typeface="Times New Roman" panose="02020603050405020304" pitchFamily="18" charset="0"/>
            </a:endParaRPr>
          </a:p>
          <a:p>
            <a:pPr algn="just"/>
            <a:endParaRPr lang="hr-HR" dirty="0">
              <a:latin typeface="Times New Roman" panose="02020603050405020304" pitchFamily="18" charset="0"/>
              <a:cs typeface="Times New Roman" panose="02020603050405020304" pitchFamily="18" charset="0"/>
            </a:endParaRPr>
          </a:p>
          <a:p>
            <a:pPr algn="just"/>
            <a:endParaRPr lang="hr-HR" dirty="0">
              <a:latin typeface="Times New Roman" panose="02020603050405020304" pitchFamily="18" charset="0"/>
              <a:cs typeface="Times New Roman" panose="02020603050405020304" pitchFamily="18" charset="0"/>
            </a:endParaRPr>
          </a:p>
          <a:p>
            <a:pPr algn="just"/>
            <a:endParaRPr lang="hr-HR" dirty="0">
              <a:latin typeface="Times New Roman" panose="02020603050405020304" pitchFamily="18" charset="0"/>
              <a:cs typeface="Times New Roman" panose="02020603050405020304" pitchFamily="18" charset="0"/>
            </a:endParaRPr>
          </a:p>
          <a:p>
            <a:pPr algn="just"/>
            <a:endParaRPr lang="hr-HR" dirty="0">
              <a:latin typeface="Times New Roman" panose="02020603050405020304" pitchFamily="18" charset="0"/>
              <a:cs typeface="Times New Roman" panose="02020603050405020304" pitchFamily="18" charset="0"/>
            </a:endParaRPr>
          </a:p>
          <a:p>
            <a:pPr algn="just"/>
            <a:endParaRPr lang="hr-HR" dirty="0">
              <a:latin typeface="Times New Roman" panose="02020603050405020304" pitchFamily="18" charset="0"/>
              <a:cs typeface="Times New Roman" panose="02020603050405020304" pitchFamily="18" charset="0"/>
            </a:endParaRPr>
          </a:p>
          <a:p>
            <a:pPr algn="just"/>
            <a:endParaRPr lang="hr-HR" dirty="0">
              <a:latin typeface="Times New Roman" panose="02020603050405020304" pitchFamily="18" charset="0"/>
              <a:cs typeface="Times New Roman" panose="02020603050405020304" pitchFamily="18" charset="0"/>
            </a:endParaRPr>
          </a:p>
          <a:p>
            <a:pPr algn="just"/>
            <a:endParaRPr lang="hr-HR" dirty="0">
              <a:latin typeface="Times New Roman" panose="02020603050405020304" pitchFamily="18" charset="0"/>
              <a:cs typeface="Times New Roman" panose="02020603050405020304" pitchFamily="18" charset="0"/>
            </a:endParaRPr>
          </a:p>
          <a:p>
            <a:pPr algn="just"/>
            <a:endParaRPr lang="hr-HR" dirty="0">
              <a:latin typeface="Times New Roman" panose="02020603050405020304" pitchFamily="18" charset="0"/>
              <a:cs typeface="Times New Roman" panose="02020603050405020304" pitchFamily="18" charset="0"/>
            </a:endParaRPr>
          </a:p>
          <a:p>
            <a:pPr algn="just"/>
            <a:r>
              <a:rPr lang="hr-HR" dirty="0">
                <a:latin typeface="Times New Roman" panose="02020603050405020304" pitchFamily="18" charset="0"/>
                <a:cs typeface="Times New Roman" panose="02020603050405020304" pitchFamily="18" charset="0"/>
              </a:rPr>
              <a:t>Isto tako, povodom „Noći knjige” i Božićnih blagdana, donirane nam knjige i slikovnice zatvorenice i zatvorenici poklanjali su svojoj djeci…</a:t>
            </a:r>
          </a:p>
        </p:txBody>
      </p:sp>
      <p:pic>
        <p:nvPicPr>
          <p:cNvPr id="5" name="Slika 4" descr="C:\Users\kvukovic\Pictures\2020-04\20200423_170635.jpg"/>
          <p:cNvPicPr/>
          <p:nvPr/>
        </p:nvPicPr>
        <p:blipFill>
          <a:blip r:embed="rId4" cstate="print">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rot="10800000">
            <a:off x="323528" y="1136400"/>
            <a:ext cx="3816424" cy="2430910"/>
          </a:xfrm>
          <a:prstGeom prst="rect">
            <a:avLst/>
          </a:prstGeom>
          <a:noFill/>
          <a:ln>
            <a:noFill/>
          </a:ln>
        </p:spPr>
      </p:pic>
    </p:spTree>
    <p:extLst>
      <p:ext uri="{BB962C8B-B14F-4D97-AF65-F5344CB8AC3E}">
        <p14:creationId xmlns:p14="http://schemas.microsoft.com/office/powerpoint/2010/main" val="3808400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zervirano mjesto sadržaja 3"/>
          <p:cNvPicPr>
            <a:picLocks noChangeAspect="1"/>
          </p:cNvPicPr>
          <p:nvPr/>
        </p:nvPicPr>
        <p:blipFill rotWithShape="1">
          <a:blip r:embed="rId2" cstate="screen">
            <a:extLst>
              <a:ext uri="{28A0092B-C50C-407E-A947-70E740481C1C}">
                <a14:useLocalDpi xmlns:a14="http://schemas.microsoft.com/office/drawing/2010/main"/>
              </a:ext>
            </a:extLst>
          </a:blip>
          <a:srcRect l="154" t="157" r="40" b="170"/>
          <a:stretch/>
        </p:blipFill>
        <p:spPr>
          <a:xfrm rot="5400000">
            <a:off x="35496" y="2204868"/>
            <a:ext cx="4032447" cy="3312368"/>
          </a:xfrm>
          <a:prstGeom prst="rect">
            <a:avLst/>
          </a:prstGeom>
        </p:spPr>
      </p:pic>
      <p:sp>
        <p:nvSpPr>
          <p:cNvPr id="3" name="TekstniOkvir 2"/>
          <p:cNvSpPr txBox="1"/>
          <p:nvPr/>
        </p:nvSpPr>
        <p:spPr>
          <a:xfrm rot="10800000" flipV="1">
            <a:off x="179512" y="548680"/>
            <a:ext cx="8712968" cy="400110"/>
          </a:xfrm>
          <a:prstGeom prst="rect">
            <a:avLst/>
          </a:prstGeom>
          <a:noFill/>
        </p:spPr>
        <p:txBody>
          <a:bodyPr wrap="square" rtlCol="0">
            <a:spAutoFit/>
          </a:bodyPr>
          <a:lstStyle/>
          <a:p>
            <a:r>
              <a:rPr lang="hr-HR" sz="2000" b="1" dirty="0">
                <a:solidFill>
                  <a:schemeClr val="accent1">
                    <a:lumMod val="50000"/>
                  </a:schemeClr>
                </a:solidFill>
                <a:latin typeface="Times New Roman" panose="02020603050405020304" pitchFamily="18" charset="0"/>
                <a:cs typeface="Times New Roman" panose="02020603050405020304" pitchFamily="18" charset="0"/>
              </a:rPr>
              <a:t>      </a:t>
            </a:r>
            <a:r>
              <a:rPr lang="hr-HR" sz="2000" b="1" dirty="0">
                <a:latin typeface="Times New Roman" panose="02020603050405020304" pitchFamily="18" charset="0"/>
                <a:cs typeface="Times New Roman" panose="02020603050405020304" pitchFamily="18" charset="0"/>
              </a:rPr>
              <a:t>četiri puta godišnje izdajemo svoj „Labirint” i uređujemo panoe…</a:t>
            </a:r>
          </a:p>
        </p:txBody>
      </p:sp>
      <p:pic>
        <p:nvPicPr>
          <p:cNvPr id="6" name="Slika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55976" y="1412776"/>
            <a:ext cx="4032448" cy="4922150"/>
          </a:xfrm>
          <a:prstGeom prst="rect">
            <a:avLst/>
          </a:prstGeom>
        </p:spPr>
      </p:pic>
    </p:spTree>
    <p:extLst>
      <p:ext uri="{BB962C8B-B14F-4D97-AF65-F5344CB8AC3E}">
        <p14:creationId xmlns:p14="http://schemas.microsoft.com/office/powerpoint/2010/main" val="372575059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2400" b="1" dirty="0">
                <a:latin typeface="Times New Roman" panose="02020603050405020304" pitchFamily="18" charset="0"/>
                <a:cs typeface="Times New Roman" panose="02020603050405020304" pitchFamily="18" charset="0"/>
              </a:rPr>
              <a:t>Redovna zanimacija su zidne novine s uvijek zanimljivim porukama …</a:t>
            </a:r>
          </a:p>
        </p:txBody>
      </p:sp>
      <p:pic>
        <p:nvPicPr>
          <p:cNvPr id="4" name="Picture 1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89216" y="1340768"/>
            <a:ext cx="804322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31730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400" b="1" dirty="0">
                <a:solidFill>
                  <a:schemeClr val="tx1"/>
                </a:solidFill>
                <a:latin typeface="Times New Roman" panose="02020603050405020304" pitchFamily="18" charset="0"/>
                <a:cs typeface="Times New Roman" panose="02020603050405020304" pitchFamily="18" charset="0"/>
              </a:rPr>
              <a:t>zidne novine u hodniku ambulante – razne zdravstvene teme…</a:t>
            </a:r>
          </a:p>
        </p:txBody>
      </p:sp>
      <p:pic>
        <p:nvPicPr>
          <p:cNvPr id="4" name="Rezervirano mjesto sadržaja 3" descr="C:\Users\sdidovic\Desktop\Fotografije - 11.2019\DSC02054.JPG"/>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539552" y="1374159"/>
            <a:ext cx="3672408" cy="4392488"/>
          </a:xfrm>
          <a:prstGeom prst="rect">
            <a:avLst/>
          </a:prstGeom>
          <a:noFill/>
          <a:ln>
            <a:noFill/>
          </a:ln>
        </p:spPr>
      </p:pic>
      <p:pic>
        <p:nvPicPr>
          <p:cNvPr id="5" name="Slika 4" descr="C:\Users\sdidovic\Desktop\Fotografije - 11.2019\DSC02053.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1374159"/>
            <a:ext cx="3970784" cy="4367445"/>
          </a:xfrm>
          <a:prstGeom prst="rect">
            <a:avLst/>
          </a:prstGeom>
          <a:noFill/>
          <a:ln>
            <a:noFill/>
          </a:ln>
        </p:spPr>
      </p:pic>
    </p:spTree>
    <p:extLst>
      <p:ext uri="{BB962C8B-B14F-4D97-AF65-F5344CB8AC3E}">
        <p14:creationId xmlns:p14="http://schemas.microsoft.com/office/powerpoint/2010/main" val="293611155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2400" dirty="0">
                <a:solidFill>
                  <a:schemeClr val="tx1"/>
                </a:solidFill>
                <a:latin typeface="Times New Roman" panose="02020603050405020304" pitchFamily="18" charset="0"/>
                <a:cs typeface="Times New Roman" panose="02020603050405020304" pitchFamily="18" charset="0"/>
              </a:rPr>
              <a:t>obilježavamo dan plesa (imamo i školu plesa</a:t>
            </a:r>
            <a:r>
              <a:rPr lang="hr-HR" sz="2400" dirty="0">
                <a:latin typeface="Times New Roman" panose="02020603050405020304" pitchFamily="18" charset="0"/>
                <a:cs typeface="Times New Roman" panose="02020603050405020304" pitchFamily="18" charset="0"/>
              </a:rPr>
              <a:t>)…</a:t>
            </a:r>
          </a:p>
        </p:txBody>
      </p:sp>
      <p:pic>
        <p:nvPicPr>
          <p:cNvPr id="4" name="Rezervirano mjesto sadržaja 3" descr="C:\Users\kvukovic\Desktop\DSCN0304.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907704" y="1268760"/>
            <a:ext cx="5764876" cy="4322618"/>
          </a:xfrm>
          <a:prstGeom prst="rect">
            <a:avLst/>
          </a:prstGeom>
          <a:noFill/>
          <a:ln>
            <a:noFill/>
          </a:ln>
        </p:spPr>
      </p:pic>
    </p:spTree>
    <p:extLst>
      <p:ext uri="{BB962C8B-B14F-4D97-AF65-F5344CB8AC3E}">
        <p14:creationId xmlns:p14="http://schemas.microsoft.com/office/powerpoint/2010/main" val="116297937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a:latin typeface="Times New Roman" panose="02020603050405020304" pitchFamily="18" charset="0"/>
                <a:cs typeface="Times New Roman" panose="02020603050405020304" pitchFamily="18" charset="0"/>
              </a:rPr>
              <a:t>izražavamo se na razne načine i radimo na sebi…</a:t>
            </a:r>
          </a:p>
        </p:txBody>
      </p:sp>
      <p:pic>
        <p:nvPicPr>
          <p:cNvPr id="5" name="Slika 4" descr="C:\Users\khumski\Downloads\Slike\IMG_20200630_164949.jpg"/>
          <p:cNvPicPr/>
          <p:nvPr/>
        </p:nvPicPr>
        <p:blipFill rotWithShape="1">
          <a:blip r:embed="rId2" cstate="screen">
            <a:extLst>
              <a:ext uri="{28A0092B-C50C-407E-A947-70E740481C1C}">
                <a14:useLocalDpi xmlns:a14="http://schemas.microsoft.com/office/drawing/2010/main"/>
              </a:ext>
            </a:extLst>
          </a:blip>
          <a:srcRect/>
          <a:stretch/>
        </p:blipFill>
        <p:spPr bwMode="auto">
          <a:xfrm>
            <a:off x="421647" y="1813668"/>
            <a:ext cx="3884251" cy="2086573"/>
          </a:xfrm>
          <a:prstGeom prst="rect">
            <a:avLst/>
          </a:prstGeom>
          <a:noFill/>
          <a:ln>
            <a:noFill/>
          </a:ln>
        </p:spPr>
      </p:pic>
      <p:pic>
        <p:nvPicPr>
          <p:cNvPr id="6" name="Slika 5" descr="C:\Users\khumski\Downloads\Slike\IMG_20200630_164935.jpg"/>
          <p:cNvPicPr/>
          <p:nvPr/>
        </p:nvPicPr>
        <p:blipFill rotWithShape="1">
          <a:blip r:embed="rId3" cstate="screen">
            <a:extLst>
              <a:ext uri="{28A0092B-C50C-407E-A947-70E740481C1C}">
                <a14:useLocalDpi xmlns:a14="http://schemas.microsoft.com/office/drawing/2010/main"/>
              </a:ext>
            </a:extLst>
          </a:blip>
          <a:srcRect/>
          <a:stretch/>
        </p:blipFill>
        <p:spPr bwMode="auto">
          <a:xfrm>
            <a:off x="412933" y="4293096"/>
            <a:ext cx="3875568" cy="2077074"/>
          </a:xfrm>
          <a:prstGeom prst="rect">
            <a:avLst/>
          </a:prstGeom>
          <a:noFill/>
          <a:ln>
            <a:noFill/>
          </a:ln>
        </p:spPr>
      </p:pic>
      <p:pic>
        <p:nvPicPr>
          <p:cNvPr id="7" name="Slika 6" descr="C:\Users\khumski\Downloads\Slike\IMG_20200630_164836.jpg"/>
          <p:cNvPicPr/>
          <p:nvPr/>
        </p:nvPicPr>
        <p:blipFill rotWithShape="1">
          <a:blip r:embed="rId4" cstate="screen">
            <a:extLst>
              <a:ext uri="{28A0092B-C50C-407E-A947-70E740481C1C}">
                <a14:useLocalDpi xmlns:a14="http://schemas.microsoft.com/office/drawing/2010/main"/>
              </a:ext>
            </a:extLst>
          </a:blip>
          <a:srcRect/>
          <a:stretch/>
        </p:blipFill>
        <p:spPr bwMode="auto">
          <a:xfrm>
            <a:off x="5004048" y="1844824"/>
            <a:ext cx="3536798" cy="4264515"/>
          </a:xfrm>
          <a:prstGeom prst="rect">
            <a:avLst/>
          </a:prstGeom>
          <a:noFill/>
          <a:ln>
            <a:noFill/>
          </a:ln>
        </p:spPr>
      </p:pic>
    </p:spTree>
    <p:extLst>
      <p:ext uri="{BB962C8B-B14F-4D97-AF65-F5344CB8AC3E}">
        <p14:creationId xmlns:p14="http://schemas.microsoft.com/office/powerpoint/2010/main" val="335090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05062" y="2038379"/>
            <a:ext cx="3384376" cy="2684746"/>
          </a:xfrm>
          <a:prstGeom prst="rect">
            <a:avLst/>
          </a:prstGeom>
        </p:spPr>
      </p:pic>
      <p:pic>
        <p:nvPicPr>
          <p:cNvPr id="3" name="Slika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2941542" y="659753"/>
            <a:ext cx="3168352" cy="2514158"/>
          </a:xfrm>
          <a:prstGeom prst="rect">
            <a:avLst/>
          </a:prstGeom>
        </p:spPr>
      </p:pic>
      <p:pic>
        <p:nvPicPr>
          <p:cNvPr id="4" name="Slika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952200" y="3494886"/>
            <a:ext cx="3175548" cy="2610291"/>
          </a:xfrm>
          <a:prstGeom prst="rect">
            <a:avLst/>
          </a:prstGeom>
        </p:spPr>
      </p:pic>
      <p:pic>
        <p:nvPicPr>
          <p:cNvPr id="5" name="Picture 2" descr="C:\Users\kvukovic\Documents\03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21936" y="1916832"/>
            <a:ext cx="2743502" cy="315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12492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b="1" dirty="0">
                <a:latin typeface="Times New Roman" panose="02020603050405020304" pitchFamily="18" charset="0"/>
                <a:cs typeface="Times New Roman" panose="02020603050405020304" pitchFamily="18" charset="0"/>
              </a:rPr>
              <a:t>iz likovno - kreativne radionice….</a:t>
            </a:r>
          </a:p>
        </p:txBody>
      </p:sp>
      <p:pic>
        <p:nvPicPr>
          <p:cNvPr id="4" name="Slika 4"/>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74993" y="1719610"/>
            <a:ext cx="2948461" cy="220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descr="C:\Users\ajolic\Desktop\priredba, 14. 3. 2019\DSC0133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586" y="4221088"/>
            <a:ext cx="2948461" cy="2155088"/>
          </a:xfrm>
          <a:prstGeom prst="rect">
            <a:avLst/>
          </a:prstGeom>
          <a:noFill/>
          <a:ln>
            <a:noFill/>
          </a:ln>
        </p:spPr>
      </p:pic>
      <p:pic>
        <p:nvPicPr>
          <p:cNvPr id="8" name="Slika 7" descr="C:\Users\kzpzws\AppData\Local\Microsoft\Windows\Temporary Internet Files\Content.Word\DSCN0019.jpg"/>
          <p:cNvPicPr/>
          <p:nvPr/>
        </p:nvPicPr>
        <p:blipFill rotWithShape="1">
          <a:blip r:embed="rId4" cstate="screen">
            <a:extLst>
              <a:ext uri="{28A0092B-C50C-407E-A947-70E740481C1C}">
                <a14:useLocalDpi xmlns:a14="http://schemas.microsoft.com/office/drawing/2010/main"/>
              </a:ext>
            </a:extLst>
          </a:blip>
          <a:srcRect/>
          <a:stretch/>
        </p:blipFill>
        <p:spPr bwMode="auto">
          <a:xfrm>
            <a:off x="3261814" y="1420813"/>
            <a:ext cx="2664296" cy="1803540"/>
          </a:xfrm>
          <a:prstGeom prst="rect">
            <a:avLst/>
          </a:prstGeom>
          <a:ln>
            <a:noFill/>
          </a:ln>
          <a:effectLst>
            <a:outerShdw blurRad="190500" algn="tl" rotWithShape="0">
              <a:srgbClr val="000000">
                <a:alpha val="70000"/>
              </a:srgbClr>
            </a:outerShdw>
          </a:effectLst>
        </p:spPr>
      </p:pic>
      <p:pic>
        <p:nvPicPr>
          <p:cNvPr id="9" name="Rezervirano mjesto sadržaja 3" descr="DSCN0300"/>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rot="16200000">
            <a:off x="3242471" y="3547233"/>
            <a:ext cx="2702982" cy="2735549"/>
          </a:xfrm>
          <a:prstGeom prst="rect">
            <a:avLst/>
          </a:prstGeom>
          <a:noFill/>
          <a:ln>
            <a:noFill/>
          </a:ln>
        </p:spPr>
      </p:pic>
      <p:pic>
        <p:nvPicPr>
          <p:cNvPr id="11" name="Slika 10" descr="C:\Users\kzpzws\Desktop\FOTKE ZO1\DSC01494.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84168" y="1772816"/>
            <a:ext cx="2428875" cy="3581400"/>
          </a:xfrm>
          <a:prstGeom prst="rect">
            <a:avLst/>
          </a:prstGeom>
          <a:noFill/>
          <a:ln>
            <a:noFill/>
          </a:ln>
        </p:spPr>
      </p:pic>
    </p:spTree>
    <p:extLst>
      <p:ext uri="{BB962C8B-B14F-4D97-AF65-F5344CB8AC3E}">
        <p14:creationId xmlns:p14="http://schemas.microsoft.com/office/powerpoint/2010/main" val="42561986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09011" y="1942922"/>
            <a:ext cx="4909557" cy="3960440"/>
          </a:xfrm>
          <a:prstGeom prst="rect">
            <a:avLst/>
          </a:prstGeom>
        </p:spPr>
      </p:pic>
      <p:pic>
        <p:nvPicPr>
          <p:cNvPr id="3" name="Slika 2"/>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6056" y="3950450"/>
            <a:ext cx="3672408" cy="2427470"/>
          </a:xfrm>
          <a:prstGeom prst="rect">
            <a:avLst/>
          </a:prstGeom>
          <a:noFill/>
          <a:ln>
            <a:noFill/>
          </a:ln>
        </p:spPr>
      </p:pic>
      <p:pic>
        <p:nvPicPr>
          <p:cNvPr id="4" name="Rezervirano mjesto sadržaja 3"/>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400091" y="512677"/>
            <a:ext cx="3384378" cy="2880320"/>
          </a:xfrm>
          <a:prstGeom prst="rect">
            <a:avLst/>
          </a:prstGeom>
          <a:noFill/>
          <a:ln>
            <a:noFill/>
          </a:ln>
        </p:spPr>
      </p:pic>
      <p:sp>
        <p:nvSpPr>
          <p:cNvPr id="6" name="TekstniOkvir 5"/>
          <p:cNvSpPr txBox="1"/>
          <p:nvPr/>
        </p:nvSpPr>
        <p:spPr>
          <a:xfrm>
            <a:off x="611560" y="760481"/>
            <a:ext cx="4896543" cy="707886"/>
          </a:xfrm>
          <a:prstGeom prst="rect">
            <a:avLst/>
          </a:prstGeom>
          <a:noFill/>
        </p:spPr>
        <p:txBody>
          <a:bodyPr wrap="square" rtlCol="0">
            <a:spAutoFit/>
          </a:bodyPr>
          <a:lstStyle/>
          <a:p>
            <a:r>
              <a:rPr lang="hr-HR" sz="2000" dirty="0">
                <a:solidFill>
                  <a:srgbClr val="FFFF00"/>
                </a:solidFill>
                <a:latin typeface="Times New Roman" panose="02020603050405020304" pitchFamily="18" charset="0"/>
                <a:cs typeface="Times New Roman" panose="02020603050405020304" pitchFamily="18" charset="0"/>
              </a:rPr>
              <a:t>zatvorenice izrađuju i prigodne poklone za svoju djecu …</a:t>
            </a:r>
          </a:p>
        </p:txBody>
      </p:sp>
    </p:spTree>
    <p:extLst>
      <p:ext uri="{BB962C8B-B14F-4D97-AF65-F5344CB8AC3E}">
        <p14:creationId xmlns:p14="http://schemas.microsoft.com/office/powerpoint/2010/main" val="133394910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C:\Users\ajolic\Pictures\2019-10\DSCN0026.JPG"/>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335690" y="548680"/>
            <a:ext cx="2664296" cy="2287137"/>
          </a:xfrm>
          <a:prstGeom prst="rect">
            <a:avLst/>
          </a:prstGeom>
          <a:noFill/>
          <a:ln>
            <a:noFill/>
          </a:ln>
        </p:spPr>
      </p:pic>
      <p:pic>
        <p:nvPicPr>
          <p:cNvPr id="5" name="Slika 4" descr="C:\Users\ajolic\Pictures\2019-10\DSCN003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55979" y="548680"/>
            <a:ext cx="3140324" cy="2145235"/>
          </a:xfrm>
          <a:prstGeom prst="rect">
            <a:avLst/>
          </a:prstGeom>
          <a:noFill/>
          <a:ln>
            <a:noFill/>
          </a:ln>
        </p:spPr>
      </p:pic>
      <p:pic>
        <p:nvPicPr>
          <p:cNvPr id="7" name="Slika 6" descr="C:\Users\kzpzws\Desktop\FOTKE ZO1\DSC01484.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3682" y="3502065"/>
            <a:ext cx="2736304" cy="2073432"/>
          </a:xfrm>
          <a:prstGeom prst="rect">
            <a:avLst/>
          </a:prstGeom>
          <a:noFill/>
          <a:ln>
            <a:noFill/>
          </a:ln>
        </p:spPr>
      </p:pic>
      <p:pic>
        <p:nvPicPr>
          <p:cNvPr id="9" name="Slika 8" descr="C:\Users\ajolic\Desktop\ožujak, UZOR\DSC01453.JPG"/>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6310017" y="2614922"/>
            <a:ext cx="2232247" cy="3140324"/>
          </a:xfrm>
          <a:prstGeom prst="rect">
            <a:avLst/>
          </a:prstGeom>
          <a:noFill/>
          <a:ln>
            <a:noFill/>
          </a:ln>
        </p:spPr>
      </p:pic>
      <p:pic>
        <p:nvPicPr>
          <p:cNvPr id="10" name="Slika 9" descr="C:\Users\ajolic\Desktop\ožujak, UZOR\DSC01456.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16966" y="4185084"/>
            <a:ext cx="2574801" cy="2232248"/>
          </a:xfrm>
          <a:prstGeom prst="rect">
            <a:avLst/>
          </a:prstGeom>
          <a:noFill/>
          <a:ln>
            <a:noFill/>
          </a:ln>
        </p:spPr>
      </p:pic>
      <p:pic>
        <p:nvPicPr>
          <p:cNvPr id="8" name="Slika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3275327" y="1161278"/>
            <a:ext cx="2305311" cy="2376264"/>
          </a:xfrm>
          <a:prstGeom prst="rect">
            <a:avLst/>
          </a:prstGeom>
        </p:spPr>
      </p:pic>
    </p:spTree>
    <p:extLst>
      <p:ext uri="{BB962C8B-B14F-4D97-AF65-F5344CB8AC3E}">
        <p14:creationId xmlns:p14="http://schemas.microsoft.com/office/powerpoint/2010/main" val="114554753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sz="2800" dirty="0">
                <a:solidFill>
                  <a:srgbClr val="FFFF00"/>
                </a:solidFill>
                <a:latin typeface="Times New Roman" panose="02020603050405020304" pitchFamily="18" charset="0"/>
                <a:cs typeface="Times New Roman" panose="02020603050405020304" pitchFamily="18" charset="0"/>
              </a:rPr>
              <a:t>izrađujemo i nakit…</a:t>
            </a:r>
          </a:p>
        </p:txBody>
      </p:sp>
      <p:pic>
        <p:nvPicPr>
          <p:cNvPr id="4" name="Rezervirano mjesto sadržaja 3" descr="C:\Users\ajolic\Desktop\ožujak, UZOR\DSC01477.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51520" y="1214423"/>
            <a:ext cx="2922373" cy="2678264"/>
          </a:xfrm>
          <a:prstGeom prst="rect">
            <a:avLst/>
          </a:prstGeom>
          <a:noFill/>
          <a:ln>
            <a:noFill/>
          </a:ln>
        </p:spPr>
      </p:pic>
      <p:pic>
        <p:nvPicPr>
          <p:cNvPr id="5" name="Slika 4" descr="C:\Users\ajolic\Desktop\priredba, 14. 3. 2019\DSC01353.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7942" y="4293096"/>
            <a:ext cx="2800350" cy="2115559"/>
          </a:xfrm>
          <a:prstGeom prst="rect">
            <a:avLst/>
          </a:prstGeom>
          <a:noFill/>
          <a:ln>
            <a:noFill/>
          </a:ln>
        </p:spPr>
      </p:pic>
      <p:pic>
        <p:nvPicPr>
          <p:cNvPr id="6" name="Slika 5" descr="C:\Users\ajolic\Desktop\priredba, 14. 3. 2019\DSC01343.JPG"/>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6265880" y="413882"/>
            <a:ext cx="2808312" cy="2789877"/>
          </a:xfrm>
          <a:prstGeom prst="rect">
            <a:avLst/>
          </a:prstGeom>
          <a:noFill/>
          <a:ln>
            <a:noFill/>
          </a:ln>
        </p:spPr>
      </p:pic>
      <p:pic>
        <p:nvPicPr>
          <p:cNvPr id="7" name="Slika 6" descr="C:\Users\ajolic\Desktop\priredba, 14. 3. 2019\DSC01339.JPG"/>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286651" y="1879823"/>
            <a:ext cx="2808312" cy="2786722"/>
          </a:xfrm>
          <a:prstGeom prst="rect">
            <a:avLst/>
          </a:prstGeom>
          <a:noFill/>
          <a:ln>
            <a:noFill/>
          </a:ln>
        </p:spPr>
      </p:pic>
      <p:pic>
        <p:nvPicPr>
          <p:cNvPr id="10" name="Slika 9"/>
          <p:cNvPicPr/>
          <p:nvPr/>
        </p:nvPicPr>
        <p:blipFill>
          <a:blip r:embed="rId6" cstate="screen">
            <a:extLst>
              <a:ext uri="{28A0092B-C50C-407E-A947-70E740481C1C}">
                <a14:useLocalDpi xmlns:a14="http://schemas.microsoft.com/office/drawing/2010/main"/>
              </a:ext>
            </a:extLst>
          </a:blip>
          <a:srcRect/>
          <a:stretch>
            <a:fillRect/>
          </a:stretch>
        </p:blipFill>
        <p:spPr bwMode="auto">
          <a:xfrm rot="20335610">
            <a:off x="498574" y="4320870"/>
            <a:ext cx="2745745" cy="1957167"/>
          </a:xfrm>
          <a:prstGeom prst="rect">
            <a:avLst/>
          </a:prstGeom>
          <a:noFill/>
          <a:ln>
            <a:noFill/>
          </a:ln>
        </p:spPr>
      </p:pic>
    </p:spTree>
    <p:extLst>
      <p:ext uri="{BB962C8B-B14F-4D97-AF65-F5344CB8AC3E}">
        <p14:creationId xmlns:p14="http://schemas.microsoft.com/office/powerpoint/2010/main" val="381565305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0" y="523220"/>
            <a:ext cx="9144000" cy="6334780"/>
          </a:xfrm>
        </p:spPr>
      </p:pic>
      <p:sp>
        <p:nvSpPr>
          <p:cNvPr id="6" name="TekstniOkvir 5"/>
          <p:cNvSpPr txBox="1"/>
          <p:nvPr/>
        </p:nvSpPr>
        <p:spPr>
          <a:xfrm>
            <a:off x="1835696" y="0"/>
            <a:ext cx="4081312" cy="523220"/>
          </a:xfrm>
          <a:prstGeom prst="rect">
            <a:avLst/>
          </a:prstGeom>
          <a:noFill/>
        </p:spPr>
        <p:txBody>
          <a:bodyPr wrap="square" rtlCol="0">
            <a:spAutoFit/>
          </a:bodyPr>
          <a:lstStyle/>
          <a:p>
            <a:r>
              <a:rPr lang="hr-HR" sz="2800" dirty="0">
                <a:latin typeface="Times New Roman" panose="02020603050405020304" pitchFamily="18" charset="0"/>
                <a:cs typeface="Times New Roman" panose="02020603050405020304" pitchFamily="18" charset="0"/>
              </a:rPr>
              <a:t>Obilježavamo blagdane…</a:t>
            </a:r>
          </a:p>
        </p:txBody>
      </p:sp>
    </p:spTree>
    <p:extLst>
      <p:ext uri="{BB962C8B-B14F-4D97-AF65-F5344CB8AC3E}">
        <p14:creationId xmlns:p14="http://schemas.microsoft.com/office/powerpoint/2010/main" val="195221581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3769643" y="3197128"/>
            <a:ext cx="5040560" cy="3400226"/>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7234" y="3295254"/>
            <a:ext cx="3600402" cy="3003798"/>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6971" y="5197"/>
            <a:ext cx="2780928" cy="3003798"/>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912806" y="63858"/>
            <a:ext cx="2754234" cy="3291830"/>
          </a:xfrm>
          <a:prstGeom prst="rect">
            <a:avLst/>
          </a:prstGeom>
        </p:spPr>
      </p:pic>
    </p:spTree>
    <p:extLst>
      <p:ext uri="{BB962C8B-B14F-4D97-AF65-F5344CB8AC3E}">
        <p14:creationId xmlns:p14="http://schemas.microsoft.com/office/powerpoint/2010/main" val="298893234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86829" y="1632314"/>
            <a:ext cx="4530725" cy="3398043"/>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851920" y="1916832"/>
            <a:ext cx="5184576" cy="3672408"/>
          </a:xfrm>
          <a:prstGeom prst="rect">
            <a:avLst/>
          </a:prstGeom>
        </p:spPr>
      </p:pic>
    </p:spTree>
    <p:extLst>
      <p:ext uri="{BB962C8B-B14F-4D97-AF65-F5344CB8AC3E}">
        <p14:creationId xmlns:p14="http://schemas.microsoft.com/office/powerpoint/2010/main" val="290096294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4457107" y="1959717"/>
            <a:ext cx="4694282" cy="3888432"/>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4621" y="591564"/>
            <a:ext cx="4694281" cy="4176466"/>
          </a:xfrm>
          <a:prstGeom prst="rect">
            <a:avLst/>
          </a:prstGeom>
        </p:spPr>
      </p:pic>
    </p:spTree>
    <p:extLst>
      <p:ext uri="{BB962C8B-B14F-4D97-AF65-F5344CB8AC3E}">
        <p14:creationId xmlns:p14="http://schemas.microsoft.com/office/powerpoint/2010/main" val="355115731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2800" dirty="0">
                <a:solidFill>
                  <a:srgbClr val="FFFF00"/>
                </a:solidFill>
                <a:latin typeface="Times New Roman" panose="02020603050405020304" pitchFamily="18" charset="0"/>
                <a:cs typeface="Times New Roman" panose="02020603050405020304" pitchFamily="18" charset="0"/>
              </a:rPr>
              <a:t>sve je ručni rad (a perje iz peradarnika na „Đokiću”)…</a:t>
            </a:r>
          </a:p>
        </p:txBody>
      </p:sp>
      <p:pic>
        <p:nvPicPr>
          <p:cNvPr id="4" name="Rezervirano mjesto sadržaja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287524" y="1664804"/>
            <a:ext cx="4464496" cy="3816424"/>
          </a:xfrm>
        </p:spPr>
      </p:pic>
      <p:pic>
        <p:nvPicPr>
          <p:cNvPr id="5" name="Slika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4788024" y="1386737"/>
            <a:ext cx="4104456" cy="4392486"/>
          </a:xfrm>
          <a:prstGeom prst="rect">
            <a:avLst/>
          </a:prstGeom>
        </p:spPr>
      </p:pic>
      <p:sp>
        <p:nvSpPr>
          <p:cNvPr id="3" name="Nasmiješeno lice 2"/>
          <p:cNvSpPr/>
          <p:nvPr/>
        </p:nvSpPr>
        <p:spPr>
          <a:xfrm>
            <a:off x="8357592" y="572133"/>
            <a:ext cx="534888" cy="55436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FFFF00"/>
              </a:solidFill>
            </a:endParaRPr>
          </a:p>
        </p:txBody>
      </p:sp>
    </p:spTree>
    <p:extLst>
      <p:ext uri="{BB962C8B-B14F-4D97-AF65-F5344CB8AC3E}">
        <p14:creationId xmlns:p14="http://schemas.microsoft.com/office/powerpoint/2010/main" val="281632555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3200" b="1" dirty="0">
                <a:solidFill>
                  <a:srgbClr val="FFFF00"/>
                </a:solidFill>
                <a:latin typeface="Times New Roman" panose="02020603050405020304" pitchFamily="18" charset="0"/>
                <a:cs typeface="Times New Roman" panose="02020603050405020304" pitchFamily="18" charset="0"/>
              </a:rPr>
              <a:t>slavimo rođendane…</a:t>
            </a:r>
          </a:p>
        </p:txBody>
      </p:sp>
      <p:pic>
        <p:nvPicPr>
          <p:cNvPr id="4" name="Rezervirano mjesto sadržaja 3" descr="C:\Users\ajolic\Desktop\slike lipanj\DSC01862.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683568" y="1277580"/>
            <a:ext cx="3312368" cy="2295435"/>
          </a:xfrm>
          <a:prstGeom prst="rect">
            <a:avLst/>
          </a:prstGeom>
          <a:ln>
            <a:noFill/>
          </a:ln>
          <a:effectLst>
            <a:outerShdw blurRad="292100" dist="139700" dir="2700000" algn="tl" rotWithShape="0">
              <a:srgbClr val="333333">
                <a:alpha val="65000"/>
              </a:srgbClr>
            </a:outerShdw>
          </a:effectLst>
        </p:spPr>
      </p:pic>
      <p:pic>
        <p:nvPicPr>
          <p:cNvPr id="5" name="Slika 4"/>
          <p:cNvPicPr/>
          <p:nvPr/>
        </p:nvPicPr>
        <p:blipFill>
          <a:blip r:embed="rId3" cstate="screen">
            <a:extLst>
              <a:ext uri="{28A0092B-C50C-407E-A947-70E740481C1C}">
                <a14:useLocalDpi xmlns:a14="http://schemas.microsoft.com/office/drawing/2010/main"/>
              </a:ext>
            </a:extLst>
          </a:blip>
          <a:stretch>
            <a:fillRect/>
          </a:stretch>
        </p:blipFill>
        <p:spPr>
          <a:xfrm>
            <a:off x="683568" y="3945189"/>
            <a:ext cx="3312368" cy="2286000"/>
          </a:xfrm>
          <a:prstGeom prst="rect">
            <a:avLst/>
          </a:prstGeom>
        </p:spPr>
      </p:pic>
      <p:pic>
        <p:nvPicPr>
          <p:cNvPr id="6" name="Slika 5"/>
          <p:cNvPicPr/>
          <p:nvPr/>
        </p:nvPicPr>
        <p:blipFill>
          <a:blip r:embed="rId4" cstate="screen">
            <a:extLst>
              <a:ext uri="{28A0092B-C50C-407E-A947-70E740481C1C}">
                <a14:useLocalDpi xmlns:a14="http://schemas.microsoft.com/office/drawing/2010/main"/>
              </a:ext>
            </a:extLst>
          </a:blip>
          <a:stretch>
            <a:fillRect/>
          </a:stretch>
        </p:blipFill>
        <p:spPr>
          <a:xfrm>
            <a:off x="4860031" y="3992041"/>
            <a:ext cx="3373493" cy="2239148"/>
          </a:xfrm>
          <a:prstGeom prst="rect">
            <a:avLst/>
          </a:prstGeom>
        </p:spPr>
      </p:pic>
      <p:pic>
        <p:nvPicPr>
          <p:cNvPr id="7" name="Slika 6"/>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8024" y="1258526"/>
            <a:ext cx="3373493" cy="2476776"/>
          </a:xfrm>
          <a:prstGeom prst="rect">
            <a:avLst/>
          </a:prstGeom>
          <a:noFill/>
          <a:ln>
            <a:noFill/>
          </a:ln>
        </p:spPr>
      </p:pic>
    </p:spTree>
    <p:extLst>
      <p:ext uri="{BB962C8B-B14F-4D97-AF65-F5344CB8AC3E}">
        <p14:creationId xmlns:p14="http://schemas.microsoft.com/office/powerpoint/2010/main" val="28346720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107504" y="332656"/>
            <a:ext cx="8856984" cy="6463308"/>
          </a:xfrm>
          <a:prstGeom prst="rect">
            <a:avLst/>
          </a:prstGeom>
        </p:spPr>
        <p:txBody>
          <a:bodyPr wrap="square">
            <a:spAutoFit/>
          </a:bodyPr>
          <a:lstStyle/>
          <a:p>
            <a:pPr algn="ctr"/>
            <a:r>
              <a:rPr lang="hr-HR" sz="2400" b="1" dirty="0">
                <a:solidFill>
                  <a:srgbClr val="FFFF00"/>
                </a:solidFill>
                <a:latin typeface="Times New Roman" panose="02020603050405020304" pitchFamily="18" charset="0"/>
                <a:cs typeface="Times New Roman" panose="02020603050405020304" pitchFamily="18" charset="0"/>
              </a:rPr>
              <a:t>PRAVNI POLOŽAJ ŽENA LIŠENIH SLOBODE</a:t>
            </a:r>
          </a:p>
          <a:p>
            <a:endParaRPr lang="hr-HR" b="1" dirty="0">
              <a:latin typeface="Times New Roman" panose="02020603050405020304" pitchFamily="18" charset="0"/>
              <a:cs typeface="Times New Roman" panose="02020603050405020304" pitchFamily="18" charset="0"/>
            </a:endParaRPr>
          </a:p>
          <a:p>
            <a:endParaRPr lang="hr-HR" b="1" dirty="0">
              <a:latin typeface="Times New Roman" panose="02020603050405020304" pitchFamily="18" charset="0"/>
              <a:cs typeface="Times New Roman" panose="02020603050405020304" pitchFamily="18" charset="0"/>
            </a:endParaRPr>
          </a:p>
          <a:p>
            <a:pPr algn="just">
              <a:defRPr/>
            </a:pPr>
            <a:r>
              <a:rPr lang="hr-HR" sz="2000" dirty="0">
                <a:latin typeface="Times New Roman" panose="02020603050405020304" pitchFamily="18" charset="0"/>
                <a:cs typeface="Times New Roman" panose="02020603050405020304" pitchFamily="18" charset="0"/>
              </a:rPr>
              <a:t>Zakon o izvršavanju kazne zatvora (ZIKZ), u  članku 4., govori o tome da zatvorenik </a:t>
            </a:r>
            <a:r>
              <a:rPr lang="hr-HR" sz="2000" u="sng" dirty="0">
                <a:latin typeface="Times New Roman" panose="02020603050405020304" pitchFamily="18" charset="0"/>
                <a:cs typeface="Times New Roman" panose="02020603050405020304" pitchFamily="18" charset="0"/>
              </a:rPr>
              <a:t>uživa zaštitu temeljnih prava</a:t>
            </a:r>
            <a:r>
              <a:rPr lang="hr-HR" sz="2000" dirty="0">
                <a:latin typeface="Times New Roman" panose="02020603050405020304" pitchFamily="18" charset="0"/>
                <a:cs typeface="Times New Roman" panose="02020603050405020304" pitchFamily="18" charset="0"/>
              </a:rPr>
              <a:t> utvrđenih Ustavom RH, međunarodnim ugovorima i navedenim Zakonom. </a:t>
            </a:r>
          </a:p>
          <a:p>
            <a:pPr algn="just">
              <a:defRPr/>
            </a:pPr>
            <a:endParaRPr lang="hr-HR" sz="2000" dirty="0">
              <a:latin typeface="Times New Roman" panose="02020603050405020304" pitchFamily="18" charset="0"/>
              <a:cs typeface="Times New Roman" panose="02020603050405020304" pitchFamily="18" charset="0"/>
            </a:endParaRPr>
          </a:p>
          <a:p>
            <a:pPr algn="just">
              <a:defRPr/>
            </a:pPr>
            <a:r>
              <a:rPr lang="hr-HR" sz="2000" dirty="0">
                <a:latin typeface="Times New Roman" panose="02020603050405020304" pitchFamily="18" charset="0"/>
                <a:cs typeface="Times New Roman" panose="02020603050405020304" pitchFamily="18" charset="0"/>
              </a:rPr>
              <a:t>Zatvorenika se može ograničiti u temeljnim pravima </a:t>
            </a:r>
            <a:r>
              <a:rPr lang="hr-HR" sz="2000" u="sng" dirty="0">
                <a:latin typeface="Times New Roman" panose="02020603050405020304" pitchFamily="18" charset="0"/>
                <a:cs typeface="Times New Roman" panose="02020603050405020304" pitchFamily="18" charset="0"/>
              </a:rPr>
              <a:t>samo u granicama nužnim za ostvarenje svrhe izvršavanja kazne </a:t>
            </a:r>
            <a:r>
              <a:rPr lang="hr-HR" sz="2000" dirty="0">
                <a:latin typeface="Times New Roman" panose="02020603050405020304" pitchFamily="18" charset="0"/>
                <a:cs typeface="Times New Roman" panose="02020603050405020304" pitchFamily="18" charset="0"/>
              </a:rPr>
              <a:t>i u postupku propisanom ZIKZ –om, dakle samo iznimno i ako je to prijeko potrebno radi zaštite reda i sigurnosti kaznionice i samih zatvorenika.</a:t>
            </a:r>
          </a:p>
          <a:p>
            <a:pPr>
              <a:defRPr/>
            </a:pPr>
            <a:endParaRPr lang="hr-HR" sz="2000" dirty="0">
              <a:latin typeface="Times New Roman" panose="02020603050405020304" pitchFamily="18" charset="0"/>
              <a:cs typeface="Times New Roman" panose="02020603050405020304" pitchFamily="18" charset="0"/>
            </a:endParaRPr>
          </a:p>
          <a:p>
            <a:pPr algn="just">
              <a:defRPr/>
            </a:pPr>
            <a:r>
              <a:rPr lang="hr-HR" sz="2000" dirty="0">
                <a:latin typeface="Times New Roman" panose="02020603050405020304" pitchFamily="18" charset="0"/>
                <a:cs typeface="Times New Roman" panose="02020603050405020304" pitchFamily="18" charset="0"/>
              </a:rPr>
              <a:t>P</a:t>
            </a:r>
            <a:r>
              <a:rPr lang="hr-HR" sz="2000" b="1" dirty="0">
                <a:latin typeface="Times New Roman" panose="02020603050405020304" pitchFamily="18" charset="0"/>
                <a:cs typeface="Times New Roman" panose="02020603050405020304" pitchFamily="18" charset="0"/>
              </a:rPr>
              <a:t>red zakonom svi jednaki</a:t>
            </a:r>
            <a:r>
              <a:rPr lang="hr-HR" sz="2000" dirty="0">
                <a:latin typeface="Times New Roman" panose="02020603050405020304" pitchFamily="18" charset="0"/>
                <a:cs typeface="Times New Roman" panose="02020603050405020304" pitchFamily="18" charset="0"/>
              </a:rPr>
              <a:t>, ali su </a:t>
            </a:r>
            <a:r>
              <a:rPr lang="hr-HR" sz="2000" u="sng" dirty="0">
                <a:latin typeface="Times New Roman" panose="02020603050405020304" pitchFamily="18" charset="0"/>
                <a:cs typeface="Times New Roman" panose="02020603050405020304" pitchFamily="18" charset="0"/>
              </a:rPr>
              <a:t>pojedina pravila postupanja ipak prilagođena zatvorenicama – ženama.</a:t>
            </a:r>
            <a:endParaRPr lang="hr-HR" sz="2000" dirty="0">
              <a:latin typeface="Times New Roman" panose="02020603050405020304" pitchFamily="18" charset="0"/>
              <a:cs typeface="Times New Roman" panose="02020603050405020304" pitchFamily="18" charset="0"/>
            </a:endParaRPr>
          </a:p>
          <a:p>
            <a:pPr>
              <a:defRPr/>
            </a:pPr>
            <a:endParaRPr lang="hr-HR" sz="2000" dirty="0">
              <a:latin typeface="Times New Roman" panose="02020603050405020304" pitchFamily="18" charset="0"/>
              <a:cs typeface="Times New Roman" panose="02020603050405020304" pitchFamily="18" charset="0"/>
            </a:endParaRPr>
          </a:p>
          <a:p>
            <a:pPr algn="just">
              <a:defRPr/>
            </a:pPr>
            <a:r>
              <a:rPr lang="hr-HR" sz="2000" dirty="0">
                <a:latin typeface="Times New Roman" panose="02020603050405020304" pitchFamily="18" charset="0"/>
                <a:cs typeface="Times New Roman" panose="02020603050405020304" pitchFamily="18" charset="0"/>
              </a:rPr>
              <a:t>Nepovoljnije postupanje prema ženama na osnovi trudnoće i materinstva smatra se diskriminacijom. </a:t>
            </a:r>
          </a:p>
          <a:p>
            <a:pPr algn="just">
              <a:defRPr/>
            </a:pPr>
            <a:endParaRPr lang="hr-HR" sz="2000" dirty="0">
              <a:latin typeface="Times New Roman" panose="02020603050405020304" pitchFamily="18" charset="0"/>
              <a:cs typeface="Times New Roman" panose="02020603050405020304" pitchFamily="18" charset="0"/>
            </a:endParaRPr>
          </a:p>
          <a:p>
            <a:pPr>
              <a:defRPr/>
            </a:pPr>
            <a:endParaRPr lang="hr-HR" dirty="0">
              <a:latin typeface="Times New Roman" panose="02020603050405020304" pitchFamily="18" charset="0"/>
              <a:cs typeface="Times New Roman" panose="02020603050405020304" pitchFamily="18" charset="0"/>
            </a:endParaRPr>
          </a:p>
          <a:p>
            <a:endParaRPr lang="hr-HR" dirty="0">
              <a:latin typeface="Times New Roman" panose="02020603050405020304" pitchFamily="18"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01153713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2800" dirty="0">
                <a:solidFill>
                  <a:srgbClr val="FFFF00"/>
                </a:solidFill>
                <a:latin typeface="Times New Roman" panose="02020603050405020304" pitchFamily="18" charset="0"/>
                <a:cs typeface="Times New Roman" panose="02020603050405020304" pitchFamily="18" charset="0"/>
              </a:rPr>
              <a:t>obilježavamo Dan žena i Valentinovo…</a:t>
            </a:r>
          </a:p>
        </p:txBody>
      </p:sp>
      <p:pic>
        <p:nvPicPr>
          <p:cNvPr id="4" name="Rezervirano mjesto sadržaja 3" descr="C:\Users\sdidovic\Desktop\Fotografije - Dan žena\DSC01441.JPG"/>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972217" y="1124744"/>
            <a:ext cx="3560223" cy="2179626"/>
          </a:xfrm>
          <a:prstGeom prst="rect">
            <a:avLst/>
          </a:prstGeom>
          <a:noFill/>
          <a:ln>
            <a:noFill/>
          </a:ln>
        </p:spPr>
      </p:pic>
      <p:pic>
        <p:nvPicPr>
          <p:cNvPr id="5" name="Slika 4" descr="C:\Users\sdidovic\Desktop\Fotografije - Dan žena\DSC0144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1214422"/>
            <a:ext cx="3456384" cy="2142570"/>
          </a:xfrm>
          <a:prstGeom prst="rect">
            <a:avLst/>
          </a:prstGeom>
          <a:noFill/>
          <a:ln>
            <a:noFill/>
          </a:ln>
        </p:spPr>
      </p:pic>
      <p:pic>
        <p:nvPicPr>
          <p:cNvPr id="6" name="Slika 5" descr="C:\Users\sdidovic\Desktop\Fotografije - Dan žena\DSC01478.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2217" y="3390383"/>
            <a:ext cx="3560223" cy="2370920"/>
          </a:xfrm>
          <a:prstGeom prst="rect">
            <a:avLst/>
          </a:prstGeom>
          <a:noFill/>
          <a:ln>
            <a:noFill/>
          </a:ln>
        </p:spPr>
      </p:pic>
      <p:pic>
        <p:nvPicPr>
          <p:cNvPr id="7" name="Slika 6" descr="C:\Users\sdidovic\Desktop\Fotografije - Dan žena\DSC01479.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3568" y="3434344"/>
            <a:ext cx="3456384" cy="2370920"/>
          </a:xfrm>
          <a:prstGeom prst="rect">
            <a:avLst/>
          </a:prstGeom>
          <a:noFill/>
          <a:ln>
            <a:noFill/>
          </a:ln>
        </p:spPr>
      </p:pic>
      <p:pic>
        <p:nvPicPr>
          <p:cNvPr id="8" name="Slika 7"/>
          <p:cNvPicPr/>
          <p:nvPr/>
        </p:nvPicPr>
        <p:blipFill rotWithShape="1">
          <a:blip r:embed="rId6" cstate="screen">
            <a:extLst>
              <a:ext uri="{28A0092B-C50C-407E-A947-70E740481C1C}">
                <a14:useLocalDpi xmlns:a14="http://schemas.microsoft.com/office/drawing/2010/main"/>
              </a:ext>
            </a:extLst>
          </a:blip>
          <a:srcRect/>
          <a:stretch/>
        </p:blipFill>
        <p:spPr bwMode="auto">
          <a:xfrm>
            <a:off x="3923927" y="3092026"/>
            <a:ext cx="1296145" cy="1152128"/>
          </a:xfrm>
          <a:prstGeom prst="rect">
            <a:avLst/>
          </a:prstGeom>
          <a:noFill/>
          <a:ln>
            <a:noFill/>
          </a:ln>
        </p:spPr>
      </p:pic>
    </p:spTree>
    <p:extLst>
      <p:ext uri="{BB962C8B-B14F-4D97-AF65-F5344CB8AC3E}">
        <p14:creationId xmlns:p14="http://schemas.microsoft.com/office/powerpoint/2010/main" val="416448895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descr="C:\Users\sdidovic\Desktop\Fotografije-20.10.2019\DSC02031.JPG"/>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435421" y="1791289"/>
            <a:ext cx="4324350" cy="3238500"/>
          </a:xfrm>
          <a:prstGeom prst="rect">
            <a:avLst/>
          </a:prstGeom>
          <a:noFill/>
          <a:ln>
            <a:noFill/>
          </a:ln>
        </p:spPr>
      </p:pic>
      <p:pic>
        <p:nvPicPr>
          <p:cNvPr id="7" name="Slika 6" descr="C:\Users\sdidovic\Desktop\Fotografije-20.10.2019\DSC02034.JPG"/>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336195" y="1736813"/>
            <a:ext cx="2736306" cy="2232248"/>
          </a:xfrm>
          <a:prstGeom prst="rect">
            <a:avLst/>
          </a:prstGeom>
          <a:noFill/>
          <a:ln>
            <a:noFill/>
          </a:ln>
        </p:spPr>
      </p:pic>
      <p:pic>
        <p:nvPicPr>
          <p:cNvPr id="8" name="Slika 7" descr="C:\Users\sdidovic\Desktop\Fotografije-20.10.2019\DSC02036.JPG"/>
          <p:cNvPicPr/>
          <p:nvPr/>
        </p:nvPicPr>
        <p:blipFill rotWithShape="1">
          <a:blip r:embed="rId4" cstate="screen">
            <a:extLst>
              <a:ext uri="{28A0092B-C50C-407E-A947-70E740481C1C}">
                <a14:useLocalDpi xmlns:a14="http://schemas.microsoft.com/office/drawing/2010/main"/>
              </a:ext>
            </a:extLst>
          </a:blip>
          <a:srcRect/>
          <a:stretch/>
        </p:blipFill>
        <p:spPr bwMode="auto">
          <a:xfrm>
            <a:off x="3563888" y="4365104"/>
            <a:ext cx="4314825" cy="1368152"/>
          </a:xfrm>
          <a:prstGeom prst="rect">
            <a:avLst/>
          </a:prstGeom>
          <a:noFill/>
          <a:ln>
            <a:noFill/>
          </a:ln>
        </p:spPr>
      </p:pic>
      <p:pic>
        <p:nvPicPr>
          <p:cNvPr id="9" name="Slika 8"/>
          <p:cNvPicPr/>
          <p:nvPr/>
        </p:nvPicPr>
        <p:blipFill rotWithShape="1">
          <a:blip r:embed="rId5" cstate="screen">
            <a:extLst>
              <a:ext uri="{28A0092B-C50C-407E-A947-70E740481C1C}">
                <a14:useLocalDpi xmlns:a14="http://schemas.microsoft.com/office/drawing/2010/main"/>
              </a:ext>
            </a:extLst>
          </a:blip>
          <a:srcRect/>
          <a:stretch/>
        </p:blipFill>
        <p:spPr>
          <a:xfrm>
            <a:off x="3563888" y="1700808"/>
            <a:ext cx="2808312" cy="2160240"/>
          </a:xfrm>
          <a:prstGeom prst="rect">
            <a:avLst/>
          </a:prstGeom>
        </p:spPr>
      </p:pic>
      <p:sp>
        <p:nvSpPr>
          <p:cNvPr id="2" name="TekstniOkvir 1"/>
          <p:cNvSpPr txBox="1"/>
          <p:nvPr/>
        </p:nvSpPr>
        <p:spPr>
          <a:xfrm>
            <a:off x="304899" y="625690"/>
            <a:ext cx="3258989" cy="461665"/>
          </a:xfrm>
          <a:prstGeom prst="rect">
            <a:avLst/>
          </a:prstGeom>
          <a:noFill/>
        </p:spPr>
        <p:txBody>
          <a:bodyPr wrap="square" rtlCol="0">
            <a:spAutoFit/>
          </a:bodyPr>
          <a:lstStyle/>
          <a:p>
            <a:r>
              <a:rPr lang="hr-HR" sz="2400" b="1" dirty="0">
                <a:solidFill>
                  <a:srgbClr val="FFFF00"/>
                </a:solidFill>
                <a:latin typeface="Times New Roman" panose="02020603050405020304" pitchFamily="18" charset="0"/>
                <a:cs typeface="Times New Roman" panose="02020603050405020304" pitchFamily="18" charset="0"/>
              </a:rPr>
              <a:t>pa i …</a:t>
            </a:r>
          </a:p>
        </p:txBody>
      </p:sp>
    </p:spTree>
    <p:extLst>
      <p:ext uri="{BB962C8B-B14F-4D97-AF65-F5344CB8AC3E}">
        <p14:creationId xmlns:p14="http://schemas.microsoft.com/office/powerpoint/2010/main" val="126299941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435280" cy="939784"/>
          </a:xfrm>
        </p:spPr>
        <p:txBody>
          <a:bodyPr>
            <a:normAutofit/>
          </a:bodyPr>
          <a:lstStyle/>
          <a:p>
            <a:pPr algn="l"/>
            <a:r>
              <a:rPr lang="hr-HR" altLang="sr-Latn-RS" sz="2400" b="1" dirty="0">
                <a:solidFill>
                  <a:schemeClr val="tx2"/>
                </a:solidFill>
                <a:latin typeface="Times New Roman" panose="02020603050405020304" pitchFamily="18" charset="0"/>
                <a:cs typeface="Times New Roman" panose="02020603050405020304" pitchFamily="18" charset="0"/>
              </a:rPr>
              <a:t>Zajednica „UZOR” </a:t>
            </a:r>
            <a:r>
              <a:rPr lang="hr-HR" altLang="sr-Latn-RS" sz="1800" b="1" dirty="0">
                <a:solidFill>
                  <a:schemeClr val="tx2"/>
                </a:solidFill>
                <a:latin typeface="Times New Roman" panose="02020603050405020304" pitchFamily="18" charset="0"/>
                <a:cs typeface="Times New Roman" panose="02020603050405020304" pitchFamily="18" charset="0"/>
              </a:rPr>
              <a:t>(nastala reorganizacijom Zatvorenih</a:t>
            </a:r>
            <a:br>
              <a:rPr lang="hr-HR" altLang="sr-Latn-RS" sz="1800" b="1" dirty="0">
                <a:solidFill>
                  <a:schemeClr val="tx2"/>
                </a:solidFill>
                <a:latin typeface="Times New Roman" panose="02020603050405020304" pitchFamily="18" charset="0"/>
                <a:cs typeface="Times New Roman" panose="02020603050405020304" pitchFamily="18" charset="0"/>
              </a:rPr>
            </a:br>
            <a:r>
              <a:rPr lang="hr-HR" altLang="sr-Latn-RS" sz="1800" b="1" dirty="0">
                <a:solidFill>
                  <a:schemeClr val="tx2"/>
                </a:solidFill>
                <a:latin typeface="Times New Roman" panose="02020603050405020304" pitchFamily="18" charset="0"/>
                <a:cs typeface="Times New Roman" panose="02020603050405020304" pitchFamily="18" charset="0"/>
              </a:rPr>
              <a:t>odjela – pilot projekt od 6.11.2017.) – proslavili 4. rođendan!</a:t>
            </a:r>
            <a:endParaRPr lang="hr-HR" sz="1800" b="1" dirty="0">
              <a:solidFill>
                <a:schemeClr val="tx2"/>
              </a:solidFill>
              <a:latin typeface="Times New Roman" panose="02020603050405020304" pitchFamily="18" charset="0"/>
              <a:cs typeface="Times New Roman" panose="02020603050405020304" pitchFamily="18" charset="0"/>
            </a:endParaRPr>
          </a:p>
        </p:txBody>
      </p:sp>
      <p:pic>
        <p:nvPicPr>
          <p:cNvPr id="4" name="Rezervirano mjesto sadržaja 3" descr="Slika na kojoj se prikazuje snimka zaslona&#10;&#10;Opis je generiran uz vrlo visoku pouzdanost">
            <a:extLst>
              <a:ext uri="{FF2B5EF4-FFF2-40B4-BE49-F238E27FC236}">
                <a16:creationId xmlns:a16="http://schemas.microsoft.com/office/drawing/2014/main" id="{0A406637-5740-4CD3-BB13-B4360A64EE3C}"/>
              </a:ext>
            </a:extLst>
          </p:cNvPr>
          <p:cNvPicPr>
            <a:picLocks noGrp="1"/>
          </p:cNvPicPr>
          <p:nvPr>
            <p:ph idx="1"/>
          </p:nvPr>
        </p:nvPicPr>
        <p:blipFill>
          <a:blip r:embed="rId2">
            <a:extLst>
              <a:ext uri="{BEBA8EAE-BF5A-486C-A8C5-ECC9F3942E4B}">
                <a14:imgProps xmlns:a14="http://schemas.microsoft.com/office/drawing/2010/main">
                  <a14:imgLayer r:embed="rId3">
                    <a14:imgEffect>
                      <a14:brightnessContrast bright="-14000" contrast="10000"/>
                    </a14:imgEffect>
                  </a14:imgLayer>
                </a14:imgProps>
              </a:ext>
            </a:extLst>
          </a:blip>
          <a:stretch>
            <a:fillRect/>
          </a:stretch>
        </p:blipFill>
        <p:spPr>
          <a:xfrm>
            <a:off x="107504" y="1340768"/>
            <a:ext cx="8928992" cy="5328592"/>
          </a:xfrm>
          <a:prstGeom prst="rect">
            <a:avLst/>
          </a:prstGeom>
          <a:pattFill prst="smCheck">
            <a:fgClr>
              <a:srgbClr val="002060"/>
            </a:fgClr>
            <a:bgClr>
              <a:schemeClr val="bg1"/>
            </a:bgClr>
          </a:pattFill>
        </p:spPr>
      </p:pic>
      <p:pic>
        <p:nvPicPr>
          <p:cNvPr id="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4208" y="116632"/>
            <a:ext cx="2969568" cy="191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Nasmiješeno lice 5"/>
          <p:cNvSpPr/>
          <p:nvPr/>
        </p:nvSpPr>
        <p:spPr>
          <a:xfrm>
            <a:off x="6444208" y="795243"/>
            <a:ext cx="504056" cy="48235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65934846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7504" y="548680"/>
            <a:ext cx="8856984" cy="6192688"/>
          </a:xfrm>
        </p:spPr>
        <p:txBody>
          <a:bodyPr>
            <a:noAutofit/>
          </a:bodyPr>
          <a:lstStyle/>
          <a:p>
            <a:pPr algn="just">
              <a:buFont typeface="Wingdings" panose="05000000000000000000" pitchFamily="2" charset="2"/>
              <a:buChar char="§"/>
            </a:pPr>
            <a:r>
              <a:rPr lang="hr-HR" sz="2000" dirty="0">
                <a:latin typeface="Times New Roman" panose="02020603050405020304" pitchFamily="18" charset="0"/>
                <a:cs typeface="Times New Roman" panose="02020603050405020304" pitchFamily="18" charset="0"/>
              </a:rPr>
              <a:t>Kriminalno ponašanje nastaje, kada pojedinci nemaju unutarnje i vanjske resurse, potrebne da ostvare životne vrijednosti na društveno prihvatljiv način. Drugim riječima, kriminalno ponašanje predstavlja loše prilagođen pokušaj da se ostvare životne vrijednosti.  </a:t>
            </a:r>
          </a:p>
          <a:p>
            <a:pPr marL="0" indent="0" algn="just">
              <a:buNone/>
            </a:pPr>
            <a:endParaRPr lang="hr-H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hr-HR" sz="2000" dirty="0">
                <a:latin typeface="Times New Roman" panose="02020603050405020304" pitchFamily="18" charset="0"/>
                <a:cs typeface="Times New Roman" panose="02020603050405020304" pitchFamily="18" charset="0"/>
              </a:rPr>
              <a:t>Rehabilitacija treba stoga opremiti počinitelje znanjem, vještinama, mogućnostima i resursima potrebnim da zadovolje svoje životne vrijednosti na način koji nije štetan za druge. </a:t>
            </a:r>
          </a:p>
          <a:p>
            <a:pPr marL="0" indent="0">
              <a:buNone/>
            </a:pPr>
            <a:endParaRPr lang="hr-H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hr-HR" sz="2000" b="1" dirty="0">
                <a:latin typeface="Times New Roman" panose="02020603050405020304" pitchFamily="18" charset="0"/>
                <a:cs typeface="Times New Roman" panose="02020603050405020304" pitchFamily="18" charset="0"/>
              </a:rPr>
              <a:t>ZAJEDNICA UZOR </a:t>
            </a:r>
            <a:r>
              <a:rPr lang="hr-HR" sz="2000" dirty="0">
                <a:latin typeface="Times New Roman" panose="02020603050405020304" pitchFamily="18" charset="0"/>
                <a:cs typeface="Times New Roman" panose="02020603050405020304" pitchFamily="18" charset="0"/>
              </a:rPr>
              <a:t>JE sustav organizacije svakodnevnog života zatvorenika, koji svojom strukturom i načinom funkcioniranja u uvjetima sličnim onima na slobodi; omogućuje slobodu izbora i preuzimanje odgovornosti za vlastito ponašanje i kvalitetu suživota u Zajednici; čime učinkovito priprema zatvorenike za povratak u društvenu zajednicu i prilagođeni život na slobodi.</a:t>
            </a:r>
            <a:r>
              <a:rPr lang="pl-PL" sz="20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
            </a:pPr>
            <a:endParaRPr lang="hr-HR" sz="2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18821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44625"/>
            <a:ext cx="8219256" cy="1164936"/>
          </a:xfrm>
        </p:spPr>
        <p:txBody>
          <a:bodyPr>
            <a:normAutofit/>
          </a:bodyPr>
          <a:lstStyle/>
          <a:p>
            <a:r>
              <a:rPr lang="hr-HR" sz="2800" b="1" dirty="0">
                <a:solidFill>
                  <a:schemeClr val="tx1"/>
                </a:solidFill>
                <a:latin typeface="Times New Roman" panose="02020603050405020304" pitchFamily="18" charset="0"/>
                <a:cs typeface="Times New Roman" panose="02020603050405020304" pitchFamily="18" charset="0"/>
              </a:rPr>
              <a:t>Evo kako zatvorenice vide Zajednicu „Uzor”</a:t>
            </a:r>
            <a:br>
              <a:rPr lang="hr-HR" sz="2800" b="1" dirty="0">
                <a:solidFill>
                  <a:schemeClr val="tx1"/>
                </a:solidFill>
                <a:latin typeface="Times New Roman" panose="02020603050405020304" pitchFamily="18" charset="0"/>
                <a:cs typeface="Times New Roman" panose="02020603050405020304" pitchFamily="18" charset="0"/>
              </a:rPr>
            </a:br>
            <a:r>
              <a:rPr lang="hr-HR" sz="2200" dirty="0">
                <a:solidFill>
                  <a:schemeClr val="tx1"/>
                </a:solidFill>
                <a:latin typeface="Times New Roman" panose="02020603050405020304" pitchFamily="18" charset="0"/>
                <a:cs typeface="Times New Roman" panose="02020603050405020304" pitchFamily="18" charset="0"/>
              </a:rPr>
              <a:t>(anketa)</a:t>
            </a:r>
          </a:p>
        </p:txBody>
      </p:sp>
      <p:pic>
        <p:nvPicPr>
          <p:cNvPr id="4" name="Picture 9"/>
          <p:cNvPicPr>
            <a:picLocks noGrp="1" noChangeAspect="1" noChangeArrowheads="1"/>
          </p:cNvPicPr>
          <p:nvPr>
            <p:ph idx="1"/>
          </p:nvPr>
        </p:nvPicPr>
        <p:blipFill>
          <a:blip r:embed="rId2">
            <a:duotone>
              <a:prstClr val="black"/>
              <a:srgbClr val="5308B8">
                <a:tint val="45000"/>
                <a:satMod val="400000"/>
              </a:srgb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7510" y="764704"/>
            <a:ext cx="329130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85517" y="603578"/>
            <a:ext cx="3347864" cy="316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4"/>
          <p:cNvPicPr>
            <a:picLocks noChangeAspect="1" noChangeArrowheads="1"/>
          </p:cNvPicPr>
          <p:nvPr/>
        </p:nvPicPr>
        <p:blipFill>
          <a:blip r:embed="rId5" cstate="screen">
            <a:duotone>
              <a:prstClr val="black"/>
              <a:srgbClr val="5308B8">
                <a:tint val="45000"/>
                <a:satMod val="400000"/>
              </a:srgbClr>
            </a:duotone>
            <a:extLst>
              <a:ext uri="{28A0092B-C50C-407E-A947-70E740481C1C}">
                <a14:useLocalDpi xmlns:a14="http://schemas.microsoft.com/office/drawing/2010/main"/>
              </a:ext>
            </a:extLst>
          </a:blip>
          <a:srcRect/>
          <a:stretch>
            <a:fillRect/>
          </a:stretch>
        </p:blipFill>
        <p:spPr bwMode="auto">
          <a:xfrm>
            <a:off x="0" y="4077506"/>
            <a:ext cx="3864729" cy="273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3"/>
          <p:cNvPicPr>
            <a:picLocks noChangeAspect="1" noChangeArrowheads="1"/>
          </p:cNvPicPr>
          <p:nvPr/>
        </p:nvPicPr>
        <p:blipFill>
          <a:blip r:embed="rId6" cstate="screen">
            <a:duotone>
              <a:prstClr val="black"/>
              <a:srgbClr val="5308B8">
                <a:tint val="45000"/>
                <a:satMod val="400000"/>
              </a:srgbClr>
            </a:duotone>
            <a:extLst>
              <a:ext uri="{28A0092B-C50C-407E-A947-70E740481C1C}">
                <a14:useLocalDpi xmlns:a14="http://schemas.microsoft.com/office/drawing/2010/main"/>
              </a:ext>
            </a:extLst>
          </a:blip>
          <a:srcRect/>
          <a:stretch>
            <a:fillRect/>
          </a:stretch>
        </p:blipFill>
        <p:spPr bwMode="auto">
          <a:xfrm>
            <a:off x="6295474" y="3369799"/>
            <a:ext cx="2864876" cy="27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7" cstate="screen">
            <a:duotone>
              <a:prstClr val="black"/>
              <a:srgbClr val="5308B8">
                <a:tint val="45000"/>
                <a:satMod val="400000"/>
              </a:srgbClr>
            </a:duotone>
            <a:extLst>
              <a:ext uri="{28A0092B-C50C-407E-A947-70E740481C1C}">
                <a14:useLocalDpi xmlns:a14="http://schemas.microsoft.com/office/drawing/2010/main"/>
              </a:ext>
            </a:extLst>
          </a:blip>
          <a:srcRect/>
          <a:stretch>
            <a:fillRect/>
          </a:stretch>
        </p:blipFill>
        <p:spPr bwMode="auto">
          <a:xfrm>
            <a:off x="3928106" y="4685806"/>
            <a:ext cx="3486720" cy="209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
          <p:cNvPicPr>
            <a:picLocks noChangeAspect="1" noChangeArrowheads="1"/>
          </p:cNvPicPr>
          <p:nvPr/>
        </p:nvPicPr>
        <p:blipFill>
          <a:blip r:embed="rId8" cstate="screen">
            <a:duotone>
              <a:prstClr val="black"/>
              <a:srgbClr val="5308B8">
                <a:tint val="45000"/>
                <a:satMod val="400000"/>
              </a:srgbClr>
            </a:duotone>
            <a:extLst>
              <a:ext uri="{28A0092B-C50C-407E-A947-70E740481C1C}">
                <a14:useLocalDpi xmlns:a14="http://schemas.microsoft.com/office/drawing/2010/main"/>
              </a:ext>
            </a:extLst>
          </a:blip>
          <a:srcRect/>
          <a:stretch>
            <a:fillRect/>
          </a:stretch>
        </p:blipFill>
        <p:spPr bwMode="auto">
          <a:xfrm>
            <a:off x="2559689" y="1052953"/>
            <a:ext cx="367240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9" cstate="screen">
            <a:duotone>
              <a:prstClr val="black"/>
              <a:srgbClr val="5308B8">
                <a:tint val="45000"/>
                <a:satMod val="400000"/>
              </a:srgbClr>
            </a:duotone>
            <a:extLst>
              <a:ext uri="{BEBA8EAE-BF5A-486C-A8C5-ECC9F3942E4B}">
                <a14:imgProps xmlns:a14="http://schemas.microsoft.com/office/drawing/2010/main">
                  <a14:imgLayer r:embed="rId10">
                    <a14:imgEffect>
                      <a14:colorTemperature colorTemp="2623"/>
                    </a14:imgEffect>
                    <a14:imgEffect>
                      <a14:saturation sat="48000"/>
                    </a14:imgEffect>
                  </a14:imgLayer>
                </a14:imgProps>
              </a:ext>
              <a:ext uri="{28A0092B-C50C-407E-A947-70E740481C1C}">
                <a14:useLocalDpi xmlns:a14="http://schemas.microsoft.com/office/drawing/2010/main"/>
              </a:ext>
            </a:extLst>
          </a:blip>
          <a:srcRect/>
          <a:stretch>
            <a:fillRect/>
          </a:stretch>
        </p:blipFill>
        <p:spPr bwMode="auto">
          <a:xfrm>
            <a:off x="2915817" y="3284984"/>
            <a:ext cx="3672408"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591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908720"/>
            <a:ext cx="8229600" cy="5217443"/>
          </a:xfrm>
        </p:spPr>
        <p:txBody>
          <a:bodyPr>
            <a:normAutofit/>
          </a:bodyPr>
          <a:lstStyle/>
          <a:p>
            <a:pPr marL="365760" indent="-365760" algn="just">
              <a:spcBef>
                <a:spcPts val="0"/>
              </a:spcBef>
              <a:spcAft>
                <a:spcPts val="1000"/>
              </a:spcAft>
              <a:defRPr/>
            </a:pPr>
            <a:endParaRPr lang="hr-HR" sz="16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hr-HR" dirty="0"/>
          </a:p>
        </p:txBody>
      </p:sp>
      <p:pic>
        <p:nvPicPr>
          <p:cNvPr id="4" name="Slika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4375433">
            <a:off x="119701" y="935866"/>
            <a:ext cx="3851364" cy="3096344"/>
          </a:xfrm>
          <a:prstGeom prst="rect">
            <a:avLst/>
          </a:prstGeom>
        </p:spPr>
      </p:pic>
      <p:pic>
        <p:nvPicPr>
          <p:cNvPr id="5" name="Slika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3347861" y="2276868"/>
            <a:ext cx="5652864" cy="4176465"/>
          </a:xfrm>
          <a:prstGeom prst="rect">
            <a:avLst/>
          </a:prstGeom>
        </p:spPr>
      </p:pic>
    </p:spTree>
    <p:extLst>
      <p:ext uri="{BB962C8B-B14F-4D97-AF65-F5344CB8AC3E}">
        <p14:creationId xmlns:p14="http://schemas.microsoft.com/office/powerpoint/2010/main" val="420228070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1520" y="1484784"/>
            <a:ext cx="4248472" cy="3779448"/>
          </a:xfrm>
        </p:spPr>
      </p:pic>
      <p:pic>
        <p:nvPicPr>
          <p:cNvPr id="5" name="Slika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1484784"/>
            <a:ext cx="4104456" cy="3779448"/>
          </a:xfrm>
          <a:prstGeom prst="rect">
            <a:avLst/>
          </a:prstGeom>
        </p:spPr>
      </p:pic>
      <p:sp>
        <p:nvSpPr>
          <p:cNvPr id="2" name="TekstniOkvir 1"/>
          <p:cNvSpPr txBox="1"/>
          <p:nvPr/>
        </p:nvSpPr>
        <p:spPr>
          <a:xfrm>
            <a:off x="827584" y="548680"/>
            <a:ext cx="5770944" cy="400110"/>
          </a:xfrm>
          <a:prstGeom prst="rect">
            <a:avLst/>
          </a:prstGeom>
          <a:noFill/>
        </p:spPr>
        <p:txBody>
          <a:bodyPr wrap="square" rtlCol="0">
            <a:spAutoFit/>
          </a:bodyPr>
          <a:lstStyle/>
          <a:p>
            <a:r>
              <a:rPr lang="hr-HR" sz="2000" b="1" dirty="0">
                <a:latin typeface="Times New Roman" panose="02020603050405020304" pitchFamily="18" charset="0"/>
                <a:cs typeface="Times New Roman" panose="02020603050405020304" pitchFamily="18" charset="0"/>
              </a:rPr>
              <a:t>Zatvoreni odjel II – Zajednica „Uzor”…</a:t>
            </a:r>
          </a:p>
        </p:txBody>
      </p:sp>
    </p:spTree>
    <p:extLst>
      <p:ext uri="{BB962C8B-B14F-4D97-AF65-F5344CB8AC3E}">
        <p14:creationId xmlns:p14="http://schemas.microsoft.com/office/powerpoint/2010/main" val="319718722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b="1" dirty="0">
                <a:latin typeface="Times New Roman" panose="02020603050405020304" pitchFamily="18" charset="0"/>
                <a:cs typeface="Times New Roman" panose="02020603050405020304" pitchFamily="18" charset="0"/>
              </a:rPr>
              <a:t>spavaonice…</a:t>
            </a:r>
          </a:p>
        </p:txBody>
      </p:sp>
      <p:pic>
        <p:nvPicPr>
          <p:cNvPr id="4" name="Rezervirano mjesto sadržaja 3"/>
          <p:cNvPicPr>
            <a:picLocks noGrp="1"/>
          </p:cNvPicPr>
          <p:nvPr>
            <p:ph idx="1"/>
          </p:nvPr>
        </p:nvPicPr>
        <p:blipFill>
          <a:blip r:embed="rId2"/>
          <a:stretch>
            <a:fillRect/>
          </a:stretch>
        </p:blipFill>
        <p:spPr>
          <a:xfrm>
            <a:off x="323528" y="1628800"/>
            <a:ext cx="4248472" cy="3429479"/>
          </a:xfrm>
          <a:prstGeom prst="rect">
            <a:avLst/>
          </a:prstGeom>
        </p:spPr>
      </p:pic>
      <p:pic>
        <p:nvPicPr>
          <p:cNvPr id="5" name="Slika 4"/>
          <p:cNvPicPr/>
          <p:nvPr/>
        </p:nvPicPr>
        <p:blipFill>
          <a:blip r:embed="rId3"/>
          <a:stretch>
            <a:fillRect/>
          </a:stretch>
        </p:blipFill>
        <p:spPr>
          <a:xfrm>
            <a:off x="4860032" y="1628799"/>
            <a:ext cx="3996444" cy="3429479"/>
          </a:xfrm>
          <a:prstGeom prst="rect">
            <a:avLst/>
          </a:prstGeom>
        </p:spPr>
      </p:pic>
    </p:spTree>
    <p:extLst>
      <p:ext uri="{BB962C8B-B14F-4D97-AF65-F5344CB8AC3E}">
        <p14:creationId xmlns:p14="http://schemas.microsoft.com/office/powerpoint/2010/main" val="284948401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sz="3200" b="1" dirty="0">
                <a:latin typeface="Times New Roman" panose="02020603050405020304" pitchFamily="18" charset="0"/>
                <a:cs typeface="Times New Roman" panose="02020603050405020304" pitchFamily="18" charset="0"/>
              </a:rPr>
              <a:t>dnevni boravak…</a:t>
            </a:r>
          </a:p>
        </p:txBody>
      </p:sp>
      <p:pic>
        <p:nvPicPr>
          <p:cNvPr id="4" name="Slika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1484784"/>
            <a:ext cx="3898776" cy="3888432"/>
          </a:xfrm>
          <a:prstGeom prst="rect">
            <a:avLst/>
          </a:prstGeom>
        </p:spPr>
      </p:pic>
      <p:pic>
        <p:nvPicPr>
          <p:cNvPr id="5" name="Slika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1495064"/>
            <a:ext cx="3970784" cy="3854160"/>
          </a:xfrm>
          <a:prstGeom prst="rect">
            <a:avLst/>
          </a:prstGeom>
        </p:spPr>
      </p:pic>
    </p:spTree>
    <p:extLst>
      <p:ext uri="{BB962C8B-B14F-4D97-AF65-F5344CB8AC3E}">
        <p14:creationId xmlns:p14="http://schemas.microsoft.com/office/powerpoint/2010/main" val="268873849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sz="3200" b="1" dirty="0">
                <a:latin typeface="Times New Roman" panose="02020603050405020304" pitchFamily="18" charset="0"/>
                <a:cs typeface="Times New Roman" panose="02020603050405020304" pitchFamily="18" charset="0"/>
              </a:rPr>
              <a:t>čajna kuhinja…</a:t>
            </a:r>
          </a:p>
        </p:txBody>
      </p:sp>
      <p:pic>
        <p:nvPicPr>
          <p:cNvPr id="4" name="Rezervirano mjesto sadržaja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71600" y="1628800"/>
            <a:ext cx="3168352" cy="3744416"/>
          </a:xfrm>
          <a:prstGeom prst="rect">
            <a:avLst/>
          </a:prstGeom>
        </p:spPr>
      </p:pic>
      <p:pic>
        <p:nvPicPr>
          <p:cNvPr id="5" name="Slika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7128" y="1628801"/>
            <a:ext cx="3384376" cy="3744415"/>
          </a:xfrm>
          <a:prstGeom prst="rect">
            <a:avLst/>
          </a:prstGeom>
        </p:spPr>
      </p:pic>
    </p:spTree>
    <p:extLst>
      <p:ext uri="{BB962C8B-B14F-4D97-AF65-F5344CB8AC3E}">
        <p14:creationId xmlns:p14="http://schemas.microsoft.com/office/powerpoint/2010/main" val="16965797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79512" y="116632"/>
            <a:ext cx="8856984" cy="6247864"/>
          </a:xfrm>
          <a:prstGeom prst="rect">
            <a:avLst/>
          </a:prstGeom>
        </p:spPr>
        <p:txBody>
          <a:bodyPr wrap="square">
            <a:spAutoFit/>
          </a:bodyPr>
          <a:lstStyle/>
          <a:p>
            <a:pPr algn="ctr"/>
            <a:r>
              <a:rPr lang="hr-HR" b="1" cap="all" dirty="0">
                <a:solidFill>
                  <a:srgbClr val="FFFF00"/>
                </a:solidFill>
                <a:latin typeface="Times New Roman" panose="02020603050405020304" pitchFamily="18" charset="0"/>
                <a:ea typeface="Times New Roman" panose="02020603050405020304" pitchFamily="18" charset="0"/>
              </a:rPr>
              <a:t>PRAVA ZATVORENIKA</a:t>
            </a:r>
            <a:endParaRPr lang="hr-HR" sz="2000" b="1" dirty="0">
              <a:solidFill>
                <a:srgbClr val="FFFF00"/>
              </a:solidFill>
              <a:latin typeface="Times New Roman" panose="02020603050405020304" pitchFamily="18" charset="0"/>
              <a:ea typeface="Times New Roman" panose="02020603050405020304" pitchFamily="18" charset="0"/>
            </a:endParaRPr>
          </a:p>
          <a:p>
            <a:pPr algn="ctr"/>
            <a:r>
              <a:rPr lang="hr-HR" dirty="0">
                <a:solidFill>
                  <a:srgbClr val="FFFF00"/>
                </a:solidFill>
                <a:latin typeface="Times New Roman" panose="02020603050405020304" pitchFamily="18" charset="0"/>
                <a:ea typeface="Times New Roman" panose="02020603050405020304" pitchFamily="18" charset="0"/>
              </a:rPr>
              <a:t>Članak 16.</a:t>
            </a:r>
            <a:endParaRPr lang="hr-HR" sz="2000" dirty="0">
              <a:solidFill>
                <a:srgbClr val="FFFF00"/>
              </a:solidFill>
              <a:latin typeface="Times New Roman" panose="02020603050405020304" pitchFamily="18" charset="0"/>
              <a:ea typeface="Times New Roman" panose="02020603050405020304" pitchFamily="18" charset="0"/>
            </a:endParaRPr>
          </a:p>
          <a:p>
            <a:pPr marL="342900" indent="-342900" algn="just">
              <a:buAutoNum type="arabicParenBoth"/>
            </a:pPr>
            <a:r>
              <a:rPr lang="hr-HR" dirty="0">
                <a:latin typeface="Times New Roman" panose="02020603050405020304" pitchFamily="18" charset="0"/>
                <a:ea typeface="Times New Roman" panose="02020603050405020304" pitchFamily="18" charset="0"/>
              </a:rPr>
              <a:t>Svaki zatvorenik ima, pod uvjetima predviđenim ZIKZ-om, pravo na:</a:t>
            </a:r>
          </a:p>
          <a:p>
            <a:pPr algn="just"/>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smještaj primjeren ljudskom dostojanstvu i zdravstvenim standardima,</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zaštitu osobnosti i osiguravanje tajnosti osobnih podataka,</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redovite obroke hrane i vode u skladu sa zdravstvenim standardima,</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rad,</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obrazovanje, </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stručnu pravnu pomoć u vezi sa zaštitom prava propisanih ovim Zakonom,</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zdravstvenu zaštitu i zaštitu majčinstva,</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dodir s vanjskim svijetom,</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boravak na otvorenom prostoru kaznionice, odnosno zatvora najmanje dva sata dnevno</a:t>
            </a: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dopisivanje i razgovor sa svojim odvjetnikom,</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vjeroispovijedanje i razgovor s ovlaštenim vjerskim predstavnikom,</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vjenčanje u kaznionici, odnosno zatvoru,</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glasovanje na izborima za predsjednika RH, zastupnika u Hrvatski sabor i članova u Europski parlament te državnom referendumu, </a:t>
            </a:r>
            <a:endParaRPr lang="hr-HR" sz="2000" dirty="0">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hr-HR" dirty="0">
                <a:latin typeface="Times New Roman" panose="02020603050405020304" pitchFamily="18" charset="0"/>
                <a:ea typeface="Times New Roman" panose="02020603050405020304" pitchFamily="18" charset="0"/>
              </a:rPr>
              <a:t>druga prava predviđena ovim Zakonom.</a:t>
            </a:r>
          </a:p>
          <a:p>
            <a:pPr marL="342900" lvl="0" indent="-342900" algn="just">
              <a:buFont typeface="+mj-lt"/>
              <a:buAutoNum type="arabicParenR"/>
            </a:pPr>
            <a:endParaRPr lang="hr-HR"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Zatvorenik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državljanin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pravo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dopisivati</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razgovarati</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diplomatskim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konzularnim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predstavnikom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svoje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zemlje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države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štiti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njegova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prava</a:t>
            </a:r>
            <a:r>
              <a:rPr lang="en-US" dirty="0">
                <a:latin typeface="Times New Roman" panose="02020603050405020304" pitchFamily="18" charset="0"/>
                <a:cs typeface="Times New Roman" panose="02020603050405020304" pitchFamily="18" charset="0"/>
              </a:rPr>
              <a:t>.</a:t>
            </a:r>
            <a:endParaRPr lang="hr-H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90040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547664" y="1052736"/>
            <a:ext cx="6120680" cy="4680520"/>
          </a:xfrm>
        </p:spPr>
      </p:pic>
    </p:spTree>
    <p:extLst>
      <p:ext uri="{BB962C8B-B14F-4D97-AF65-F5344CB8AC3E}">
        <p14:creationId xmlns:p14="http://schemas.microsoft.com/office/powerpoint/2010/main" val="378760383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611560" y="44625"/>
            <a:ext cx="8075240" cy="864096"/>
          </a:xfrm>
        </p:spPr>
        <p:txBody>
          <a:bodyPr>
            <a:normAutofit/>
          </a:bodyPr>
          <a:lstStyle/>
          <a:p>
            <a:pPr algn="ctr"/>
            <a:r>
              <a:rPr lang="hr-HR" sz="2800" b="1" dirty="0">
                <a:solidFill>
                  <a:srgbClr val="FFFF00"/>
                </a:solidFill>
                <a:latin typeface="Times New Roman" panose="02020603050405020304" pitchFamily="18" charset="0"/>
                <a:cs typeface="Times New Roman" panose="02020603050405020304" pitchFamily="18" charset="0"/>
              </a:rPr>
              <a:t>PRIPREMA POSLIJEPENALNOG PRIHVATA</a:t>
            </a:r>
          </a:p>
        </p:txBody>
      </p:sp>
      <p:sp>
        <p:nvSpPr>
          <p:cNvPr id="2" name="Rezervirano mjesto sadržaja 1"/>
          <p:cNvSpPr>
            <a:spLocks noGrp="1"/>
          </p:cNvSpPr>
          <p:nvPr>
            <p:ph idx="1"/>
          </p:nvPr>
        </p:nvSpPr>
        <p:spPr>
          <a:xfrm>
            <a:off x="467544" y="764704"/>
            <a:ext cx="8219256" cy="5976664"/>
          </a:xfrm>
        </p:spPr>
        <p:txBody>
          <a:bodyPr>
            <a:noAutofit/>
          </a:bodyPr>
          <a:lstStyle/>
          <a:p>
            <a:pPr algn="just">
              <a:spcBef>
                <a:spcPts val="0"/>
              </a:spcBef>
            </a:pPr>
            <a:r>
              <a:rPr lang="hr-HR" altLang="sr-Latn-RS" sz="2000" dirty="0">
                <a:latin typeface="Times New Roman" panose="02020603050405020304" pitchFamily="18" charset="0"/>
                <a:cs typeface="Times New Roman" panose="02020603050405020304" pitchFamily="18" charset="0"/>
              </a:rPr>
              <a:t>Priprema </a:t>
            </a:r>
            <a:r>
              <a:rPr lang="hr-HR" altLang="sr-Latn-RS" sz="2000" dirty="0" err="1">
                <a:latin typeface="Times New Roman" panose="02020603050405020304" pitchFamily="18" charset="0"/>
                <a:cs typeface="Times New Roman" panose="02020603050405020304" pitchFamily="18" charset="0"/>
              </a:rPr>
              <a:t>poslijepenalog</a:t>
            </a:r>
            <a:r>
              <a:rPr lang="hr-HR" altLang="sr-Latn-RS" sz="2000" dirty="0">
                <a:latin typeface="Times New Roman" panose="02020603050405020304" pitchFamily="18" charset="0"/>
                <a:cs typeface="Times New Roman" panose="02020603050405020304" pitchFamily="18" charset="0"/>
              </a:rPr>
              <a:t> prihvata jedan je od osnovnih elemenata PPIKZ.</a:t>
            </a:r>
          </a:p>
          <a:p>
            <a:pPr marL="0" indent="0" algn="just">
              <a:spcBef>
                <a:spcPts val="0"/>
              </a:spcBef>
              <a:buNone/>
            </a:pPr>
            <a:endParaRPr lang="hr-HR" altLang="sr-Latn-RS" sz="2000" b="1" dirty="0">
              <a:latin typeface="Times New Roman" panose="02020603050405020304" pitchFamily="18" charset="0"/>
              <a:cs typeface="Times New Roman" panose="02020603050405020304" pitchFamily="18" charset="0"/>
            </a:endParaRPr>
          </a:p>
          <a:p>
            <a:pPr algn="just">
              <a:spcBef>
                <a:spcPts val="0"/>
              </a:spcBef>
            </a:pPr>
            <a:r>
              <a:rPr lang="hr-HR" altLang="sr-Latn-RS" sz="2000" dirty="0">
                <a:latin typeface="Times New Roman" panose="02020603050405020304" pitchFamily="18" charset="0"/>
                <a:cs typeface="Times New Roman" panose="02020603050405020304" pitchFamily="18" charset="0"/>
              </a:rPr>
              <a:t>Program pripreme za otpust i pomoć nakon otpusta planira se od početka izdržavanja kazne. Sve aktivnosti/ programi u koje se zatvorenik/</a:t>
            </a:r>
            <a:r>
              <a:rPr lang="hr-HR" altLang="sr-Latn-RS" sz="2000" dirty="0" err="1">
                <a:latin typeface="Times New Roman" panose="02020603050405020304" pitchFamily="18" charset="0"/>
                <a:cs typeface="Times New Roman" panose="02020603050405020304" pitchFamily="18" charset="0"/>
              </a:rPr>
              <a:t>ca</a:t>
            </a:r>
            <a:r>
              <a:rPr lang="hr-HR" altLang="sr-Latn-RS" sz="2000" dirty="0">
                <a:latin typeface="Times New Roman" panose="02020603050405020304" pitchFamily="18" charset="0"/>
                <a:cs typeface="Times New Roman" panose="02020603050405020304" pitchFamily="18" charset="0"/>
              </a:rPr>
              <a:t> uključuje tijekom izvršavanja kazne, imaju za cilj ispunjavanje svrhe izvršavanja kazne, odnosno osposobljavanje za život na slobodi.</a:t>
            </a:r>
          </a:p>
          <a:p>
            <a:pPr marL="0" indent="0" algn="just">
              <a:spcBef>
                <a:spcPts val="0"/>
              </a:spcBef>
              <a:buNone/>
            </a:pPr>
            <a:endParaRPr lang="hr-HR" altLang="sr-Latn-RS" sz="2000" dirty="0">
              <a:latin typeface="Times New Roman" panose="02020603050405020304" pitchFamily="18" charset="0"/>
              <a:cs typeface="Times New Roman" panose="02020603050405020304" pitchFamily="18" charset="0"/>
            </a:endParaRPr>
          </a:p>
          <a:p>
            <a:pPr algn="just">
              <a:spcBef>
                <a:spcPts val="0"/>
              </a:spcBef>
              <a:defRPr/>
            </a:pPr>
            <a:r>
              <a:rPr lang="hr-HR" sz="2000" dirty="0">
                <a:latin typeface="Times New Roman" panose="02020603050405020304" pitchFamily="18" charset="0"/>
                <a:cs typeface="Times New Roman" panose="02020603050405020304" pitchFamily="18" charset="0"/>
              </a:rPr>
              <a:t>Zatvorenice se potiče na odgovorno sudjelovanje u pripremi za otpust, a posebice na održavanje odnosa s obitelji jer je to jedan od značajnijih faktora za njeno uključivanje u život na slobodi. </a:t>
            </a:r>
          </a:p>
          <a:p>
            <a:pPr marL="0" indent="0" algn="just">
              <a:spcBef>
                <a:spcPts val="0"/>
              </a:spcBef>
              <a:buNone/>
              <a:defRPr/>
            </a:pPr>
            <a:endParaRPr lang="hr-HR" altLang="sr-Latn-RS" sz="2000" dirty="0">
              <a:latin typeface="Times New Roman" panose="02020603050405020304" pitchFamily="18" charset="0"/>
              <a:cs typeface="Times New Roman" panose="02020603050405020304" pitchFamily="18" charset="0"/>
            </a:endParaRPr>
          </a:p>
          <a:p>
            <a:pPr algn="just">
              <a:spcBef>
                <a:spcPts val="0"/>
              </a:spcBef>
            </a:pPr>
            <a:r>
              <a:rPr lang="hr-HR" altLang="sr-Latn-RS" sz="2000" dirty="0">
                <a:latin typeface="Times New Roman" panose="02020603050405020304" pitchFamily="18" charset="0"/>
                <a:cs typeface="Times New Roman" panose="02020603050405020304" pitchFamily="18" charset="0"/>
              </a:rPr>
              <a:t>Kroz rad, slobodne aktivnosti, uključivanje u posebne programe, te osobito dodir s vanjskim svijetom utječe se na smanjivanje štetnih posljedica koje nastaju lišavanjem slobode (socijalna isključenost, gubitak zaposlenja, redukcija obiteljskih kontakata, prekid emocionalnih veza i sl.).</a:t>
            </a:r>
          </a:p>
          <a:p>
            <a:pPr marL="0" indent="0" algn="just">
              <a:spcBef>
                <a:spcPts val="0"/>
              </a:spcBef>
              <a:buNone/>
            </a:pPr>
            <a:endParaRPr lang="hr-HR" altLang="sr-Latn-RS" sz="2000" dirty="0">
              <a:latin typeface="Times New Roman" panose="02020603050405020304" pitchFamily="18" charset="0"/>
              <a:cs typeface="Times New Roman" panose="02020603050405020304" pitchFamily="18" charset="0"/>
            </a:endParaRPr>
          </a:p>
          <a:p>
            <a:pPr algn="just">
              <a:spcBef>
                <a:spcPts val="0"/>
              </a:spcBef>
            </a:pPr>
            <a:r>
              <a:rPr lang="hr-HR" altLang="sr-Latn-R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Mjere pripreme </a:t>
            </a:r>
            <a:r>
              <a:rPr lang="hr-HR" altLang="sr-Latn-R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poslijepenalnog</a:t>
            </a:r>
            <a:r>
              <a:rPr lang="hr-HR" altLang="sr-Latn-R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prihvata intenziviraju se najkasnije tri mjeseca prije otpusta zatvorenika.</a:t>
            </a:r>
          </a:p>
          <a:p>
            <a:endParaRPr lang="hr-H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6208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altLang="sr-Latn-RS" sz="2400" b="1" dirty="0">
                <a:solidFill>
                  <a:srgbClr val="FFFF00"/>
                </a:solidFill>
                <a:latin typeface="Times New Roman" panose="02020603050405020304" pitchFamily="18" charset="0"/>
                <a:cs typeface="Times New Roman" panose="02020603050405020304" pitchFamily="18" charset="0"/>
              </a:rPr>
              <a:t>POSLIJEPENALNI PRIHVAT U SURADNJI SA SOCIJALNOM SREDINOM U KOJU SE ZATVORENICA OTPUŠTA</a:t>
            </a:r>
            <a:endParaRPr lang="hr-HR" sz="2400" b="1" dirty="0">
              <a:solidFill>
                <a:srgbClr val="FFFF00"/>
              </a:solidFill>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179512" y="1700808"/>
            <a:ext cx="8507288" cy="5616624"/>
          </a:xfrm>
        </p:spPr>
        <p:txBody>
          <a:bodyPr>
            <a:noAutofit/>
          </a:bodyPr>
          <a:lstStyle/>
          <a:p>
            <a:pPr marL="0" indent="0" algn="just">
              <a:buNone/>
            </a:pPr>
            <a:r>
              <a:rPr lang="hr-HR" altLang="sr-Latn-RS" sz="2000" b="1" dirty="0">
                <a:latin typeface="Times New Roman" panose="02020603050405020304" pitchFamily="18" charset="0"/>
                <a:cs typeface="Times New Roman" panose="02020603050405020304" pitchFamily="18" charset="0"/>
              </a:rPr>
              <a:t>Mjere pripreme za otpust:</a:t>
            </a:r>
          </a:p>
          <a:p>
            <a:pPr marL="0" indent="0" algn="just">
              <a:buNone/>
            </a:pPr>
            <a:endParaRPr lang="hr-HR" altLang="sr-Latn-RS" sz="2000" b="1" dirty="0">
              <a:latin typeface="Times New Roman" panose="02020603050405020304" pitchFamily="18" charset="0"/>
              <a:cs typeface="Times New Roman" panose="02020603050405020304" pitchFamily="18" charset="0"/>
            </a:endParaRPr>
          </a:p>
          <a:p>
            <a:pPr algn="just"/>
            <a:r>
              <a:rPr lang="hr-HR" altLang="sr-Latn-RS" sz="2000" dirty="0">
                <a:latin typeface="Times New Roman" panose="02020603050405020304" pitchFamily="18" charset="0"/>
                <a:cs typeface="Times New Roman" panose="02020603050405020304" pitchFamily="18" charset="0"/>
              </a:rPr>
              <a:t>ostvarivanje kontakata sa socijalnom sredinom, povezivanje s mjesno nadležnim zavodima za socijalni rad, obiteljskim centrima, </a:t>
            </a:r>
            <a:r>
              <a:rPr lang="hr-HR" altLang="sr-Latn-RS" sz="2000" dirty="0" err="1">
                <a:latin typeface="Times New Roman" panose="02020603050405020304" pitchFamily="18" charset="0"/>
                <a:cs typeface="Times New Roman" panose="02020603050405020304" pitchFamily="18" charset="0"/>
              </a:rPr>
              <a:t>probacijskim</a:t>
            </a:r>
            <a:r>
              <a:rPr lang="hr-HR" altLang="sr-Latn-RS" sz="2000" dirty="0">
                <a:latin typeface="Times New Roman" panose="02020603050405020304" pitchFamily="18" charset="0"/>
                <a:cs typeface="Times New Roman" panose="02020603050405020304" pitchFamily="18" charset="0"/>
              </a:rPr>
              <a:t> uredima, </a:t>
            </a:r>
          </a:p>
          <a:p>
            <a:pPr algn="just"/>
            <a:r>
              <a:rPr lang="hr-HR" altLang="sr-Latn-RS" sz="2000" dirty="0">
                <a:latin typeface="Times New Roman" panose="02020603050405020304" pitchFamily="18" charset="0"/>
                <a:cs typeface="Times New Roman" panose="02020603050405020304" pitchFamily="18" charset="0"/>
              </a:rPr>
              <a:t>ostvarivanje kontakta sa zavodima za zapošljavanje u skladu s potrebama organiziranja prekvalifikacije i dokvalifikacije radi lakšeg zapošljavanja </a:t>
            </a:r>
          </a:p>
          <a:p>
            <a:pPr algn="just"/>
            <a:r>
              <a:rPr lang="hr-HR" altLang="sr-Latn-RS" sz="2000" dirty="0">
                <a:latin typeface="Times New Roman" panose="02020603050405020304" pitchFamily="18" charset="0"/>
                <a:cs typeface="Times New Roman" panose="02020603050405020304" pitchFamily="18" charset="0"/>
              </a:rPr>
              <a:t>povezivanje s ustanovama i udrugama koje se u socijalnoj sredini bave tretmanom ovisnika (službama za izvanbolničko liječenje ovisnosti, matičnim KLA) </a:t>
            </a:r>
          </a:p>
          <a:p>
            <a:pPr algn="just"/>
            <a:r>
              <a:rPr lang="hr-HR" altLang="sr-Latn-RS" sz="2000" dirty="0">
                <a:latin typeface="Times New Roman" panose="02020603050405020304" pitchFamily="18" charset="0"/>
                <a:cs typeface="Times New Roman" panose="02020603050405020304" pitchFamily="18" charset="0"/>
              </a:rPr>
              <a:t>povezivanje s ustanovama iz socijalne sredine koje se bave pružanjem različitih vrsta pomoći i podrške</a:t>
            </a:r>
          </a:p>
          <a:p>
            <a:pPr marL="0" indent="0" algn="just">
              <a:buNone/>
            </a:pPr>
            <a:endParaRPr lang="hr-HR" altLang="sr-Latn-RS" sz="2400" dirty="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03012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vukovic\Pictures\2019-03\20190301_12134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8540" y="1304764"/>
            <a:ext cx="5544616" cy="4176464"/>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p:cNvSpPr txBox="1"/>
          <p:nvPr/>
        </p:nvSpPr>
        <p:spPr>
          <a:xfrm>
            <a:off x="4788024" y="836712"/>
            <a:ext cx="4176465" cy="3785652"/>
          </a:xfrm>
          <a:prstGeom prst="rect">
            <a:avLst/>
          </a:prstGeom>
          <a:noFill/>
        </p:spPr>
        <p:txBody>
          <a:bodyPr wrap="square" rtlCol="0">
            <a:spAutoFit/>
          </a:bodyPr>
          <a:lstStyle/>
          <a:p>
            <a:r>
              <a:rPr lang="hr-HR" altLang="sr-Latn-RS" sz="2400" dirty="0">
                <a:latin typeface="Times New Roman" panose="02020603050405020304" pitchFamily="18" charset="0"/>
                <a:cs typeface="Times New Roman" panose="02020603050405020304" pitchFamily="18" charset="0"/>
              </a:rPr>
              <a:t>I poruka za kraj: ne zaboravite - uspostavljanje </a:t>
            </a:r>
            <a:r>
              <a:rPr lang="hr-HR" altLang="sr-Latn-RS" sz="2400" dirty="0" err="1">
                <a:latin typeface="Times New Roman" panose="02020603050405020304" pitchFamily="18" charset="0"/>
                <a:cs typeface="Times New Roman" panose="02020603050405020304" pitchFamily="18" charset="0"/>
              </a:rPr>
              <a:t>suradnog</a:t>
            </a:r>
            <a:r>
              <a:rPr lang="hr-HR" altLang="sr-Latn-RS" sz="2400" dirty="0">
                <a:latin typeface="Times New Roman" panose="02020603050405020304" pitchFamily="18" charset="0"/>
                <a:cs typeface="Times New Roman" panose="02020603050405020304" pitchFamily="18" charset="0"/>
              </a:rPr>
              <a:t> odnosa osnova je svakog individualnog grupnog rada!</a:t>
            </a:r>
          </a:p>
          <a:p>
            <a:endParaRPr lang="hr-HR" sz="2800" b="1" dirty="0">
              <a:latin typeface="Times New Roman" panose="02020603050405020304" pitchFamily="18" charset="0"/>
              <a:cs typeface="Times New Roman" panose="02020603050405020304" pitchFamily="18" charset="0"/>
            </a:endParaRPr>
          </a:p>
          <a:p>
            <a:endParaRPr lang="hr-HR" sz="2800" b="1" dirty="0">
              <a:latin typeface="Times New Roman" panose="02020603050405020304" pitchFamily="18" charset="0"/>
              <a:cs typeface="Times New Roman" panose="02020603050405020304" pitchFamily="18" charset="0"/>
            </a:endParaRPr>
          </a:p>
          <a:p>
            <a:r>
              <a:rPr lang="hr-HR" sz="2800" b="1" dirty="0">
                <a:latin typeface="Times New Roman" panose="02020603050405020304" pitchFamily="18" charset="0"/>
                <a:cs typeface="Times New Roman" panose="02020603050405020304" pitchFamily="18" charset="0"/>
              </a:rPr>
              <a:t>HVALA NA PAŽNJI!</a:t>
            </a:r>
          </a:p>
          <a:p>
            <a:endParaRPr lang="hr-HR" dirty="0"/>
          </a:p>
          <a:p>
            <a:endParaRPr lang="hr-HR" dirty="0"/>
          </a:p>
          <a:p>
            <a:r>
              <a:rPr lang="hr-HR" sz="2400" b="1" dirty="0">
                <a:solidFill>
                  <a:srgbClr val="FFFF00"/>
                </a:solidFill>
                <a:latin typeface="Times New Roman" panose="02020603050405020304" pitchFamily="18" charset="0"/>
                <a:cs typeface="Times New Roman" panose="02020603050405020304" pitchFamily="18" charset="0"/>
              </a:rPr>
              <a:t>          Vidimo se u Požegi!</a:t>
            </a:r>
          </a:p>
        </p:txBody>
      </p:sp>
      <p:sp>
        <p:nvSpPr>
          <p:cNvPr id="6" name="Nasmiješeno lice 5"/>
          <p:cNvSpPr/>
          <p:nvPr/>
        </p:nvSpPr>
        <p:spPr>
          <a:xfrm>
            <a:off x="7596336" y="4869160"/>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6484810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6633"/>
            <a:ext cx="8229600" cy="1152128"/>
          </a:xfrm>
        </p:spPr>
        <p:txBody>
          <a:bodyPr/>
          <a:lstStyle/>
          <a:p>
            <a:r>
              <a:rPr lang="hr-HR" sz="4000" b="1" dirty="0">
                <a:solidFill>
                  <a:srgbClr val="FFFF00"/>
                </a:solidFill>
                <a:latin typeface="Times New Roman" panose="02020603050405020304" pitchFamily="18" charset="0"/>
                <a:cs typeface="Times New Roman" panose="02020603050405020304" pitchFamily="18" charset="0"/>
              </a:rPr>
              <a:t>KRIMINALITET ŽENA</a:t>
            </a:r>
          </a:p>
        </p:txBody>
      </p:sp>
      <p:sp>
        <p:nvSpPr>
          <p:cNvPr id="3" name="Rezervirano mjesto sadržaja 2"/>
          <p:cNvSpPr>
            <a:spLocks noGrp="1"/>
          </p:cNvSpPr>
          <p:nvPr>
            <p:ph idx="1"/>
          </p:nvPr>
        </p:nvSpPr>
        <p:spPr>
          <a:xfrm>
            <a:off x="251520" y="980728"/>
            <a:ext cx="8568952" cy="5472608"/>
          </a:xfrm>
        </p:spPr>
        <p:txBody>
          <a:bodyPr>
            <a:normAutofit fontScale="92500" lnSpcReduction="20000"/>
          </a:bodyPr>
          <a:lstStyle/>
          <a:p>
            <a:pPr marL="0" indent="0" algn="just">
              <a:spcBef>
                <a:spcPts val="0"/>
              </a:spcBef>
              <a:buNone/>
              <a:defRPr/>
            </a:pPr>
            <a:r>
              <a:rPr lang="hr-HR" sz="2400" dirty="0">
                <a:latin typeface="Times New Roman" panose="02020603050405020304" pitchFamily="18" charset="0"/>
                <a:cs typeface="Times New Roman" panose="02020603050405020304" pitchFamily="18" charset="0"/>
              </a:rPr>
              <a:t>Status žena u sustavu kaznenog zakonodavstva može se razmatrati dvojako:</a:t>
            </a:r>
          </a:p>
          <a:p>
            <a:pPr algn="just">
              <a:spcBef>
                <a:spcPts val="0"/>
              </a:spcBef>
              <a:defRPr/>
            </a:pPr>
            <a:r>
              <a:rPr lang="hr-HR" sz="2400" dirty="0">
                <a:latin typeface="Times New Roman" panose="02020603050405020304" pitchFamily="18" charset="0"/>
                <a:cs typeface="Times New Roman" panose="02020603050405020304" pitchFamily="18" charset="0"/>
              </a:rPr>
              <a:t>žena kao žrtva kaznenog djela i </a:t>
            </a:r>
          </a:p>
          <a:p>
            <a:pPr algn="just">
              <a:spcBef>
                <a:spcPts val="0"/>
              </a:spcBef>
              <a:defRPr/>
            </a:pPr>
            <a:r>
              <a:rPr lang="hr-HR" sz="2400" dirty="0">
                <a:latin typeface="Times New Roman" panose="02020603050405020304" pitchFamily="18" charset="0"/>
                <a:cs typeface="Times New Roman" panose="02020603050405020304" pitchFamily="18" charset="0"/>
              </a:rPr>
              <a:t>žena kao počiniteljica kaznenog djela.</a:t>
            </a:r>
          </a:p>
          <a:p>
            <a:pPr marL="0" indent="0" algn="just">
              <a:spcBef>
                <a:spcPts val="0"/>
              </a:spcBef>
              <a:buNone/>
              <a:defRPr/>
            </a:pPr>
            <a:endParaRPr lang="hr-HR" sz="2400" dirty="0">
              <a:latin typeface="Times New Roman" panose="02020603050405020304" pitchFamily="18" charset="0"/>
              <a:cs typeface="Times New Roman" panose="02020603050405020304" pitchFamily="18" charset="0"/>
            </a:endParaRPr>
          </a:p>
          <a:p>
            <a:pPr marL="0" indent="0" algn="just">
              <a:spcBef>
                <a:spcPts val="0"/>
              </a:spcBef>
              <a:buNone/>
              <a:defRPr/>
            </a:pPr>
            <a:r>
              <a:rPr lang="hr-HR" sz="2400" dirty="0">
                <a:latin typeface="Times New Roman" panose="02020603050405020304" pitchFamily="18" charset="0"/>
                <a:cs typeface="Times New Roman" panose="02020603050405020304" pitchFamily="18" charset="0"/>
              </a:rPr>
              <a:t>Kroz povijest kriminalitet žena promatran je kao „dvostruko devijantan” -  </a:t>
            </a:r>
            <a:r>
              <a:rPr lang="hr-HR" sz="2400" b="1" dirty="0">
                <a:latin typeface="Times New Roman" panose="02020603050405020304" pitchFamily="18" charset="0"/>
                <a:cs typeface="Times New Roman" panose="02020603050405020304" pitchFamily="18" charset="0"/>
              </a:rPr>
              <a:t>prvo</a:t>
            </a:r>
            <a:r>
              <a:rPr lang="hr-HR" sz="2400" dirty="0">
                <a:latin typeface="Times New Roman" panose="02020603050405020304" pitchFamily="18" charset="0"/>
                <a:cs typeface="Times New Roman" panose="02020603050405020304" pitchFamily="18" charset="0"/>
              </a:rPr>
              <a:t>, zato što su prekršile kazneni i moralni zakon, a </a:t>
            </a:r>
            <a:r>
              <a:rPr lang="hr-HR" sz="2400" b="1" dirty="0">
                <a:latin typeface="Times New Roman" panose="02020603050405020304" pitchFamily="18" charset="0"/>
                <a:cs typeface="Times New Roman" panose="02020603050405020304" pitchFamily="18" charset="0"/>
              </a:rPr>
              <a:t>drugo</a:t>
            </a:r>
            <a:r>
              <a:rPr lang="hr-HR" sz="2400" dirty="0">
                <a:latin typeface="Times New Roman" panose="02020603050405020304" pitchFamily="18" charset="0"/>
                <a:cs typeface="Times New Roman" panose="02020603050405020304" pitchFamily="18" charset="0"/>
              </a:rPr>
              <a:t> (možda važnije) jer su prekršile striktne moralne strukture ženske uloge u društvu.</a:t>
            </a:r>
          </a:p>
          <a:p>
            <a:pPr marL="0" indent="0" algn="just">
              <a:spcBef>
                <a:spcPts val="0"/>
              </a:spcBef>
              <a:buNone/>
              <a:defRPr/>
            </a:pPr>
            <a:endParaRPr lang="hr-HR" sz="2400" dirty="0">
              <a:latin typeface="Times New Roman" panose="02020603050405020304" pitchFamily="18" charset="0"/>
              <a:cs typeface="Times New Roman" panose="02020603050405020304" pitchFamily="18" charset="0"/>
            </a:endParaRPr>
          </a:p>
          <a:p>
            <a:pPr marL="0" indent="0" algn="just">
              <a:spcBef>
                <a:spcPts val="0"/>
              </a:spcBef>
              <a:buNone/>
              <a:defRPr/>
            </a:pPr>
            <a:r>
              <a:rPr lang="hr-HR" sz="2400" dirty="0">
                <a:latin typeface="Times New Roman" panose="02020603050405020304" pitchFamily="18" charset="0"/>
                <a:cs typeface="Times New Roman" panose="02020603050405020304" pitchFamily="18" charset="0"/>
              </a:rPr>
              <a:t>Kada se govori o  kriminalitetu, </a:t>
            </a:r>
            <a:r>
              <a:rPr lang="hr-HR" sz="2400" b="1" u="sng" dirty="0">
                <a:latin typeface="Times New Roman" panose="02020603050405020304" pitchFamily="18" charset="0"/>
                <a:cs typeface="Times New Roman" panose="02020603050405020304" pitchFamily="18" charset="0"/>
              </a:rPr>
              <a:t>udio žena u  zatvoreničkoj  populaciji</a:t>
            </a:r>
            <a:r>
              <a:rPr lang="hr-HR" sz="2400" dirty="0">
                <a:latin typeface="Times New Roman" panose="02020603050405020304" pitchFamily="18" charset="0"/>
                <a:cs typeface="Times New Roman" panose="02020603050405020304" pitchFamily="18" charset="0"/>
              </a:rPr>
              <a:t>   prema  podacima  u literaturi manji je od  </a:t>
            </a:r>
            <a:r>
              <a:rPr lang="hr-HR" sz="2400" b="1" dirty="0">
                <a:latin typeface="Times New Roman" panose="02020603050405020304" pitchFamily="18" charset="0"/>
                <a:cs typeface="Times New Roman" panose="02020603050405020304" pitchFamily="18" charset="0"/>
              </a:rPr>
              <a:t>10 %.</a:t>
            </a:r>
            <a:r>
              <a:rPr lang="hr-HR" sz="2400" dirty="0">
                <a:latin typeface="Times New Roman" panose="02020603050405020304" pitchFamily="18" charset="0"/>
                <a:cs typeface="Times New Roman" panose="02020603050405020304" pitchFamily="18" charset="0"/>
              </a:rPr>
              <a:t> </a:t>
            </a:r>
          </a:p>
          <a:p>
            <a:pPr marL="0" indent="0" algn="just">
              <a:spcBef>
                <a:spcPts val="0"/>
              </a:spcBef>
              <a:buNone/>
              <a:defRPr/>
            </a:pPr>
            <a:endParaRPr lang="hr-HR" sz="2400" dirty="0">
              <a:latin typeface="Times New Roman" panose="02020603050405020304" pitchFamily="18" charset="0"/>
              <a:cs typeface="Times New Roman" panose="02020603050405020304" pitchFamily="18" charset="0"/>
            </a:endParaRPr>
          </a:p>
          <a:p>
            <a:pPr marL="0" indent="0" algn="just">
              <a:spcBef>
                <a:spcPts val="0"/>
              </a:spcBef>
              <a:buNone/>
              <a:defRPr/>
            </a:pPr>
            <a:r>
              <a:rPr lang="hr-HR" sz="2400" dirty="0">
                <a:latin typeface="Times New Roman" panose="02020603050405020304" pitchFamily="18" charset="0"/>
                <a:cs typeface="Times New Roman" panose="02020603050405020304" pitchFamily="18" charset="0"/>
              </a:rPr>
              <a:t>Trenutno u zatvorskom sustavu, u odnosu na ukupan broj zatvorenika, </a:t>
            </a:r>
            <a:r>
              <a:rPr lang="hr-HR" sz="2400" b="1" u="sng" dirty="0">
                <a:latin typeface="Times New Roman" panose="02020603050405020304" pitchFamily="18" charset="0"/>
                <a:cs typeface="Times New Roman" panose="02020603050405020304" pitchFamily="18" charset="0"/>
              </a:rPr>
              <a:t>udio zatvorenica  iznosi oko 4,42 %.</a:t>
            </a:r>
            <a:r>
              <a:rPr lang="hr-HR" sz="2400" u="sng" dirty="0">
                <a:latin typeface="Times New Roman" panose="02020603050405020304" pitchFamily="18" charset="0"/>
                <a:cs typeface="Times New Roman" panose="02020603050405020304" pitchFamily="18" charset="0"/>
              </a:rPr>
              <a:t>  </a:t>
            </a:r>
          </a:p>
          <a:p>
            <a:pPr marL="0" indent="0" algn="just">
              <a:spcBef>
                <a:spcPts val="0"/>
              </a:spcBef>
              <a:buNone/>
              <a:defRPr/>
            </a:pPr>
            <a:endParaRPr lang="hr-HR" sz="2400" dirty="0">
              <a:latin typeface="Times New Roman" panose="02020603050405020304" pitchFamily="18" charset="0"/>
              <a:cs typeface="Times New Roman" panose="02020603050405020304" pitchFamily="18" charset="0"/>
            </a:endParaRPr>
          </a:p>
          <a:p>
            <a:pPr algn="just">
              <a:buNone/>
              <a:defRPr/>
            </a:pPr>
            <a:r>
              <a:rPr lang="hr-HR" sz="2400" dirty="0">
                <a:latin typeface="Times New Roman" panose="02020603050405020304" pitchFamily="18" charset="0"/>
                <a:cs typeface="Times New Roman" panose="02020603050405020304" pitchFamily="18" charset="0"/>
              </a:rPr>
              <a:t>Podaci ukazuju da je u odnosu na muškarce </a:t>
            </a:r>
          </a:p>
          <a:p>
            <a:pPr algn="just">
              <a:defRPr/>
            </a:pPr>
            <a:r>
              <a:rPr lang="hr-HR" sz="2400" dirty="0">
                <a:latin typeface="Times New Roman" panose="02020603050405020304" pitchFamily="18" charset="0"/>
                <a:cs typeface="Times New Roman" panose="02020603050405020304" pitchFamily="18" charset="0"/>
              </a:rPr>
              <a:t>kriminalitet žena znatno </a:t>
            </a:r>
            <a:r>
              <a:rPr lang="hr-HR" sz="2400" u="sng" dirty="0">
                <a:latin typeface="Times New Roman" panose="02020603050405020304" pitchFamily="18" charset="0"/>
                <a:cs typeface="Times New Roman" panose="02020603050405020304" pitchFamily="18" charset="0"/>
              </a:rPr>
              <a:t>manji</a:t>
            </a:r>
            <a:r>
              <a:rPr lang="hr-HR" sz="2400" dirty="0">
                <a:latin typeface="Times New Roman" panose="02020603050405020304" pitchFamily="18" charset="0"/>
                <a:cs typeface="Times New Roman" panose="02020603050405020304" pitchFamily="18" charset="0"/>
              </a:rPr>
              <a:t>, a </a:t>
            </a:r>
          </a:p>
          <a:p>
            <a:pPr algn="just">
              <a:defRPr/>
            </a:pPr>
            <a:r>
              <a:rPr lang="hr-HR" sz="2400" dirty="0">
                <a:latin typeface="Times New Roman" panose="02020603050405020304" pitchFamily="18" charset="0"/>
                <a:cs typeface="Times New Roman" panose="02020603050405020304" pitchFamily="18" charset="0"/>
              </a:rPr>
              <a:t>kaznena djela koja počine žene su pretežno </a:t>
            </a:r>
            <a:r>
              <a:rPr lang="hr-HR" sz="2400" u="sng" dirty="0">
                <a:latin typeface="Times New Roman" panose="02020603050405020304" pitchFamily="18" charset="0"/>
                <a:cs typeface="Times New Roman" panose="02020603050405020304" pitchFamily="18" charset="0"/>
              </a:rPr>
              <a:t>„lakša”. </a:t>
            </a:r>
          </a:p>
          <a:p>
            <a:pPr algn="just"/>
            <a:endParaRPr lang="hr-HR" sz="2000" dirty="0">
              <a:solidFill>
                <a:schemeClr val="tx2"/>
              </a:solidFill>
            </a:endParaRPr>
          </a:p>
        </p:txBody>
      </p:sp>
    </p:spTree>
    <p:extLst>
      <p:ext uri="{BB962C8B-B14F-4D97-AF65-F5344CB8AC3E}">
        <p14:creationId xmlns:p14="http://schemas.microsoft.com/office/powerpoint/2010/main" val="3924203767"/>
      </p:ext>
    </p:extLst>
  </p:cSld>
  <p:clrMapOvr>
    <a:masterClrMapping/>
  </p:clrMapOvr>
  <p:transition/>
</p:sld>
</file>

<file path=ppt/theme/theme1.xml><?xml version="1.0" encoding="utf-8"?>
<a:theme xmlns:a="http://schemas.openxmlformats.org/drawingml/2006/main" name="Balance">
  <a:themeElements>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4309</TotalTime>
  <Words>3759</Words>
  <Application>Microsoft Macintosh PowerPoint</Application>
  <PresentationFormat>On-screen Show (4:3)</PresentationFormat>
  <Paragraphs>476</Paragraphs>
  <Slides>83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Calibri</vt:lpstr>
      <vt:lpstr>Tahoma</vt:lpstr>
      <vt:lpstr>Times New Roman</vt:lpstr>
      <vt:lpstr>Wingdings</vt:lpstr>
      <vt:lpstr>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KRIMINALITET ŽENA</vt:lpstr>
      <vt:lpstr>PowerPoint Presentation</vt:lpstr>
      <vt:lpstr>Što je sa ženama ubojicama, počiniteljicama teških  kaznenih djela ?</vt:lpstr>
      <vt:lpstr>PowerPoint Presentation</vt:lpstr>
      <vt:lpstr>Nedovoljna usmjerenost pozornosti na zatvorski tretman žena vjerojatno je posljedica činjenice, kako neki misle, da je "počiniteljica kaznenog djela manje opasna za društvo nego što je društvo opasno po nju". </vt:lpstr>
      <vt:lpstr>SVRHA IZVRŠAVANJA KAZNE ZATVORA</vt:lpstr>
      <vt:lpstr>PowerPoint Presentation</vt:lpstr>
      <vt:lpstr>KRATKI  STATISTIČKI PRIKAZ ZATVORENICA </vt:lpstr>
      <vt:lpstr>PowerPoint Presentation</vt:lpstr>
      <vt:lpstr>PowerPoint Presentation</vt:lpstr>
      <vt:lpstr>PowerPoint Presentation</vt:lpstr>
      <vt:lpstr>PowerPoint Presentation</vt:lpstr>
      <vt:lpstr>PowerPoint Presentation</vt:lpstr>
      <vt:lpstr>„Ja mislim da djecu čiji su roditelji u zatvoru treba poštivati kao i svu drugu djecu. Ne smijemo im se smijati i omalovažavati ih, nego ih trebamo smatrati kao djecu čiji roditelji nisu u zatvoru. Djeci čiji su roditelji u zatvoru sigurno je teško i osjećaju se drukčijima (djevojčica od 12 godina).</vt:lpstr>
      <vt:lpstr>PowerPoint Presentation</vt:lpstr>
      <vt:lpstr>PowerPoint Presentation</vt:lpstr>
      <vt:lpstr>PowerPoint Presentation</vt:lpstr>
      <vt:lpstr>PowerPoint Presentation</vt:lpstr>
      <vt:lpstr>PowerPoint Presentation</vt:lpstr>
      <vt:lpstr>PowerPoint Presentation</vt:lpstr>
      <vt:lpstr>Što radi viši stručni savjetnik za tretman?</vt:lpstr>
      <vt:lpstr>PROGRAM IZVRŠAVANJA </vt:lpstr>
      <vt:lpstr>PowerPoint Presentation</vt:lpstr>
      <vt:lpstr>PowerPoint Presentation</vt:lpstr>
      <vt:lpstr>TRETMAN ZATVORENIKA ODVIJA SE  KROZ: </vt:lpstr>
      <vt:lpstr>PowerPoint Presentation</vt:lpstr>
      <vt:lpstr>PowerPoint Presentation</vt:lpstr>
      <vt:lpstr>PowerPoint Presentation</vt:lpstr>
      <vt:lpstr>PowerPoint Presentation</vt:lpstr>
      <vt:lpstr>PowerPoint Presentation</vt:lpstr>
      <vt:lpstr>PowerPoint Presentation</vt:lpstr>
      <vt:lpstr>Kroz razne projekte i programe kontinuirano surađujemo s raznim udrugama civilnog društva…</vt:lpstr>
      <vt:lpstr>PowerPoint Presentation</vt:lpstr>
      <vt:lpstr>PowerPoint Presentation</vt:lpstr>
      <vt:lpstr>Radni angažman zatvorenica</vt:lpstr>
      <vt:lpstr>PowerPoint Presentation</vt:lpstr>
      <vt:lpstr>…održavanje kruga Kaznionice</vt:lpstr>
      <vt:lpstr>PowerPoint Presentation</vt:lpstr>
      <vt:lpstr>PowerPoint Presentation</vt:lpstr>
      <vt:lpstr>PowerPoint Presentation</vt:lpstr>
      <vt:lpstr>PowerPoint Presentation</vt:lpstr>
      <vt:lpstr>PowerPoint Presentation</vt:lpstr>
      <vt:lpstr>  slobodnE aktivnosti:   </vt:lpstr>
      <vt:lpstr>Sportsko - rekreativne aktivnosti</vt:lpstr>
      <vt:lpstr>  Imamo knjižnicu, čitalački klub, novinarsku i literarnu sekciju…  </vt:lpstr>
      <vt:lpstr>PowerPoint Presentation</vt:lpstr>
      <vt:lpstr>PowerPoint Presentation</vt:lpstr>
      <vt:lpstr>Redovna zanimacija su zidne novine s uvijek zanimljivim porukama …</vt:lpstr>
      <vt:lpstr>zidne novine u hodniku ambulante – razne zdravstvene teme…</vt:lpstr>
      <vt:lpstr>obilježavamo dan plesa (imamo i školu plesa)…</vt:lpstr>
      <vt:lpstr>izražavamo se na razne načine i radimo na sebi…</vt:lpstr>
      <vt:lpstr>iz likovno - kreativne radionice….</vt:lpstr>
      <vt:lpstr>PowerPoint Presentation</vt:lpstr>
      <vt:lpstr>PowerPoint Presentation</vt:lpstr>
      <vt:lpstr>izrađujemo i nakit…</vt:lpstr>
      <vt:lpstr>PowerPoint Presentation</vt:lpstr>
      <vt:lpstr>PowerPoint Presentation</vt:lpstr>
      <vt:lpstr>PowerPoint Presentation</vt:lpstr>
      <vt:lpstr>PowerPoint Presentation</vt:lpstr>
      <vt:lpstr>sve je ručni rad (a perje iz peradarnika na „Đokiću”)…</vt:lpstr>
      <vt:lpstr>slavimo rođendane…</vt:lpstr>
      <vt:lpstr>obilježavamo Dan žena i Valentinovo…</vt:lpstr>
      <vt:lpstr>PowerPoint Presentation</vt:lpstr>
      <vt:lpstr>Zajednica „UZOR” (nastala reorganizacijom Zatvorenih odjela – pilot projekt od 6.11.2017.) – proslavili 4. rođendan!</vt:lpstr>
      <vt:lpstr>PowerPoint Presentation</vt:lpstr>
      <vt:lpstr>Evo kako zatvorenice vide Zajednicu „Uzor” (anketa)</vt:lpstr>
      <vt:lpstr>PowerPoint Presentation</vt:lpstr>
      <vt:lpstr>PowerPoint Presentation</vt:lpstr>
      <vt:lpstr>spavaonice…</vt:lpstr>
      <vt:lpstr>dnevni boravak…</vt:lpstr>
      <vt:lpstr>čajna kuhinja…</vt:lpstr>
      <vt:lpstr>PowerPoint Presentation</vt:lpstr>
      <vt:lpstr>PRIPREMA POSLIJEPENALNOG PRIHVATA</vt:lpstr>
      <vt:lpstr>POSLIJEPENALNI PRIHVAT U SURADNJI SA SOCIJALNOM SREDINOM U KOJU SE ZATVORENICA OTPUŠTA</vt:lpstr>
      <vt:lpstr>PowerPoint Presentation</vt:lpstr>
    </vt:vector>
  </TitlesOfParts>
  <Company>MPRH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Ksenija Vuković</dc:creator>
  <cp:lastModifiedBy>Marijana Majdak</cp:lastModifiedBy>
  <cp:revision>593</cp:revision>
  <cp:lastPrinted>2019-03-12T08:56:56Z</cp:lastPrinted>
  <dcterms:created xsi:type="dcterms:W3CDTF">2019-03-12T08:20:24Z</dcterms:created>
  <dcterms:modified xsi:type="dcterms:W3CDTF">2023-03-29T16:56:39Z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4743302</vt:lpwstr>
  </property>
  <property fmtid="{D5CDD505-2E9C-101B-9397-08002B2CF9AE}" pid="3" name="NXPowerLiteSettings">
    <vt:lpwstr>F7000400038000</vt:lpwstr>
  </property>
  <property fmtid="{D5CDD505-2E9C-101B-9397-08002B2CF9AE}" pid="4" name="NXPowerLiteVersion">
    <vt:lpwstr>S9.2.0</vt:lpwstr>
  </property>
</Properties>
</file>