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3" r:id="rId2"/>
    <p:sldId id="276" r:id="rId3"/>
    <p:sldId id="277" r:id="rId4"/>
    <p:sldId id="278" r:id="rId5"/>
    <p:sldId id="279" r:id="rId6"/>
    <p:sldId id="285" r:id="rId7"/>
    <p:sldId id="286" r:id="rId8"/>
    <p:sldId id="287" r:id="rId9"/>
    <p:sldId id="288" r:id="rId10"/>
    <p:sldId id="289" r:id="rId11"/>
    <p:sldId id="290" r:id="rId12"/>
    <p:sldId id="280" r:id="rId13"/>
    <p:sldId id="281" r:id="rId14"/>
    <p:sldId id="265" r:id="rId15"/>
    <p:sldId id="266" r:id="rId16"/>
    <p:sldId id="267" r:id="rId17"/>
    <p:sldId id="268" r:id="rId18"/>
    <p:sldId id="291" r:id="rId19"/>
    <p:sldId id="292" r:id="rId20"/>
    <p:sldId id="293" r:id="rId21"/>
    <p:sldId id="294" r:id="rId22"/>
    <p:sldId id="29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5600" y="3645025"/>
            <a:ext cx="6953200" cy="1841375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b="1" dirty="0" smtClean="0"/>
              <a:t/>
            </a:r>
            <a:br>
              <a:rPr lang="hr-HR" b="1" dirty="0" smtClean="0"/>
            </a:br>
            <a:endParaRPr lang="hr-HR" dirty="0" smtClean="0"/>
          </a:p>
          <a:p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628800"/>
            <a:ext cx="6858000" cy="1571600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Arial"/>
                <a:cs typeface="Arial"/>
              </a:rPr>
              <a:t/>
            </a:r>
            <a:br>
              <a:rPr lang="hr-HR" sz="3600" dirty="0" smtClean="0">
                <a:latin typeface="Arial"/>
                <a:cs typeface="Arial"/>
              </a:rPr>
            </a:br>
            <a:r>
              <a:rPr lang="hr-HR" sz="3600" dirty="0">
                <a:latin typeface="Arial"/>
                <a:cs typeface="Arial"/>
              </a:rPr>
              <a:t/>
            </a:r>
            <a:br>
              <a:rPr lang="hr-HR" sz="3600" dirty="0">
                <a:latin typeface="Arial"/>
                <a:cs typeface="Arial"/>
              </a:rPr>
            </a:br>
            <a:r>
              <a:rPr lang="hr-HR" sz="3600" dirty="0" smtClean="0">
                <a:latin typeface="Arial"/>
                <a:cs typeface="Arial"/>
              </a:rPr>
              <a:t>Integracija migranata</a:t>
            </a:r>
            <a:endParaRPr lang="hr-H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7942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Interkulturalizam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svojevrsna kritika multikulturalizma</a:t>
            </a:r>
          </a:p>
          <a:p>
            <a:r>
              <a:rPr lang="hr-HR" sz="2400" dirty="0"/>
              <a:t>jednaka prava i mogućnosti dijaloga za sve kulturne grupe u međusobnom dodiru – i autohtonih i onih imigrantskih, te većinskih ili manjinskih. </a:t>
            </a:r>
          </a:p>
          <a:p>
            <a:r>
              <a:rPr lang="vi-VN" sz="2400" dirty="0"/>
              <a:t>naglašava postojanost odnosa među kulturama i neophodnost međusobne interakcije</a:t>
            </a:r>
            <a:endParaRPr lang="hr-HR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793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Interkulturalizam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svojevrsna kritika multikulturalizma</a:t>
            </a:r>
          </a:p>
          <a:p>
            <a:r>
              <a:rPr lang="hr-HR" sz="2400" dirty="0"/>
              <a:t>jednaka prava i mogućnosti dijaloga za sve kulturne grupe u međusobnom dodiru – i autohtonih i onih imigrantskih, te većinskih ili manjinskih. </a:t>
            </a:r>
          </a:p>
          <a:p>
            <a:r>
              <a:rPr lang="vi-VN" sz="2400" dirty="0"/>
              <a:t>naglašava postojanost odnosa među kulturama i neophodnost međusobne interakcije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632252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68940"/>
            <a:ext cx="10327341" cy="625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6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22729"/>
            <a:ext cx="10152529" cy="590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515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Negativne pojave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36" y="1772816"/>
            <a:ext cx="9844618" cy="423801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hr-HR" dirty="0" smtClean="0"/>
              <a:t>Segregacija i separacija - nemogućnost stvaranja odnosa između imigranata i većinskog društva pa pojedinci ostaju u svojoj etničkoj kulturi i tradicionalnim oblicima života izolirani i odvojeni; 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segregacija - izolacija kao posljedica svjesnog isključivanja koje provodi većina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separacija - svjesna odluka pripadnika migrantske manjine da se izoliraju od većinskog društva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Marginalizacija  - pripadnici imigrantske skupine gube kulturni i psihološki kontakt prema vlastitoj etničkoj grupi, ali i prema dominantnoj većini pa egzistiraju izolirani na margini društva, a prisutan je osjećaj alijenacije i gubitka identiteta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U praksi često i prostorne koncentracije i odvajanje migranata u sub-urbanim gradskim područjima velikih gradova, a ako je ovaj proces koncentracije povezan s etničkom homogenizacijom, nastaju područja slična getu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329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Strah od stranaca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80" y="1981200"/>
            <a:ext cx="8683022" cy="44721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r-HR" dirty="0" smtClean="0"/>
              <a:t>Predrasude – mišljenje ili stajalište pripadnika određene skupine o pripadnicima druge skupine; često se temelje na stereotipima (karakterizacije određenih ljudi; npr. svi Škoti su škrti)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Nesnošljivost - stav, osjećaj ili uvjerenje kojim pojedinac pokazuje prijezir prema drugim pojedincima ili grupama na osnovi osobina poput rase, boje kože, nacionalnog podrijetla, spola, vjere, spolne orijentacije ili političkog uvjerenja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9592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259106"/>
            <a:ext cx="8633289" cy="433824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r-HR" dirty="0" smtClean="0"/>
              <a:t>Rasizam - svjesno ili nesvjesno uvjerenje o urođenoj nadmoći jedne rase nad drugom (npr. </a:t>
            </a:r>
            <a:r>
              <a:rPr lang="hr-HR" dirty="0" err="1" smtClean="0"/>
              <a:t>apartheid</a:t>
            </a:r>
            <a:r>
              <a:rPr lang="hr-HR" dirty="0" smtClean="0"/>
              <a:t> u Južnoj Africi); danas novi (ili kulturni) rasizam (npr. sukobi oko nošenja feredže u školama u Francuskoj)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Ksenofobija (strah od stranaca i stranih zemalja) - stavovi, predrasude i ponašanje kojim se osobe odbacuje, isključuje i okrivljava na temelju percepcije da su stranci ili tuđinci u zajednici, društvu ili naciji.</a:t>
            </a:r>
          </a:p>
          <a:p>
            <a:pPr>
              <a:lnSpc>
                <a:spcPct val="120000"/>
              </a:lnSpc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543234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Diskriminacija imigranata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hr-HR" dirty="0" smtClean="0"/>
              <a:t>Stvarno ponašanje prema drugoj skupini ili pojedincu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Najčešća je u sljedećim područjima: 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političkom (npr. ograničenje političke aktivnosti, isključivanje iz političkog procesa odlučivanja, zabrana pristupa javnim sredstvima financiranja); 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gospodarskom (npr. u pogledu pristupa tržištu rada, koncentracija u pojedinim gospodarskim sektorima, razlika u plaćama i prihodima, različiti uvjeti rada); 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socijalnom i društvenom (npr. pristup obrazovanju i zdravstvenoj zaštiti, socijalna prava, stanovanje); 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pravnom (npr. pristup pravičnom postupku pred nadležnim tijelima).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9101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međunarodni okvir za integraciju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48892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Na </a:t>
            </a:r>
            <a:r>
              <a:rPr lang="hr-HR" dirty="0"/>
              <a:t>međunarodnoj razini, prava izbjeglica u zemlji utočišta uređena su Konvencijom o statusu izbjeglica iz 1951. i pripadajućim Protokolom o statusu izbjeglica iz 1967. </a:t>
            </a:r>
            <a:r>
              <a:rPr lang="hr-HR" dirty="0" smtClean="0"/>
              <a:t>Korpus </a:t>
            </a:r>
            <a:r>
              <a:rPr lang="hr-HR" dirty="0"/>
              <a:t>prava i obveza zajamčen priznatim izbjeglicama osobito je važan u kontekstu lokalne integracije kao jednog od sredstava za iznalaženje trajnih rješenja za izbjegličke probleme. </a:t>
            </a:r>
          </a:p>
          <a:p>
            <a:r>
              <a:rPr lang="hr-HR" dirty="0" smtClean="0"/>
              <a:t>Pitanje </a:t>
            </a:r>
            <a:r>
              <a:rPr lang="hr-HR" dirty="0"/>
              <a:t>pomoći pri integraciji (čl. 34. Konvencije iz 1951.) osobito je važno radi posebnih okolnosti i ranjivosti izbjegličke populacije. </a:t>
            </a:r>
            <a:endParaRPr lang="hr-HR" dirty="0" smtClean="0"/>
          </a:p>
          <a:p>
            <a:r>
              <a:rPr lang="hr-HR" dirty="0" smtClean="0"/>
              <a:t>Za </a:t>
            </a:r>
            <a:r>
              <a:rPr lang="hr-HR" dirty="0"/>
              <a:t>razliku od drugih migranata, izbjeglice se ne mogu vratiti u svoju državu podrijetla pa u tom smislu države prihvata trebaju </a:t>
            </a:r>
            <a:r>
              <a:rPr lang="hr-HR" dirty="0" err="1"/>
              <a:t>proaktivno</a:t>
            </a:r>
            <a:r>
              <a:rPr lang="hr-HR" dirty="0"/>
              <a:t> djelovati u pravcu stvaranja mogućnosti za lokalnu integraciju izbjeglica u društveni život zajednice. Nadalje, izbjeglicama u državi prihvata najčešće nedostaje socijalna mreža, ne poznaju jezik i nemaju sredstava za stvarnu integraciju i otpočinjanje novog života. Stoga čl. 34. Konvencije iz 1951. treba tumačiti na način da posebna situacija u kojoj se nalaze izbjeglice državama prihvata nalaže dodjeljivanje prava i uporabu mjera u većem opsegu nego prema ostalim </a:t>
            </a:r>
            <a:r>
              <a:rPr lang="hr-HR" dirty="0" smtClean="0"/>
              <a:t>strancima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1545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Europski </a:t>
            </a:r>
            <a:r>
              <a:rPr lang="hr-HR" dirty="0"/>
              <a:t>okvir za integraciju migranata i izbjeglica</a:t>
            </a:r>
            <a:r>
              <a:rPr lang="hr-HR" b="1" i="1" dirty="0"/>
              <a:t/>
            </a:r>
            <a:br>
              <a:rPr lang="hr-HR" b="1" i="1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29096"/>
            <a:ext cx="9664235" cy="4153989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Na </a:t>
            </a:r>
            <a:r>
              <a:rPr lang="hr-HR" dirty="0"/>
              <a:t>razini EU, politika integracije migranata, uključujući i izbjeglice, temelji se na osnivačkim ugovorima, programima Europskog vijeća te strategiji Europa 2020. Iako su integracijske politike u nadležnosti država članica, EU je razvila zajednički okvir za integraciju državljana trećih zemalja. </a:t>
            </a:r>
          </a:p>
          <a:p>
            <a:r>
              <a:rPr lang="hr-HR" i="1" dirty="0" smtClean="0"/>
              <a:t>Zajednička </a:t>
            </a:r>
            <a:r>
              <a:rPr lang="hr-HR" i="1" dirty="0"/>
              <a:t>temeljna načela integracije </a:t>
            </a:r>
            <a:r>
              <a:rPr lang="hr-HR" dirty="0"/>
              <a:t>iz 2004. predstavljaju smjernice za zemlje članice pri formuliranju i provedbi nacionalnih politika, naglašavajući holistički pristup integraciji, suradnju između europskih, nacionalnih, regionalnih i lokalnih tijela u razvoju i provedbi integracijskih politika. </a:t>
            </a:r>
          </a:p>
          <a:p>
            <a:r>
              <a:rPr lang="hr-HR" i="1" dirty="0"/>
              <a:t>Zajednički program za integraciju državljana trećih zemalja u Europskoj uniji</a:t>
            </a:r>
            <a:r>
              <a:rPr lang="hr-HR" dirty="0"/>
              <a:t> iz 2005. sadrži niz praktičnih mjera za provedbu zajedničkih načela integracije, no uz jasno razlikovanje mjera na europskoj i nacionalnoj razini, pri čemu su ova potonja tek “indikativna, ostavljajući državama članicama da utvrde prioritete i odaberu aktivnosti i način njihove provedbe u kontekstu nacionalnih tradicija i stanja“. </a:t>
            </a:r>
          </a:p>
          <a:p>
            <a:r>
              <a:rPr lang="hr-HR" i="1" dirty="0"/>
              <a:t>Europski program za integraciju državljana trećih zemalja</a:t>
            </a:r>
            <a:r>
              <a:rPr lang="hr-HR" dirty="0"/>
              <a:t> iz 2011. poziva na osnaženi i ujednačeni pristup integraciji u različitim područjima politika i na različitim razinama te se fokusira na mjere povećanja ekonomske, društvene, kulturalne i političke participacije migranata, uz naglašavanja važnosti lokalne razine za integraciju. </a:t>
            </a:r>
            <a:r>
              <a:rPr lang="hr-HR" i="1" dirty="0"/>
              <a:t>Radni dokument Europske komisije </a:t>
            </a:r>
            <a:r>
              <a:rPr lang="hr-HR" dirty="0"/>
              <a:t>donesen uz navedeni program sadržava listu mjera EU koje promiču integraciju migranata.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310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integracija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višedimenzionalni </a:t>
            </a:r>
            <a:r>
              <a:rPr lang="hr-HR" dirty="0"/>
              <a:t>proces prihvaćanja i uključivanja </a:t>
            </a:r>
            <a:r>
              <a:rPr lang="hr-HR" dirty="0" smtClean="0"/>
              <a:t>migranata </a:t>
            </a:r>
            <a:r>
              <a:rPr lang="hr-HR" dirty="0"/>
              <a:t>u društvo </a:t>
            </a:r>
            <a:endParaRPr lang="hr-HR" dirty="0" smtClean="0"/>
          </a:p>
          <a:p>
            <a:r>
              <a:rPr lang="hr-HR" dirty="0" smtClean="0"/>
              <a:t>dvostrani </a:t>
            </a:r>
            <a:r>
              <a:rPr lang="hr-HR" dirty="0"/>
              <a:t>proces sudjelovanja manjina u temeljnim strukturnim područjima društva države primateljice i njihovu identifikacija s tim </a:t>
            </a:r>
            <a:r>
              <a:rPr lang="hr-HR" dirty="0" smtClean="0"/>
              <a:t>društvom – uključuje obavezu </a:t>
            </a:r>
            <a:r>
              <a:rPr lang="hr-HR" dirty="0"/>
              <a:t>osigurati formalna prava </a:t>
            </a:r>
            <a:r>
              <a:rPr lang="hr-HR" dirty="0" smtClean="0"/>
              <a:t>migrantima koja </a:t>
            </a:r>
            <a:r>
              <a:rPr lang="hr-HR" dirty="0"/>
              <a:t>će im omogućiti sudjelovanje u životu zajednice, ali i prilagodbu standardima i vrijednostima društva države primateljice bez da se osoba odriče vlastitog kulturnog identiteta.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2208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45731"/>
          </a:xfrm>
        </p:spPr>
        <p:txBody>
          <a:bodyPr>
            <a:normAutofit fontScale="70000" lnSpcReduction="20000"/>
          </a:bodyPr>
          <a:lstStyle/>
          <a:p>
            <a:r>
              <a:rPr lang="hr-HR" dirty="0"/>
              <a:t>Najrecentniji dokument Europske komisije iz lipnja 2016. pod nazivom </a:t>
            </a:r>
            <a:r>
              <a:rPr lang="hr-HR" i="1" dirty="0"/>
              <a:t>Akcijski plan za integraciju državljana trećih zemalja </a:t>
            </a:r>
            <a:r>
              <a:rPr lang="hr-HR" dirty="0"/>
              <a:t>navodi kako su, „bez obzira na poduzete napore, državljani trećih zemalja diljem EU-a i dalje manje uspješni od državljana EU-a u pogledu ishoda zaposlenja, obrazovanja i socijalne </a:t>
            </a:r>
            <a:r>
              <a:rPr lang="hr-HR" dirty="0" smtClean="0"/>
              <a:t>uključenosti”</a:t>
            </a:r>
          </a:p>
          <a:p>
            <a:pPr lvl="1"/>
            <a:r>
              <a:rPr lang="hr-HR" dirty="0" smtClean="0"/>
              <a:t>pojedinačne </a:t>
            </a:r>
            <a:r>
              <a:rPr lang="hr-HR" dirty="0"/>
              <a:t>potrebe za integracijom razlikuju ovisno o razlozima osoba za dolazak u EU te o očekivanoj duljini boravka, kao i vještinama, razini obrazovanja i radnom iskustvu, te da se izbjeglice suočavaju s problemima koji proizlaze iz njihove ranjivosti kao posljedice pretrpljenih trauma, nepostojanja dokumentacije, neaktivnosti prije i tijekom postupka azila, kulturnih i jezičnih prepreka te rizika od stigmatizacije u obrazovanju, tržištu rada i tržištu nekretnina. </a:t>
            </a:r>
            <a:endParaRPr lang="hr-HR" dirty="0" smtClean="0"/>
          </a:p>
          <a:p>
            <a:pPr lvl="1"/>
            <a:r>
              <a:rPr lang="hr-HR" dirty="0" smtClean="0"/>
              <a:t>Planirane </a:t>
            </a:r>
            <a:r>
              <a:rPr lang="hr-HR" dirty="0"/>
              <a:t>mjere odnose se na one prije odlaska i prije dolaska, uključujući i pripremu migranata i lokalnih zajednica za integraciju; obrazovanje; integraciju u tržište rada i pristup strukovnom osposobljavanju; pristup osnovnim uslugama kao što su smještaj i zdravstvena zaštita; aktivno sudjelovanje i socijalnu uključenost, uključujući sudjelovanje samih migranata u izradi i provedbi integracijskih politika, promicanje razmjene s društvima prihvata te borbu protiv diskriminacije i promicanje pozitivnog pristupa raznolikosti.</a:t>
            </a:r>
          </a:p>
          <a:p>
            <a:r>
              <a:rPr lang="hr-HR" dirty="0"/>
              <a:t>Ključni pravni dokument koji sadrži katalog prava zajamčenih i građanima EU i državljanima trećih zemalja je Povelja Europske unije o temeljnim pravima iz 2000. </a:t>
            </a:r>
            <a:endParaRPr lang="hr-HR" dirty="0" smtClean="0"/>
          </a:p>
          <a:p>
            <a:r>
              <a:rPr lang="hr-HR" dirty="0" smtClean="0"/>
              <a:t>Ugovor </a:t>
            </a:r>
            <a:r>
              <a:rPr lang="hr-HR" dirty="0"/>
              <a:t>iz Lisabona je prvi osnivački ugovor koji sadrži pravnu osnovu za pitanje integracije na razini EU u čl. 79. st. 4., kojim se Europskom parlamentu i Vijeću daje ovlast da u redovnom zakonodavnom postupku donose mjere kojima se potiče i podupire djelovanje država članica s ciljem promicanja integracije državljana trećih zemalja u zakonitom boravku, no isključuje mogućnost usklađivanja propisa između država članica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4925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Hrvatski pravni okvir za integraciju izbjeglica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71262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Zakon </a:t>
            </a:r>
            <a:r>
              <a:rPr lang="hr-HR" dirty="0"/>
              <a:t>o međunarodnoj i privremenoj zaštiti (dalje: ZMPZ) koji sadrži set prava zajamčenih </a:t>
            </a:r>
            <a:r>
              <a:rPr lang="hr-HR" dirty="0" smtClean="0"/>
              <a:t>izbjeglicama:</a:t>
            </a:r>
          </a:p>
          <a:p>
            <a:pPr lvl="1"/>
            <a:r>
              <a:rPr lang="hr-HR" dirty="0" smtClean="0"/>
              <a:t>pravo </a:t>
            </a:r>
            <a:r>
              <a:rPr lang="hr-HR" dirty="0"/>
              <a:t>na boravak, spajanje obitelji, smještaj, rad, zdravstvenu zaštitu, obrazovanje, slobodu vjeroispovijesti, besplatnu pravnu pomoć, socijalnu skrb, pomoć pri integraciji u društvo, vlasništvo nekretnine te stjecanje hrvatskog </a:t>
            </a:r>
            <a:r>
              <a:rPr lang="hr-HR" dirty="0" smtClean="0"/>
              <a:t>državljanstva</a:t>
            </a:r>
            <a:endParaRPr lang="hr-HR" dirty="0"/>
          </a:p>
          <a:p>
            <a:r>
              <a:rPr lang="hr-HR" i="1" dirty="0" smtClean="0"/>
              <a:t>Migracijska </a:t>
            </a:r>
            <a:r>
              <a:rPr lang="hr-HR" i="1" dirty="0"/>
              <a:t>politiku Republike Hrvatske za razdoblje 2013. – 2015</a:t>
            </a:r>
            <a:r>
              <a:rPr lang="hr-HR" dirty="0"/>
              <a:t>.</a:t>
            </a:r>
            <a:r>
              <a:rPr lang="hr-HR" baseline="30000" dirty="0"/>
              <a:t> </a:t>
            </a:r>
            <a:r>
              <a:rPr lang="hr-HR" baseline="30000" dirty="0" smtClean="0"/>
              <a:t> - </a:t>
            </a:r>
            <a:r>
              <a:rPr lang="hr-HR" dirty="0" smtClean="0"/>
              <a:t>donesenu </a:t>
            </a:r>
            <a:r>
              <a:rPr lang="hr-HR" dirty="0"/>
              <a:t>u okviru procesa pridruživanja EU, a koja sadržava i mjere za integraciju stranaca u hrvatsko društvo. </a:t>
            </a:r>
            <a:endParaRPr lang="hr-HR" dirty="0" smtClean="0"/>
          </a:p>
          <a:p>
            <a:pPr lvl="1"/>
            <a:r>
              <a:rPr lang="hr-HR" dirty="0" smtClean="0"/>
              <a:t>Svrha - osigurati </a:t>
            </a:r>
            <a:r>
              <a:rPr lang="hr-HR" dirty="0"/>
              <a:t>da migracijska kretanja u Hrvatskoj budu u korist gospodarskog, socijalnog i kulturnog razvitka države i </a:t>
            </a:r>
            <a:r>
              <a:rPr lang="hr-HR" dirty="0" smtClean="0"/>
              <a:t>društva - sva </a:t>
            </a:r>
            <a:r>
              <a:rPr lang="hr-HR" dirty="0"/>
              <a:t>državna tijela, kao i ostali dionici dužni su pravovremeno i usklađeno djelovati na pronalaženju djelotvornih odgovora na pozitivne i negativne učinke migracijskih kretanja. </a:t>
            </a:r>
            <a:endParaRPr lang="hr-HR" dirty="0" smtClean="0"/>
          </a:p>
          <a:p>
            <a:pPr lvl="1"/>
            <a:r>
              <a:rPr lang="hr-HR" dirty="0" smtClean="0"/>
              <a:t>Mjere </a:t>
            </a:r>
            <a:r>
              <a:rPr lang="hr-HR" dirty="0"/>
              <a:t>u odnosu na integraciju uključuju: izradu prijedloga za imenovanje Stalnog povjerenstva za provedbu integracije stranaca u hrvatsko društvo; imenovanje Radne skupine za operativnu provedbu zadaća Stalnog povjerenstva; izradu akcijskog plana za uklanjanje prepreka kod ostvarivanja prava u području integracije; aktivnosti koje imaju za cilj podizanje javne svijesti o različitim aspektima i uzročno-posljedičnim pojavama migracijskih kretanja; provedbu Nastavnog plana i programa hrvatskog jezika za osobe starije od 15 godina na razini svih županija.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2399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254439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Stalno povjerenstvo </a:t>
            </a:r>
            <a:r>
              <a:rPr lang="hr-HR" dirty="0"/>
              <a:t>za provedbu integracije stranaca u hrvatsko društvo </a:t>
            </a:r>
            <a:r>
              <a:rPr lang="hr-HR" dirty="0" smtClean="0"/>
              <a:t>osnovano 2013. - predstavnici </a:t>
            </a:r>
            <a:r>
              <a:rPr lang="hr-HR" dirty="0"/>
              <a:t>resornih tijela nadležnih za područje obrazovanja, zdravlja, socijalne politike, rada i zapošljavanja, kulture, stanovanja, unutarnjih poslova, vanjskih poslova, regionalnog razvoja i fondova Europske unije te Državnog ureda za Hrvate izvan Republike </a:t>
            </a:r>
            <a:r>
              <a:rPr lang="hr-HR" dirty="0" smtClean="0"/>
              <a:t>Hrvatske </a:t>
            </a:r>
            <a:endParaRPr lang="hr-HR" dirty="0"/>
          </a:p>
          <a:p>
            <a:r>
              <a:rPr lang="hr-HR" i="1" dirty="0" smtClean="0"/>
              <a:t>Akcijski </a:t>
            </a:r>
            <a:r>
              <a:rPr lang="hr-HR" i="1" dirty="0"/>
              <a:t>plan za uklanjanje prepreka u ostvarivanju pojedinih prava u području integracije stranaca za razdoblje od 2013. do 2015</a:t>
            </a:r>
            <a:r>
              <a:rPr lang="hr-HR" i="1" dirty="0" smtClean="0"/>
              <a:t>.</a:t>
            </a:r>
            <a:r>
              <a:rPr lang="hr-HR" dirty="0" smtClean="0"/>
              <a:t> - </a:t>
            </a:r>
            <a:r>
              <a:rPr lang="hr-HR" dirty="0"/>
              <a:t>mjere iz Akcijskog plana usmjerene u većoj mjeri na reguliranje </a:t>
            </a:r>
            <a:r>
              <a:rPr lang="hr-HR" dirty="0" smtClean="0"/>
              <a:t>položaja izbjeglica </a:t>
            </a:r>
            <a:r>
              <a:rPr lang="hr-HR" dirty="0"/>
              <a:t>i integraciju u hrvatsko društvo. </a:t>
            </a:r>
            <a:endParaRPr lang="hr-HR" dirty="0" smtClean="0"/>
          </a:p>
          <a:p>
            <a:pPr lvl="1"/>
            <a:r>
              <a:rPr lang="hr-HR" dirty="0"/>
              <a:t>mjere kojima se želi potaknuti integracija stranaca u društvo tako što će im se osigurati ravnopravni status u gospodarskom, društvenom i kulturnom životu u odnosu na hrvatske državljane</a:t>
            </a:r>
          </a:p>
          <a:p>
            <a:pPr lvl="1"/>
            <a:r>
              <a:rPr lang="hr-HR" dirty="0"/>
              <a:t>poseban naglasak na područje obrazovanja, rada, zapošljavanja radi ostvarenja pravnog statusa i državljanstva. </a:t>
            </a:r>
          </a:p>
          <a:p>
            <a:pPr lvl="1"/>
            <a:r>
              <a:rPr lang="hr-HR" dirty="0"/>
              <a:t>mjere sprječavanja i suzbijanja diskriminacijskih postupaka i ponašanja prema strancima </a:t>
            </a:r>
          </a:p>
          <a:p>
            <a:pPr lvl="1"/>
            <a:r>
              <a:rPr lang="hr-HR" dirty="0"/>
              <a:t>poticanje aktivne suradnje svih tijela državne uprave te jedinica lokalne i područne samouprave. </a:t>
            </a:r>
          </a:p>
          <a:p>
            <a:r>
              <a:rPr lang="hr-HR" dirty="0" smtClean="0"/>
              <a:t>Za </a:t>
            </a:r>
            <a:r>
              <a:rPr lang="hr-HR" dirty="0"/>
              <a:t>praćenje ostvarivanja Akcijskog </a:t>
            </a:r>
            <a:r>
              <a:rPr lang="hr-HR" dirty="0" smtClean="0"/>
              <a:t>plana. </a:t>
            </a:r>
            <a:r>
              <a:rPr lang="hr-HR" dirty="0"/>
              <a:t>osnovano je i međuresorno Stalno povjerenstvo za provedbu integracije stranaca u hrvatsko društvo, a Ured za ljudska prava i prava nacionalnih manjina Vlade RH zadužen je za koordinaciju rada svih ministarstva, nevladinih organizacija i dugih tijela koja sudjeluju u integraciji izbjeglica.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924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dimenzije integracije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Pravno-politička </a:t>
            </a:r>
            <a:r>
              <a:rPr lang="hr-HR" dirty="0"/>
              <a:t>dimenzija </a:t>
            </a:r>
            <a:r>
              <a:rPr lang="hr-HR" dirty="0" smtClean="0"/>
              <a:t>- različita </a:t>
            </a:r>
            <a:r>
              <a:rPr lang="hr-HR" dirty="0"/>
              <a:t>politička i statusna prava, poput boravka, spajanja obitelji, političkog sudjelovanja (formalnog i neformalnog) te stjecanja državljanstva kao i neformalnije mogućnosti političke participacije. </a:t>
            </a:r>
            <a:endParaRPr lang="hr-HR" dirty="0" smtClean="0"/>
          </a:p>
          <a:p>
            <a:r>
              <a:rPr lang="hr-HR" dirty="0" smtClean="0"/>
              <a:t>Društveno-ekonomska dimenzija - položaj </a:t>
            </a:r>
            <a:r>
              <a:rPr lang="hr-HR" dirty="0"/>
              <a:t>manjina na tržištu rada, uključujući pravo na rad, te pristup socijalnim i drugim pravima, poput zdravstvene zaštite, obrazovanja i stanovanja. </a:t>
            </a:r>
            <a:endParaRPr lang="hr-HR" dirty="0" smtClean="0"/>
          </a:p>
          <a:p>
            <a:r>
              <a:rPr lang="hr-HR" dirty="0" smtClean="0"/>
              <a:t>Kulturno-religijska </a:t>
            </a:r>
            <a:r>
              <a:rPr lang="hr-HR" dirty="0"/>
              <a:t>dimenzija tiče se kulturnih i religijskih prava manjina te posebno njihove percepcije i prakticiranja različitosti u kulturnome, etničkom i vjerskom pogledu u društvu države primateljice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55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razine integracije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</a:t>
            </a:r>
            <a:r>
              <a:rPr lang="hr-HR" dirty="0"/>
              <a:t>razini </a:t>
            </a:r>
            <a:r>
              <a:rPr lang="hr-HR" i="1" dirty="0"/>
              <a:t>pojedinca</a:t>
            </a:r>
            <a:r>
              <a:rPr lang="hr-HR" dirty="0"/>
              <a:t> (pripadnika manjine ili većinskog stanovništva), </a:t>
            </a:r>
            <a:endParaRPr lang="hr-HR" dirty="0" smtClean="0"/>
          </a:p>
          <a:p>
            <a:r>
              <a:rPr lang="hr-HR" dirty="0"/>
              <a:t>na razini </a:t>
            </a:r>
            <a:r>
              <a:rPr lang="hr-HR" i="1" dirty="0" smtClean="0"/>
              <a:t>organizacija</a:t>
            </a:r>
            <a:r>
              <a:rPr lang="hr-HR" dirty="0" smtClean="0"/>
              <a:t> </a:t>
            </a:r>
            <a:r>
              <a:rPr lang="hr-HR" dirty="0"/>
              <a:t>(manjinskih organizacija i organizacija države prihvata, uključujući i organizacije civilnog društva) </a:t>
            </a:r>
            <a:endParaRPr lang="hr-HR" dirty="0" smtClean="0"/>
          </a:p>
          <a:p>
            <a:r>
              <a:rPr lang="hr-HR" dirty="0"/>
              <a:t>na razini </a:t>
            </a:r>
            <a:r>
              <a:rPr lang="hr-HR" dirty="0" smtClean="0"/>
              <a:t> </a:t>
            </a:r>
            <a:r>
              <a:rPr lang="hr-HR" i="1" dirty="0" smtClean="0"/>
              <a:t>institucija</a:t>
            </a:r>
            <a:r>
              <a:rPr lang="hr-HR" dirty="0" smtClean="0"/>
              <a:t>  </a:t>
            </a:r>
            <a:r>
              <a:rPr lang="hr-HR" dirty="0"/>
              <a:t>(javnih institucija, koje uključuju politike, propise i upravne organizacija, ali i nepisana pravila, djelovanje i prakse te institucije specifično osnovane za ili sastavljene od pripadnika manjinske zajednice)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531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različiti pristupi integraciji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ovisno </a:t>
            </a:r>
            <a:r>
              <a:rPr lang="hr-HR" dirty="0"/>
              <a:t>o razumijevanje nacije i važnosti nacionalnog identiteta </a:t>
            </a:r>
            <a:r>
              <a:rPr lang="hr-HR" dirty="0" smtClean="0"/>
              <a:t> - asimilacijski </a:t>
            </a:r>
            <a:r>
              <a:rPr lang="hr-HR" dirty="0"/>
              <a:t>i </a:t>
            </a:r>
            <a:r>
              <a:rPr lang="hr-HR" dirty="0" smtClean="0"/>
              <a:t>pluralistički model </a:t>
            </a:r>
            <a:r>
              <a:rPr lang="hr-HR" dirty="0"/>
              <a:t>- koji u praksi imaju različite varijacije i </a:t>
            </a:r>
            <a:r>
              <a:rPr lang="hr-HR" dirty="0" smtClean="0"/>
              <a:t>dosege</a:t>
            </a:r>
          </a:p>
          <a:p>
            <a:r>
              <a:rPr lang="hr-HR" dirty="0" smtClean="0"/>
              <a:t>često </a:t>
            </a:r>
            <a:r>
              <a:rPr lang="hr-HR" dirty="0"/>
              <a:t>se u okviru pluralističkog modela razlikuju </a:t>
            </a:r>
            <a:r>
              <a:rPr lang="hr-HR" dirty="0" err="1"/>
              <a:t>multikulturalistički</a:t>
            </a:r>
            <a:r>
              <a:rPr lang="hr-HR" dirty="0"/>
              <a:t> i nešto suvremeniji interkulturalistički </a:t>
            </a:r>
            <a:r>
              <a:rPr lang="hr-HR" dirty="0" smtClean="0"/>
              <a:t>pristup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865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Asimilacija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proces prisiljavanja imigranata na odustajanje od dotadašnjeg kulturnog identiteta - pojedinac potpuno kulturno apsorbiran u dominantno većinsko društvo</a:t>
            </a:r>
          </a:p>
          <a:p>
            <a:r>
              <a:rPr lang="hr-HR" sz="2800" dirty="0"/>
              <a:t>kao model karakteristična je za npr. Francusku.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66994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Lonac za taljenje (</a:t>
            </a:r>
            <a:r>
              <a:rPr lang="hr-HR" dirty="0" err="1" smtClean="0"/>
              <a:t>Melting</a:t>
            </a:r>
            <a:r>
              <a:rPr lang="hr-HR" dirty="0" smtClean="0"/>
              <a:t>-</a:t>
            </a:r>
            <a:r>
              <a:rPr lang="hr-HR" dirty="0" err="1" smtClean="0"/>
              <a:t>pot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r-HR" dirty="0" smtClean="0"/>
              <a:t>Asimilacija ‘američkog tipa’, doseljenici su: 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Morali prihvatiti engleski jezik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Ponositi se svojim novim američkim identitetom i vjerovati u američka liberalna načela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Trebali živjeti u skladu s protestantskom etikom (brinuti o sebi, vrijedno raditi i biti moralno ispravni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Stvorena tzv. građanska, civilna nacija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Na kraju procesa – svi ljudi su isti, nemaju kulturne specifičnosti 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U praksi - jednostrano prilagođavanje imigranata na dominantnu kulturu i vrijednosti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8557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Multikulturalizam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366" y="1981200"/>
            <a:ext cx="9750488" cy="404308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hr-HR" dirty="0" smtClean="0"/>
              <a:t>sve kulture unutar jednog društva, odnosno njihove nositelje pokušava se tretirati kao ravnopravne, relativno odvojene i horizontalne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U praksi označava: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Istodobnu koegzistenciju različitih kultura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Prihvaćanje različitosti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Definiranje odnosa između države i različitih društvenih skupina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Odnos manjinskih skupina prema većinskom stanovništvu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vodeći europski političari (A. </a:t>
            </a:r>
            <a:r>
              <a:rPr lang="hr-HR" dirty="0" err="1" smtClean="0"/>
              <a:t>Merkel</a:t>
            </a:r>
            <a:r>
              <a:rPr lang="hr-HR" dirty="0" smtClean="0"/>
              <a:t>, </a:t>
            </a:r>
            <a:r>
              <a:rPr lang="hr-HR" dirty="0" err="1" smtClean="0"/>
              <a:t>D.Cameron</a:t>
            </a:r>
            <a:r>
              <a:rPr lang="hr-HR" dirty="0" smtClean="0"/>
              <a:t>, N. </a:t>
            </a:r>
            <a:r>
              <a:rPr lang="hr-HR" dirty="0" err="1" smtClean="0"/>
              <a:t>Sarkozy</a:t>
            </a:r>
            <a:r>
              <a:rPr lang="hr-HR" dirty="0" smtClean="0"/>
              <a:t>) proglasili multikulturalizam mrtvim</a:t>
            </a:r>
          </a:p>
          <a:p>
            <a:pPr>
              <a:lnSpc>
                <a:spcPct val="120000"/>
              </a:lnSpc>
            </a:pPr>
            <a:r>
              <a:rPr lang="hr-HR" dirty="0" smtClean="0"/>
              <a:t>I dalje jedini alternativni politički model koji nudi kulturnu, političku i socijalnu regulaciju bez socijalnog isključenja velikog broja etničkih i kulturnih grupa.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5523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…kao službena politika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hr-HR" dirty="0" smtClean="0"/>
              <a:t>Službena politika (npr. Kanada, Australija, Švedska, Nizozemska,Velika Britanija) - definiranje mjera, akcija i inicijativa kojima se omogućava raznim kulturama razviti se s drugim kulturama unutar jedne zemlje</a:t>
            </a:r>
          </a:p>
          <a:p>
            <a:pPr lvl="0">
              <a:lnSpc>
                <a:spcPct val="120000"/>
              </a:lnSpc>
            </a:pPr>
            <a:r>
              <a:rPr lang="hr-HR" dirty="0" smtClean="0"/>
              <a:t>U Švedskoj je </a:t>
            </a:r>
            <a:r>
              <a:rPr lang="hr-HR" dirty="0" err="1" smtClean="0"/>
              <a:t>multikulturalistička</a:t>
            </a:r>
            <a:r>
              <a:rPr lang="hr-HR" dirty="0" smtClean="0"/>
              <a:t> politika prihvaćena 1975. a polazi od tri načela: 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jednakosti u standardu života za manjinske grupe u odnosu na ostatak populacije; 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slobodi izbora između etničkog identiteta i specifično švedskog identiteta; </a:t>
            </a:r>
          </a:p>
          <a:p>
            <a:pPr lvl="1">
              <a:lnSpc>
                <a:spcPct val="120000"/>
              </a:lnSpc>
            </a:pPr>
            <a:r>
              <a:rPr lang="hr-HR" dirty="0" smtClean="0"/>
              <a:t>partnerstva, s idejom da se osigura tip odnosa u zapošljavanju u kome će svatko imati koristi od zajedničkog rada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450016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</TotalTime>
  <Words>1989</Words>
  <Application>Microsoft Office PowerPoint</Application>
  <PresentationFormat>Widescreen</PresentationFormat>
  <Paragraphs>100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Gill Sans MT</vt:lpstr>
      <vt:lpstr>Gallery</vt:lpstr>
      <vt:lpstr>  Integracija migranata</vt:lpstr>
      <vt:lpstr>integracija</vt:lpstr>
      <vt:lpstr>dimenzije integracije</vt:lpstr>
      <vt:lpstr>razine integracije</vt:lpstr>
      <vt:lpstr>različiti pristupi integraciji</vt:lpstr>
      <vt:lpstr>Asimilacija </vt:lpstr>
      <vt:lpstr>Lonac za taljenje (Melting-pot)</vt:lpstr>
      <vt:lpstr>Multikulturalizam </vt:lpstr>
      <vt:lpstr>…kao službena politika</vt:lpstr>
      <vt:lpstr>Interkulturalizam</vt:lpstr>
      <vt:lpstr>Interkulturalizam</vt:lpstr>
      <vt:lpstr>PowerPoint Presentation</vt:lpstr>
      <vt:lpstr>PowerPoint Presentation</vt:lpstr>
      <vt:lpstr>Negativne pojave</vt:lpstr>
      <vt:lpstr>Strah od stranaca</vt:lpstr>
      <vt:lpstr>….</vt:lpstr>
      <vt:lpstr>Diskriminacija imigranata</vt:lpstr>
      <vt:lpstr>međunarodni okvir za integraciju</vt:lpstr>
      <vt:lpstr>Europski okvir za integraciju migranata i izbjeglica </vt:lpstr>
      <vt:lpstr>….</vt:lpstr>
      <vt:lpstr>Hrvatski pravni okvir za integraciju izbjeglica </vt:lpstr>
      <vt:lpstr>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goranka.lalic.novak@gmail.com</dc:creator>
  <cp:lastModifiedBy>goranka.lalic.novak@gmail.com</cp:lastModifiedBy>
  <cp:revision>17</cp:revision>
  <dcterms:created xsi:type="dcterms:W3CDTF">2017-01-15T16:02:05Z</dcterms:created>
  <dcterms:modified xsi:type="dcterms:W3CDTF">2017-01-15T16:58:41Z</dcterms:modified>
</cp:coreProperties>
</file>